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0.svg" ContentType="image/svg+xml"/>
  <Override PartName="/ppt/media/image102.svg" ContentType="image/svg+xml"/>
  <Override PartName="/ppt/media/image104.svg" ContentType="image/svg+xml"/>
  <Override PartName="/ppt/media/image107.svg" ContentType="image/svg+xml"/>
  <Override PartName="/ppt/media/image109.svg" ContentType="image/svg+xml"/>
  <Override PartName="/ppt/media/image111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0.svg" ContentType="image/svg+xml"/>
  <Override PartName="/ppt/media/image121.svg" ContentType="image/svg+xml"/>
  <Override PartName="/ppt/media/image31.svg" ContentType="image/svg+xml"/>
  <Override PartName="/ppt/media/image32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2.svg" ContentType="image/svg+xml"/>
  <Override PartName="/ppt/media/image85.svg" ContentType="image/svg+xml"/>
  <Override PartName="/ppt/media/image88.svg" ContentType="image/svg+xml"/>
  <Override PartName="/ppt/media/image89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3"/>
    <p:sldMasterId id="2147483696" r:id="rId4"/>
  </p:sldMasterIdLst>
  <p:notesMasterIdLst>
    <p:notesMasterId r:id="rId6"/>
  </p:notesMasterIdLst>
  <p:handoutMasterIdLst>
    <p:handoutMasterId r:id="rId30"/>
  </p:handoutMasterIdLst>
  <p:sldIdLst>
    <p:sldId id="371" r:id="rId5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2" r:id="rId26"/>
    <p:sldId id="393" r:id="rId27"/>
    <p:sldId id="394" r:id="rId28"/>
    <p:sldId id="395" r:id="rId29"/>
  </p:sldIdLst>
  <p:sldSz cx="12192000" cy="6858000"/>
  <p:notesSz cx="6858000" cy="9144000"/>
  <p:custDataLst>
    <p:tags r:id="rId3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64D"/>
    <a:srgbClr val="4D3585"/>
    <a:srgbClr val="2E2555"/>
    <a:srgbClr val="694C77"/>
    <a:srgbClr val="6B4E7A"/>
    <a:srgbClr val="71527F"/>
    <a:srgbClr val="231938"/>
    <a:srgbClr val="F19937"/>
    <a:srgbClr val="FFFFFF"/>
    <a:srgbClr val="2E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4" Type="http://schemas.openxmlformats.org/officeDocument/2006/relationships/tags" Target="tags/tag119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2581b7e23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2581b7e23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92a81341b2_3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92a81341b2_3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92a81341b2_3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92a81341b2_3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92a81341b2_3_4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292a81341b2_3_4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tags" Target="../tags/tag4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1.xml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12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5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16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80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84.xml"/><Relationship Id="rId7" Type="http://schemas.openxmlformats.org/officeDocument/2006/relationships/image" Target="../media/image10.png"/><Relationship Id="rId6" Type="http://schemas.openxmlformats.org/officeDocument/2006/relationships/tags" Target="../tags/tag83.xml"/><Relationship Id="rId5" Type="http://schemas.openxmlformats.org/officeDocument/2006/relationships/image" Target="../media/image9.png"/><Relationship Id="rId4" Type="http://schemas.openxmlformats.org/officeDocument/2006/relationships/tags" Target="../tags/tag82.xml"/><Relationship Id="rId3" Type="http://schemas.openxmlformats.org/officeDocument/2006/relationships/image" Target="../media/image8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89.xml"/><Relationship Id="rId3" Type="http://schemas.openxmlformats.org/officeDocument/2006/relationships/image" Target="../media/image19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90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93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94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sz="1335" b="1" u="sng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endParaRPr lang="zh-CN" altLang="en-US" sz="1865"/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6858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 marL="11430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 marL="16002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 marL="20574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defTabSz="914400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lang="en-US" sz="1335" b="1" u="sng" kern="0">
              <a:solidFill>
                <a:schemeClr val="dk1"/>
              </a:solidFill>
              <a:uFill>
                <a:noFill/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  <a:hlinkClick r:id="rId6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pPr defTabSz="914400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865" kern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37" Type="http://schemas.openxmlformats.org/officeDocument/2006/relationships/theme" Target="../theme/theme3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66.xml"/><Relationship Id="rId2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j-cs"/>
          <a:sym typeface="苹方护眼艺术黑体" panose="02000503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95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3.xml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image" Target="../media/image27.png"/><Relationship Id="rId5" Type="http://schemas.openxmlformats.org/officeDocument/2006/relationships/tags" Target="../tags/tag97.xml"/><Relationship Id="rId4" Type="http://schemas.openxmlformats.org/officeDocument/2006/relationships/image" Target="../media/image17.png"/><Relationship Id="rId3" Type="http://schemas.openxmlformats.org/officeDocument/2006/relationships/tags" Target="../tags/tag96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56.xml"/><Relationship Id="rId22" Type="http://schemas.openxmlformats.org/officeDocument/2006/relationships/image" Target="../media/image32.svg"/><Relationship Id="rId21" Type="http://schemas.openxmlformats.org/officeDocument/2006/relationships/image" Target="../media/image30.png"/><Relationship Id="rId20" Type="http://schemas.openxmlformats.org/officeDocument/2006/relationships/tags" Target="../tags/tag111.xml"/><Relationship Id="rId2" Type="http://schemas.openxmlformats.org/officeDocument/2006/relationships/image" Target="../media/image14.png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4.xml"/><Relationship Id="rId4" Type="http://schemas.openxmlformats.org/officeDocument/2006/relationships/image" Target="../media/image34.jpeg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54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Relationship Id="rId3" Type="http://schemas.openxmlformats.org/officeDocument/2006/relationships/image" Target="../media/image35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54.xml"/><Relationship Id="rId4" Type="http://schemas.openxmlformats.org/officeDocument/2006/relationships/image" Target="../media/image39.GIF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9.xml"/><Relationship Id="rId8" Type="http://schemas.openxmlformats.org/officeDocument/2006/relationships/image" Target="../media/image42.jpeg"/><Relationship Id="rId7" Type="http://schemas.openxmlformats.org/officeDocument/2006/relationships/image" Target="../media/image40.svg"/><Relationship Id="rId6" Type="http://schemas.openxmlformats.org/officeDocument/2006/relationships/image" Target="../media/image30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svg"/><Relationship Id="rId8" Type="http://schemas.openxmlformats.org/officeDocument/2006/relationships/image" Target="../media/image48.png"/><Relationship Id="rId7" Type="http://schemas.openxmlformats.org/officeDocument/2006/relationships/image" Target="../media/image47.svg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3" Type="http://schemas.openxmlformats.org/officeDocument/2006/relationships/image" Target="../media/image43.svg"/><Relationship Id="rId2" Type="http://schemas.openxmlformats.org/officeDocument/2006/relationships/image" Target="../media/image30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59.xml"/><Relationship Id="rId11" Type="http://schemas.openxmlformats.org/officeDocument/2006/relationships/image" Target="../media/image51.svg"/><Relationship Id="rId10" Type="http://schemas.openxmlformats.org/officeDocument/2006/relationships/image" Target="../media/image5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svg"/><Relationship Id="rId8" Type="http://schemas.openxmlformats.org/officeDocument/2006/relationships/image" Target="../media/image57.png"/><Relationship Id="rId7" Type="http://schemas.openxmlformats.org/officeDocument/2006/relationships/image" Target="../media/image56.svg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3" Type="http://schemas.openxmlformats.org/officeDocument/2006/relationships/image" Target="../media/image43.svg"/><Relationship Id="rId2" Type="http://schemas.openxmlformats.org/officeDocument/2006/relationships/image" Target="../media/image52.png"/><Relationship Id="rId15" Type="http://schemas.openxmlformats.org/officeDocument/2006/relationships/notesSlide" Target="../notesSlides/notesSlide11.xml"/><Relationship Id="rId14" Type="http://schemas.openxmlformats.org/officeDocument/2006/relationships/slideLayout" Target="../slideLayouts/slideLayout59.xml"/><Relationship Id="rId13" Type="http://schemas.openxmlformats.org/officeDocument/2006/relationships/image" Target="../media/image62.svg"/><Relationship Id="rId12" Type="http://schemas.openxmlformats.org/officeDocument/2006/relationships/image" Target="../media/image61.png"/><Relationship Id="rId11" Type="http://schemas.openxmlformats.org/officeDocument/2006/relationships/image" Target="../media/image60.svg"/><Relationship Id="rId10" Type="http://schemas.openxmlformats.org/officeDocument/2006/relationships/image" Target="../media/image59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63.png"/><Relationship Id="rId5" Type="http://schemas.openxmlformats.org/officeDocument/2006/relationships/image" Target="../media/image43.svg"/><Relationship Id="rId4" Type="http://schemas.openxmlformats.org/officeDocument/2006/relationships/image" Target="../media/image52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svg"/><Relationship Id="rId8" Type="http://schemas.openxmlformats.org/officeDocument/2006/relationships/image" Target="../media/image71.png"/><Relationship Id="rId7" Type="http://schemas.openxmlformats.org/officeDocument/2006/relationships/image" Target="../media/image70.svg"/><Relationship Id="rId6" Type="http://schemas.openxmlformats.org/officeDocument/2006/relationships/image" Target="../media/image69.png"/><Relationship Id="rId5" Type="http://schemas.openxmlformats.org/officeDocument/2006/relationships/image" Target="../media/image68.svg"/><Relationship Id="rId4" Type="http://schemas.openxmlformats.org/officeDocument/2006/relationships/image" Target="../media/image67.png"/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51.xml"/><Relationship Id="rId11" Type="http://schemas.openxmlformats.org/officeDocument/2006/relationships/image" Target="../media/image74.svg"/><Relationship Id="rId10" Type="http://schemas.openxmlformats.org/officeDocument/2006/relationships/image" Target="../media/image73.png"/><Relationship Id="rId1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1.xml"/><Relationship Id="rId8" Type="http://schemas.openxmlformats.org/officeDocument/2006/relationships/image" Target="../media/image82.svg"/><Relationship Id="rId7" Type="http://schemas.openxmlformats.org/officeDocument/2006/relationships/image" Target="../media/image81.png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Relationship Id="rId3" Type="http://schemas.openxmlformats.org/officeDocument/2006/relationships/image" Target="../media/image77.png"/><Relationship Id="rId2" Type="http://schemas.openxmlformats.org/officeDocument/2006/relationships/image" Target="../media/image76.sv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1.xml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svg"/><Relationship Id="rId8" Type="http://schemas.openxmlformats.org/officeDocument/2006/relationships/image" Target="../media/image87.png"/><Relationship Id="rId7" Type="http://schemas.openxmlformats.org/officeDocument/2006/relationships/tags" Target="../tags/tag112.xml"/><Relationship Id="rId6" Type="http://schemas.openxmlformats.org/officeDocument/2006/relationships/image" Target="../media/image86.png"/><Relationship Id="rId5" Type="http://schemas.openxmlformats.org/officeDocument/2006/relationships/image" Target="../media/image85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svg"/><Relationship Id="rId7" Type="http://schemas.openxmlformats.org/officeDocument/2006/relationships/image" Target="../media/image91.png"/><Relationship Id="rId6" Type="http://schemas.openxmlformats.org/officeDocument/2006/relationships/image" Target="../media/image90.svg"/><Relationship Id="rId5" Type="http://schemas.openxmlformats.org/officeDocument/2006/relationships/image" Target="../media/image87.png"/><Relationship Id="rId4" Type="http://schemas.openxmlformats.org/officeDocument/2006/relationships/tags" Target="../tags/tag113.xml"/><Relationship Id="rId3" Type="http://schemas.openxmlformats.org/officeDocument/2006/relationships/image" Target="../media/image89.svg"/><Relationship Id="rId2" Type="http://schemas.openxmlformats.org/officeDocument/2006/relationships/image" Target="../media/image30.png"/><Relationship Id="rId16" Type="http://schemas.openxmlformats.org/officeDocument/2006/relationships/notesSlide" Target="../notesSlides/notesSlide17.xml"/><Relationship Id="rId15" Type="http://schemas.openxmlformats.org/officeDocument/2006/relationships/slideLayout" Target="../slideLayouts/slideLayout49.xml"/><Relationship Id="rId14" Type="http://schemas.openxmlformats.org/officeDocument/2006/relationships/image" Target="../media/image98.svg"/><Relationship Id="rId13" Type="http://schemas.openxmlformats.org/officeDocument/2006/relationships/image" Target="../media/image97.png"/><Relationship Id="rId12" Type="http://schemas.openxmlformats.org/officeDocument/2006/relationships/image" Target="../media/image96.svg"/><Relationship Id="rId11" Type="http://schemas.openxmlformats.org/officeDocument/2006/relationships/image" Target="../media/image95.png"/><Relationship Id="rId10" Type="http://schemas.openxmlformats.org/officeDocument/2006/relationships/image" Target="../media/image94.sv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49.xml"/><Relationship Id="rId7" Type="http://schemas.openxmlformats.org/officeDocument/2006/relationships/image" Target="../media/image101.png"/><Relationship Id="rId6" Type="http://schemas.openxmlformats.org/officeDocument/2006/relationships/image" Target="../media/image100.svg"/><Relationship Id="rId5" Type="http://schemas.openxmlformats.org/officeDocument/2006/relationships/image" Target="../media/image87.png"/><Relationship Id="rId4" Type="http://schemas.openxmlformats.org/officeDocument/2006/relationships/tags" Target="../tags/tag114.xml"/><Relationship Id="rId3" Type="http://schemas.openxmlformats.org/officeDocument/2006/relationships/image" Target="../media/image99.svg"/><Relationship Id="rId2" Type="http://schemas.openxmlformats.org/officeDocument/2006/relationships/image" Target="../media/image3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png"/><Relationship Id="rId8" Type="http://schemas.openxmlformats.org/officeDocument/2006/relationships/image" Target="../media/image104.svg"/><Relationship Id="rId7" Type="http://schemas.openxmlformats.org/officeDocument/2006/relationships/image" Target="../media/image103.png"/><Relationship Id="rId6" Type="http://schemas.openxmlformats.org/officeDocument/2006/relationships/tags" Target="../tags/tag115.xml"/><Relationship Id="rId5" Type="http://schemas.openxmlformats.org/officeDocument/2006/relationships/image" Target="../media/image10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49.xml"/><Relationship Id="rId6" Type="http://schemas.openxmlformats.org/officeDocument/2006/relationships/image" Target="../media/image111.svg"/><Relationship Id="rId5" Type="http://schemas.openxmlformats.org/officeDocument/2006/relationships/image" Target="../media/image110.png"/><Relationship Id="rId4" Type="http://schemas.openxmlformats.org/officeDocument/2006/relationships/image" Target="../media/image109.svg"/><Relationship Id="rId3" Type="http://schemas.openxmlformats.org/officeDocument/2006/relationships/image" Target="../media/image108.png"/><Relationship Id="rId2" Type="http://schemas.openxmlformats.org/officeDocument/2006/relationships/image" Target="../media/image107.svg"/><Relationship Id="rId1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112.png"/><Relationship Id="rId5" Type="http://schemas.openxmlformats.org/officeDocument/2006/relationships/image" Target="../media/image10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0.svg"/><Relationship Id="rId8" Type="http://schemas.openxmlformats.org/officeDocument/2006/relationships/image" Target="../media/image119.png"/><Relationship Id="rId7" Type="http://schemas.openxmlformats.org/officeDocument/2006/relationships/image" Target="../media/image118.svg"/><Relationship Id="rId6" Type="http://schemas.openxmlformats.org/officeDocument/2006/relationships/image" Target="../media/image117.png"/><Relationship Id="rId5" Type="http://schemas.openxmlformats.org/officeDocument/2006/relationships/image" Target="../media/image116.svg"/><Relationship Id="rId4" Type="http://schemas.openxmlformats.org/officeDocument/2006/relationships/image" Target="../media/image115.png"/><Relationship Id="rId3" Type="http://schemas.openxmlformats.org/officeDocument/2006/relationships/image" Target="../media/image114.svg"/><Relationship Id="rId2" Type="http://schemas.openxmlformats.org/officeDocument/2006/relationships/image" Target="../media/image113.png"/><Relationship Id="rId11" Type="http://schemas.openxmlformats.org/officeDocument/2006/relationships/notesSlide" Target="../notesSlides/notesSlide22.xml"/><Relationship Id="rId10" Type="http://schemas.openxmlformats.org/officeDocument/2006/relationships/slideLayout" Target="../slideLayouts/slideLayout54.xml"/><Relationship Id="rId1" Type="http://schemas.openxmlformats.org/officeDocument/2006/relationships/tags" Target="../tags/tag116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3.xml"/><Relationship Id="rId8" Type="http://schemas.openxmlformats.org/officeDocument/2006/relationships/slideLayout" Target="../slideLayouts/slideLayout54.xml"/><Relationship Id="rId7" Type="http://schemas.openxmlformats.org/officeDocument/2006/relationships/image" Target="../media/image122.png"/><Relationship Id="rId6" Type="http://schemas.openxmlformats.org/officeDocument/2006/relationships/image" Target="../media/image121.svg"/><Relationship Id="rId5" Type="http://schemas.openxmlformats.org/officeDocument/2006/relationships/image" Target="../media/image113.png"/><Relationship Id="rId4" Type="http://schemas.openxmlformats.org/officeDocument/2006/relationships/tags" Target="../tags/tag117.xml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55.xml"/><Relationship Id="rId4" Type="http://schemas.openxmlformats.org/officeDocument/2006/relationships/image" Target="../media/image27.png"/><Relationship Id="rId3" Type="http://schemas.openxmlformats.org/officeDocument/2006/relationships/tags" Target="../tags/tag118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旋转飞椅大冒险</a:t>
            </a:r>
            <a:endParaRPr lang="zh-CN" altLang="en-US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DSC002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165" y="257810"/>
            <a:ext cx="9105900" cy="650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51"/>
          <p:cNvGrpSpPr/>
          <p:nvPr/>
        </p:nvGrpSpPr>
        <p:grpSpPr>
          <a:xfrm>
            <a:off x="1160512" y="534987"/>
            <a:ext cx="9871075" cy="5788025"/>
            <a:chOff x="870384" y="401240"/>
            <a:chExt cx="7403306" cy="4341019"/>
          </a:xfrm>
        </p:grpSpPr>
        <p:pic>
          <p:nvPicPr>
            <p:cNvPr id="530" name="Google Shape;530;p51" descr="/Users/vivianliu/Library/Containers/com.kingsoft.wpsoffice.mac/Data/tmp/photoeditapp/20260228170621/temp.pngtemp"/>
            <p:cNvPicPr preferRelativeResize="0"/>
            <p:nvPr/>
          </p:nvPicPr>
          <p:blipFill rotWithShape="1">
            <a:blip r:embed="rId1"/>
            <a:srcRect t="1319" b="-1319"/>
            <a:stretch>
              <a:fillRect/>
            </a:stretch>
          </p:blipFill>
          <p:spPr>
            <a:xfrm>
              <a:off x="870384" y="401240"/>
              <a:ext cx="7403306" cy="43410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5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 flipH="1">
              <a:off x="3338164" y="41410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课程目标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3447" y="2181013"/>
            <a:ext cx="6144260" cy="2495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ym typeface="Arial" panose="020B0604020202020204"/>
            </a:endParaRPr>
          </a:p>
        </p:txBody>
      </p: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22625" y="2277110"/>
            <a:ext cx="5944870" cy="2248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知识目标：认识离心力及其生活应用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搭建目标：使用 </a:t>
            </a:r>
            <a:r>
              <a:rPr lang="en-US" altLang="zh-CN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 </a:t>
            </a: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金属件搭建可活动飞椅支架，加固主轴，保证飞椅可随离心力外摆。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编程目标：学会变量模块，编写电机渐加速、渐减速的平缓启停程序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>
              <p:custDataLst>
                <p:tags r:id="rId3"/>
              </p:custDataLst>
            </p:nvPr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71254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07887" y="260773"/>
            <a:ext cx="1478280" cy="620607"/>
          </a:xfrm>
          <a:prstGeom prst="rect">
            <a:avLst/>
          </a:prstGeom>
        </p:spPr>
      </p:pic>
      <p:cxnSp>
        <p:nvCxnSpPr>
          <p:cNvPr id="4" name="Straight Connector 4"/>
          <p:cNvCxnSpPr/>
          <p:nvPr>
            <p:custDataLst>
              <p:tags r:id="rId7"/>
            </p:custDataLst>
          </p:nvPr>
        </p:nvCxnSpPr>
        <p:spPr bwMode="auto">
          <a:xfrm>
            <a:off x="3064680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5"/>
          <p:cNvCxnSpPr/>
          <p:nvPr>
            <p:custDataLst>
              <p:tags r:id="rId8"/>
            </p:custDataLst>
          </p:nvPr>
        </p:nvCxnSpPr>
        <p:spPr bwMode="auto">
          <a:xfrm>
            <a:off x="1429195" y="3618415"/>
            <a:ext cx="12633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6"/>
          <p:cNvCxnSpPr/>
          <p:nvPr/>
        </p:nvCxnSpPr>
        <p:spPr bwMode="auto">
          <a:xfrm>
            <a:off x="105226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>
            <p:custDataLst>
              <p:tags r:id="rId9"/>
            </p:custDataLst>
          </p:nvPr>
        </p:nvCxnSpPr>
        <p:spPr bwMode="auto">
          <a:xfrm>
            <a:off x="5087412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>
            <p:custDataLst>
              <p:tags r:id="rId10"/>
            </p:custDataLst>
          </p:nvPr>
        </p:nvCxnSpPr>
        <p:spPr bwMode="auto">
          <a:xfrm>
            <a:off x="3459068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1"/>
            </p:custDataLst>
          </p:nvPr>
        </p:nvCxnSpPr>
        <p:spPr bwMode="auto">
          <a:xfrm>
            <a:off x="7110144" y="2628078"/>
            <a:ext cx="0" cy="1639453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2"/>
          <p:cNvCxnSpPr/>
          <p:nvPr>
            <p:custDataLst>
              <p:tags r:id="rId12"/>
            </p:custDataLst>
          </p:nvPr>
        </p:nvCxnSpPr>
        <p:spPr bwMode="auto">
          <a:xfrm>
            <a:off x="5463550" y="3618415"/>
            <a:ext cx="1264109" cy="0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>
            <p:custDataLst>
              <p:tags r:id="rId13"/>
            </p:custDataLst>
          </p:nvPr>
        </p:nvCxnSpPr>
        <p:spPr bwMode="auto">
          <a:xfrm>
            <a:off x="9125734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/>
          <p:cNvCxnSpPr/>
          <p:nvPr>
            <p:custDataLst>
              <p:tags r:id="rId14"/>
            </p:custDataLst>
          </p:nvPr>
        </p:nvCxnSpPr>
        <p:spPr bwMode="auto">
          <a:xfrm>
            <a:off x="7493423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7"/>
          <p:cNvCxnSpPr/>
          <p:nvPr/>
        </p:nvCxnSpPr>
        <p:spPr bwMode="auto">
          <a:xfrm>
            <a:off x="1112307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>
            <p:custDataLst>
              <p:tags r:id="rId15"/>
            </p:custDataLst>
          </p:nvPr>
        </p:nvCxnSpPr>
        <p:spPr bwMode="auto">
          <a:xfrm>
            <a:off x="9541549" y="3618415"/>
            <a:ext cx="12641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30558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7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575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8" name="TextBox 3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9149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模型搭建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TextBox 3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2732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0" name="TextBox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600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成果展示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课程目录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1637030" y="2640965"/>
            <a:ext cx="844550" cy="84264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Google Shape;975;p75"/>
          <p:cNvSpPr/>
          <p:nvPr/>
        </p:nvSpPr>
        <p:spPr>
          <a:xfrm>
            <a:off x="3707130" y="26409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81" name="Google Shape;981;p75"/>
          <p:cNvSpPr/>
          <p:nvPr/>
        </p:nvSpPr>
        <p:spPr>
          <a:xfrm>
            <a:off x="5624830" y="2635885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53" name="Google Shape;953;p75"/>
          <p:cNvSpPr/>
          <p:nvPr/>
        </p:nvSpPr>
        <p:spPr>
          <a:xfrm>
            <a:off x="7706360" y="26282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950;p75"/>
          <p:cNvSpPr/>
          <p:nvPr/>
        </p:nvSpPr>
        <p:spPr>
          <a:xfrm>
            <a:off x="9740900" y="2639060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" name="Google Shape;965;p75"/>
          <p:cNvSpPr/>
          <p:nvPr/>
        </p:nvSpPr>
        <p:spPr>
          <a:xfrm>
            <a:off x="5461635" y="1316990"/>
            <a:ext cx="1288415" cy="1285240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75" y="3173095"/>
            <a:ext cx="7334250" cy="1843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12711" y="-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AutoShape 3"/>
          <p:cNvSpPr/>
          <p:nvPr/>
        </p:nvSpPr>
        <p:spPr>
          <a:xfrm>
            <a:off x="2711450" y="692785"/>
            <a:ext cx="7086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i="0" u="none" strike="noStrike" kern="0">
                <a:solidFill>
                  <a:srgbClr val="1C5280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观察与思考：旋转飞椅的运动轨迹</a:t>
            </a:r>
            <a:endParaRPr lang="en-US" sz="3000" b="1" i="0" u="none" strike="noStrike" kern="0">
              <a:solidFill>
                <a:srgbClr val="1C5280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1079500" y="2658745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i="0" u="none" strike="noStrike" kern="0">
                <a:solidFill>
                  <a:srgbClr val="3C4650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想象一下自己坐在旋转飞椅上，你会感受到什么？</a:t>
            </a:r>
            <a:endParaRPr lang="en-US" sz="1800" b="0" i="0" u="none" strike="noStrike" kern="0">
              <a:solidFill>
                <a:srgbClr val="3C4650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983615" y="3284855"/>
            <a:ext cx="6172835" cy="27362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1. 整体运动：</a:t>
            </a: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整个旋转飞椅装置，它在做什么运动？</a:t>
            </a: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（</a:t>
            </a:r>
            <a:r>
              <a:rPr lang="en-US" sz="1600" b="1" i="0" u="none" strike="noStrike" kern="0">
                <a:solidFill>
                  <a:srgbClr val="146CB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旋转运动</a:t>
            </a: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）</a:t>
            </a: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2. 座椅运动：</a:t>
            </a: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仔细看悬挂的座椅，它仅仅是跟着转吗？</a:t>
            </a: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（</a:t>
            </a:r>
            <a:r>
              <a:rPr lang="en-US" sz="1600" b="1" i="0" u="none" strike="noStrike" kern="0">
                <a:solidFill>
                  <a:srgbClr val="146CB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座椅会一边旋转，一边向外摆动、升高</a:t>
            </a: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）</a:t>
            </a: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3. 运动速度：</a:t>
            </a: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飞椅在启动和停止的时候，速度有什么变化？</a:t>
            </a: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（</a:t>
            </a:r>
            <a:r>
              <a:rPr lang="en-US" sz="1600" b="1" i="0" u="none" strike="noStrike" kern="0">
                <a:solidFill>
                  <a:srgbClr val="146CB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启动时越来越快，停止时越来越慢</a:t>
            </a:r>
            <a:r>
              <a:rPr lang="en-US" sz="1600" b="0" i="0" u="none" strike="noStrike" kern="0">
                <a:solidFill>
                  <a:srgbClr val="28323C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）</a:t>
            </a:r>
            <a:endParaRPr lang="en-US" sz="1600" b="0" i="0" u="none" strike="noStrike" kern="0">
              <a:solidFill>
                <a:srgbClr val="28323C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6"/>
          <p:cNvSpPr/>
          <p:nvPr/>
        </p:nvSpPr>
        <p:spPr>
          <a:xfrm>
            <a:off x="6383655" y="2708910"/>
            <a:ext cx="3834765" cy="2982595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 t="-9166" b="-9166"/>
            </a:stretch>
          </a:blip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12711" y="-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AutoShape 3"/>
          <p:cNvSpPr/>
          <p:nvPr/>
        </p:nvSpPr>
        <p:spPr>
          <a:xfrm>
            <a:off x="1343660" y="90932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是什么力量让椅子飞了起来？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7715" y="2204720"/>
            <a:ext cx="10668000" cy="1270000"/>
          </a:xfrm>
          <a:prstGeom prst="roundRect">
            <a:avLst>
              <a:gd name="adj" fmla="val 12000"/>
            </a:avLst>
          </a:prstGeom>
          <a:solidFill>
            <a:schemeClr val="accent1">
              <a:lumMod val="20000"/>
              <a:lumOff val="80000"/>
              <a:alpha val="80000"/>
            </a:schemeClr>
          </a:solidFill>
          <a:ln w="25400" cap="flat" cmpd="sng">
            <a:solidFill>
              <a:srgbClr val="7030A0">
                <a:alpha val="8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21715" y="233172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当飞椅旋转起来，我们能明显看到所有的椅子都向外倾斜，好像有一只无形的大手把它们往外拉。这股神秘的力量到底是什么？它又藏着怎样的科学奥秘呢？</a:t>
            </a:r>
            <a:endParaRPr lang="en-US" sz="1600" b="0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3877310"/>
            <a:ext cx="6350000" cy="2172335"/>
          </a:xfrm>
          <a:prstGeom prst="roundRect">
            <a:avLst>
              <a:gd name="adj" fmla="val 4615"/>
            </a:avLst>
          </a:prstGeom>
          <a:solidFill>
            <a:schemeClr val="accent2">
              <a:lumMod val="20000"/>
              <a:lumOff val="80000"/>
              <a:alpha val="90000"/>
            </a:schemeClr>
          </a:solidFill>
          <a:ln w="254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5195" y="4004945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60195" y="4004945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0C4A6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引导思考：</a:t>
            </a:r>
            <a:endParaRPr lang="en-US" sz="2000" b="1" i="0" u="none" strike="noStrike" kern="0">
              <a:solidFill>
                <a:srgbClr val="0C4A6E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16000" y="3937000"/>
            <a:ext cx="5842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• 这股神秘的力量到底是什么呢？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• 如果旋转得越快，椅子会甩得越远还是越近？为什么？</a:t>
            </a:r>
            <a:endParaRPr lang="en-US" sz="1600" b="0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• 我们能不能利用这股力量，让机器人模型也实现同样效果？</a:t>
            </a:r>
            <a:endParaRPr lang="en-US" sz="1600" b="0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493000" y="3848735"/>
            <a:ext cx="3937000" cy="2201545"/>
          </a:xfrm>
          <a:prstGeom prst="roundRect">
            <a:avLst>
              <a:gd name="adj" fmla="val 4615"/>
            </a:avLst>
          </a:prstGeom>
          <a:solidFill>
            <a:schemeClr val="accent2">
              <a:lumMod val="20000"/>
              <a:lumOff val="80000"/>
            </a:schemeClr>
          </a:solidFill>
          <a:ln w="381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56700" y="4004945"/>
            <a:ext cx="609600" cy="609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747000" y="4318000"/>
            <a:ext cx="3429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0C4A6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这股让椅子“飞”起来的力量，就是我们今天要学习的核心科学知识——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600" b="1" i="0" u="none" strike="noStrike" kern="0">
                <a:solidFill>
                  <a:srgbClr val="0284C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离心力</a:t>
            </a:r>
            <a:endParaRPr lang="en-US" sz="2600" b="1" i="0" u="none" strike="noStrike" kern="0">
              <a:solidFill>
                <a:srgbClr val="0284C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12711" y="-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文本框 3"/>
          <p:cNvSpPr txBox="1"/>
          <p:nvPr/>
        </p:nvSpPr>
        <p:spPr>
          <a:xfrm>
            <a:off x="3017520" y="2548255"/>
            <a:ext cx="3171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什么是机器人？</a:t>
            </a:r>
            <a:endParaRPr lang="zh-CN" altLang="en-US" sz="3200" b="1" kern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 descr="t01bc765942fe51661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395" y="2277110"/>
            <a:ext cx="5628640" cy="31661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862455" y="1412875"/>
            <a:ext cx="8478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说一说，为什么小球会向外偏移并拉动绿色小球上升呢？</a:t>
            </a:r>
            <a:endParaRPr lang="zh-CN" altLang="en-US" sz="24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75;p75"/>
          <p:cNvSpPr/>
          <p:nvPr/>
        </p:nvSpPr>
        <p:spPr>
          <a:xfrm>
            <a:off x="5519420" y="1311910"/>
            <a:ext cx="1289050" cy="129032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77820"/>
            <a:ext cx="7334250" cy="18624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0" name="Google Shape;540;p52"/>
          <p:cNvGrpSpPr/>
          <p:nvPr/>
        </p:nvGrpSpPr>
        <p:grpSpPr>
          <a:xfrm>
            <a:off x="-2452205" y="-76200"/>
            <a:ext cx="5957504" cy="6959600"/>
            <a:chOff x="-1839154" y="-57150"/>
            <a:chExt cx="4468128" cy="5219700"/>
          </a:xfrm>
        </p:grpSpPr>
        <p:pic>
          <p:nvPicPr>
            <p:cNvPr id="541" name="Google Shape;541;p52"/>
            <p:cNvPicPr preferRelativeResize="0"/>
            <p:nvPr/>
          </p:nvPicPr>
          <p:blipFill rotWithShape="1">
            <a:blip r:embed="rId1">
              <a:alphaModFix amt="63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6926" t="18643" r="3346" b="8187"/>
            <a:stretch>
              <a:fillRect/>
            </a:stretch>
          </p:blipFill>
          <p:spPr>
            <a:xfrm rot="-5400000">
              <a:off x="-2076450" y="1828800"/>
              <a:ext cx="5219700" cy="144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2" name="Google Shape;542;p52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1595"/>
            <a:stretch>
              <a:fillRect/>
            </a:stretch>
          </p:blipFill>
          <p:spPr>
            <a:xfrm rot="5400000">
              <a:off x="-220851" y="1052975"/>
              <a:ext cx="2428876" cy="780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3" name="Google Shape;543;p52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5392"/>
            <a:stretch>
              <a:fillRect/>
            </a:stretch>
          </p:blipFill>
          <p:spPr>
            <a:xfrm rot="5400000">
              <a:off x="-844313" y="1822787"/>
              <a:ext cx="3148475" cy="1497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4" name="Google Shape;544;p52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799998">
              <a:off x="-1552473" y="2126215"/>
              <a:ext cx="3894766" cy="21903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46" name="Google Shape;546;p52"/>
          <p:cNvPicPr preferRelativeResize="0"/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1235537" y="6138665"/>
            <a:ext cx="609168" cy="3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3" name="AutoShape 4"/>
          <p:cNvSpPr/>
          <p:nvPr/>
        </p:nvSpPr>
        <p:spPr>
          <a:xfrm>
            <a:off x="1991995" y="122428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E40AF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离心力：并非真实的“力”，而是惯性的体现</a:t>
            </a:r>
            <a:endParaRPr lang="en-US" sz="3200" b="1" i="0" u="none" strike="noStrike" kern="0">
              <a:solidFill>
                <a:srgbClr val="1E40AF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5"/>
          <p:cNvSpPr/>
          <p:nvPr/>
        </p:nvSpPr>
        <p:spPr>
          <a:xfrm>
            <a:off x="1991995" y="2211705"/>
            <a:ext cx="5588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0D948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核心定义：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kern="0">
                <a:solidFill>
                  <a:srgbClr val="334155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离心力（Centrifugal Force）并不是一种真实存在的力，而是一种</a:t>
            </a:r>
            <a:r>
              <a:rPr lang="en-US" sz="1600" b="1" i="0" u="none" strike="noStrike" kern="0">
                <a:solidFill>
                  <a:srgbClr val="1E40A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惯性力</a:t>
            </a:r>
            <a:r>
              <a:rPr lang="en-US" sz="1600" b="0" i="0" u="none" strike="noStrike" kern="0">
                <a:solidFill>
                  <a:srgbClr val="334155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。当物体做</a:t>
            </a:r>
            <a:r>
              <a:rPr lang="en-US" sz="1600" b="1" i="0" u="none" strike="noStrike" kern="0">
                <a:solidFill>
                  <a:srgbClr val="1E40A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圆周运动</a:t>
            </a:r>
            <a:r>
              <a:rPr lang="en-US" sz="1600" b="0" i="0" u="none" strike="noStrike" kern="0">
                <a:solidFill>
                  <a:srgbClr val="334155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时，由于其自身的</a:t>
            </a:r>
            <a:r>
              <a:rPr lang="en-US" sz="1600" b="1" i="0" u="none" strike="noStrike" kern="0">
                <a:solidFill>
                  <a:srgbClr val="1E40A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惯性</a:t>
            </a:r>
            <a:r>
              <a:rPr lang="en-US" sz="1600" b="0" i="0" u="none" strike="noStrike" kern="0">
                <a:solidFill>
                  <a:srgbClr val="334155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，会产生一种</a:t>
            </a:r>
            <a:r>
              <a:rPr lang="en-US" sz="1600" b="1" i="0" u="none" strike="noStrike" kern="0">
                <a:solidFill>
                  <a:srgbClr val="1E40A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试图逃离旋转中心</a:t>
            </a:r>
            <a:r>
              <a:rPr lang="en-US" sz="1600" b="0" i="0" u="none" strike="noStrike" kern="0">
                <a:solidFill>
                  <a:srgbClr val="334155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的趋势。我们通常把这种感觉或趋势，称为离心力。</a:t>
            </a:r>
            <a:endParaRPr lang="en-US" sz="1600" b="0" i="0" u="none" strike="noStrike" kern="0">
              <a:solidFill>
                <a:srgbClr val="334155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6"/>
          <p:cNvSpPr/>
          <p:nvPr/>
        </p:nvSpPr>
        <p:spPr>
          <a:xfrm>
            <a:off x="1991995" y="4800600"/>
            <a:ext cx="5588000" cy="1016000"/>
          </a:xfrm>
          <a:prstGeom prst="roundRect">
            <a:avLst>
              <a:gd name="adj" fmla="val 12500"/>
            </a:avLst>
          </a:prstGeom>
          <a:solidFill>
            <a:srgbClr val="FF9500">
              <a:alpha val="15000"/>
            </a:srgbClr>
          </a:solidFill>
          <a:ln w="25400" cap="flat" cmpd="sng">
            <a:solidFill>
              <a:srgbClr val="FF9500">
                <a:alpha val="100000"/>
              </a:srgbClr>
            </a:solidFill>
            <a:prstDash val="dash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D9770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关键：旋转速度越快，离心力的感觉就越强！</a:t>
            </a:r>
            <a:endParaRPr lang="en-US" sz="1800" b="1" i="0" u="none" strike="noStrike" kern="0">
              <a:solidFill>
                <a:srgbClr val="D9770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8"/>
          <a:srcRect l="30094" r="30094"/>
          <a:stretch>
            <a:fillRect/>
          </a:stretch>
        </p:blipFill>
        <p:spPr>
          <a:xfrm>
            <a:off x="8368030" y="2562860"/>
            <a:ext cx="3206750" cy="3206750"/>
          </a:xfrm>
          <a:prstGeom prst="rect">
            <a:avLst/>
          </a:prstGeom>
          <a:noFill/>
          <a:ln w="38100" cap="flat" cmpd="sng">
            <a:solidFill>
              <a:srgbClr val="93C5FD">
                <a:alpha val="100000"/>
              </a:srgbClr>
            </a:solidFill>
            <a:prstDash val="solid"/>
            <a:round/>
          </a:ln>
          <a:effectLst>
            <a:outerShdw blurRad="190500" dist="101600" dir="2700000" algn="tl" rotWithShape="0">
              <a:srgbClr val="1E40AF">
                <a:alpha val="2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1235537" y="6138665"/>
            <a:ext cx="609168" cy="3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696595" y="55499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离心力是如何产生的？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96595" y="169799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595" y="195199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58595" y="195199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01 惯性本质</a:t>
            </a:r>
            <a:endParaRPr lang="en-US" sz="20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0595" y="2523490"/>
            <a:ext cx="2870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万物皆有“惰性”，总是试图保持原本的运动状态——要么静止不动，要么沿着直线匀速前进，这是物体的固有属性。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328795" y="169799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2795" y="195199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090795" y="195199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02 方向剧变</a:t>
            </a:r>
            <a:endParaRPr lang="en-US" sz="20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582795" y="2523490"/>
            <a:ext cx="2870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当物体被迫做圆周运动时，它的运动方向并非固定不变，而是每一瞬间都在沿着圆周的切线方向发生改变，永不停歇。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960995" y="1697990"/>
            <a:ext cx="33782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14995" y="195199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722995" y="195199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03 离心趋势</a:t>
            </a:r>
            <a:endParaRPr lang="en-US" sz="20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214995" y="2523490"/>
            <a:ext cx="2870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惯性要让物体“直行”，而旋转却强迫它“转向”。这种内在的矛盾，催生了物体沿切线方向向外“逃离”的趋势，这就是我们感知到的离心力。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96595" y="4237990"/>
            <a:ext cx="10668000" cy="1841500"/>
          </a:xfrm>
          <a:prstGeom prst="roundRect">
            <a:avLst>
              <a:gd name="adj" fmla="val 0"/>
            </a:avLst>
          </a:prstGeom>
          <a:solidFill>
            <a:srgbClr val="7030A0">
              <a:alpha val="15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4095" y="4809490"/>
            <a:ext cx="609600" cy="609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839595" y="4618990"/>
            <a:ext cx="914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💡 生活中的物理：旋转飞椅的奥秘</a:t>
            </a:r>
            <a:endParaRPr lang="en-US" sz="20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839595" y="4940935"/>
            <a:ext cx="914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旋转飞椅正是离心力的经典应用！悬挂的链条为座椅提供了拉住它的“向心力”，而旋转带来的“离心力”则试图将座椅向外甩开。两种力的动态平衡，让飞椅在旋转中自然向外倾斜，既保证了安全，又带来了刺激有趣的游乐体验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1235537" y="6138665"/>
            <a:ext cx="609168" cy="3239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生活中的离心力：无处不在的“甩干大师”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2000" y="1778000"/>
            <a:ext cx="2286000" cy="2286000"/>
          </a:xfrm>
          <a:prstGeom prst="roundRect">
            <a:avLst>
              <a:gd name="adj" fmla="val 8888"/>
            </a:avLst>
          </a:prstGeom>
          <a:noFill/>
          <a:ln w="38100" cap="flat" cmpd="sng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2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302000" y="1778000"/>
            <a:ext cx="2286000" cy="2286000"/>
          </a:xfrm>
          <a:prstGeom prst="roundRect">
            <a:avLst>
              <a:gd name="adj" fmla="val 8888"/>
            </a:avLst>
          </a:prstGeom>
          <a:noFill/>
          <a:ln w="38100" cap="flat" cmpd="sng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000000">
                <a:alpha val="12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762000" y="4445000"/>
            <a:ext cx="482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离心力就像一位“隐形的大力士”，通过高速旋转产生向外的推力。无论是帮我们甩干衣物的洗衣机，还是制作甜蜜零食的棉花糖机，它都在背后默默发挥着神奇的作用！</a:t>
            </a:r>
            <a:endParaRPr lang="en-US" sz="16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969000" y="1778000"/>
            <a:ext cx="2857500" cy="1968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8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59500" y="1968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540500" y="1943100"/>
            <a:ext cx="2222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洗衣机脱水桶</a:t>
            </a:r>
            <a:endParaRPr lang="en-US" sz="16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159500" y="2413000"/>
            <a:ext cx="254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电机带动内筒高速旋转，利用离心力将衣物纤维间的水分强行“甩”出桶外，实现快速脱水，让衣物干得更快。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953500" y="1778000"/>
            <a:ext cx="2857500" cy="1968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8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44000" y="1968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9525000" y="1943100"/>
            <a:ext cx="2222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甜蜜的棉花糖</a:t>
            </a:r>
            <a:endParaRPr lang="en-US" sz="16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9144000" y="2413000"/>
            <a:ext cx="254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糖粒受热融化成糖浆，在离心力作用下被甩出，遇冷凝结成纤细的糖丝。这些糖丝缠绕在竹签上，就成了蓬松的棉花糖。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969000" y="4127500"/>
            <a:ext cx="2857500" cy="1968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8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59500" y="43180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540500" y="4292600"/>
            <a:ext cx="2222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雨伞甩干小妙招</a:t>
            </a:r>
            <a:endParaRPr lang="en-US" sz="16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159500" y="4762500"/>
            <a:ext cx="254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转动湿漉漉的雨伞时，雨水受到离心力作用，克服重力沿伞的边缘快速飞出，这是利用离心力分离液体最直观的生活应用。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953500" y="4127500"/>
            <a:ext cx="2857500" cy="1968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8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144000" y="43180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525000" y="4292600"/>
            <a:ext cx="2222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航天训练黑科技</a:t>
            </a:r>
            <a:endParaRPr lang="en-US" sz="16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9144000" y="4762500"/>
            <a:ext cx="254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在巨大的离心机中高速旋转，产生强大的离心力来模拟超重环境，帮助宇航员在地面上提前适应火箭发射时的巨大加速度。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81;p75"/>
          <p:cNvSpPr/>
          <p:nvPr/>
        </p:nvSpPr>
        <p:spPr>
          <a:xfrm>
            <a:off x="5520055" y="1311910"/>
            <a:ext cx="1288415" cy="12884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455" y="2924810"/>
            <a:ext cx="7334250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我们的目标：搭建一台酷炫的旋转飞椅！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6" name="Picture 4" descr="D:/桌面文件/1-APM/【6210常规课100节】/模型图片优化/旋转飞椅/旋转飞椅.png旋转飞椅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2000" y="1905635"/>
            <a:ext cx="3048000" cy="4063365"/>
          </a:xfrm>
          <a:prstGeom prst="roundRect">
            <a:avLst>
              <a:gd name="adj" fmla="val 6250"/>
            </a:avLst>
          </a:prstGeom>
          <a:noFill/>
          <a:ln w="50800" cap="flat" cmpd="sng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blurRad="254000" dist="1016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7" name="AutoShape 5"/>
          <p:cNvSpPr/>
          <p:nvPr/>
        </p:nvSpPr>
        <p:spPr>
          <a:xfrm>
            <a:off x="4318000" y="1587500"/>
            <a:ext cx="736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这就是我们将要亲手打造的机械奇迹！它结合了结构力学与机械传动的智慧，快来看看它的五大核心构造：</a:t>
            </a:r>
            <a:endParaRPr lang="en-US" sz="16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4318000" y="2286000"/>
            <a:ext cx="2362200" cy="1714500"/>
          </a:xfrm>
          <a:prstGeom prst="roundRect">
            <a:avLst>
              <a:gd name="adj" fmla="val 8888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0400" y="2438400"/>
            <a:ext cx="304800" cy="304800"/>
          </a:xfrm>
          <a:prstGeom prst="rect">
            <a:avLst/>
          </a:prstGeom>
        </p:spPr>
      </p:pic>
      <p:sp>
        <p:nvSpPr>
          <p:cNvPr id="11" name="AutoShape 8"/>
          <p:cNvSpPr/>
          <p:nvPr/>
        </p:nvSpPr>
        <p:spPr>
          <a:xfrm>
            <a:off x="4851400" y="2438400"/>
            <a:ext cx="1841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01 稳固底座</a:t>
            </a:r>
            <a:endParaRPr lang="en-US" sz="16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9"/>
          <p:cNvSpPr/>
          <p:nvPr/>
        </p:nvSpPr>
        <p:spPr>
          <a:xfrm>
            <a:off x="4470400" y="2857500"/>
            <a:ext cx="2108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加宽加重的基座设计，有效降低重心，是整个装置在高速旋转时保持平稳、防止侧翻的坚实基础。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0"/>
          <p:cNvSpPr/>
          <p:nvPr/>
        </p:nvSpPr>
        <p:spPr>
          <a:xfrm>
            <a:off x="6756400" y="2286000"/>
            <a:ext cx="2362200" cy="1714500"/>
          </a:xfrm>
          <a:prstGeom prst="roundRect">
            <a:avLst>
              <a:gd name="adj" fmla="val 8888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8800" y="2438400"/>
            <a:ext cx="304800" cy="304800"/>
          </a:xfrm>
          <a:prstGeom prst="rect">
            <a:avLst/>
          </a:prstGeom>
        </p:spPr>
      </p:pic>
      <p:sp>
        <p:nvSpPr>
          <p:cNvPr id="15" name="AutoShape 12"/>
          <p:cNvSpPr/>
          <p:nvPr/>
        </p:nvSpPr>
        <p:spPr>
          <a:xfrm>
            <a:off x="7289800" y="2438400"/>
            <a:ext cx="1841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02 动力齿轮</a:t>
            </a:r>
            <a:endParaRPr lang="en-US" sz="16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3"/>
          <p:cNvSpPr/>
          <p:nvPr/>
        </p:nvSpPr>
        <p:spPr>
          <a:xfrm>
            <a:off x="6908800" y="2857500"/>
            <a:ext cx="2108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以60齿大齿轮作为核心驱动力源，能提供强劲且均匀的旋转动力，是整个机械运转的“心脏”。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4"/>
          <p:cNvSpPr/>
          <p:nvPr/>
        </p:nvSpPr>
        <p:spPr>
          <a:xfrm>
            <a:off x="9194800" y="2286000"/>
            <a:ext cx="2362200" cy="1714500"/>
          </a:xfrm>
          <a:prstGeom prst="roundRect">
            <a:avLst>
              <a:gd name="adj" fmla="val 8888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8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47200" y="2438400"/>
            <a:ext cx="304800" cy="304800"/>
          </a:xfrm>
          <a:prstGeom prst="rect">
            <a:avLst/>
          </a:prstGeom>
        </p:spPr>
      </p:pic>
      <p:sp>
        <p:nvSpPr>
          <p:cNvPr id="19" name="AutoShape 16"/>
          <p:cNvSpPr/>
          <p:nvPr/>
        </p:nvSpPr>
        <p:spPr>
          <a:xfrm>
            <a:off x="9728200" y="2438400"/>
            <a:ext cx="1841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03 平衡支架</a:t>
            </a:r>
            <a:endParaRPr lang="en-US" sz="16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7"/>
          <p:cNvSpPr/>
          <p:nvPr/>
        </p:nvSpPr>
        <p:spPr>
          <a:xfrm>
            <a:off x="9347200" y="2857500"/>
            <a:ext cx="2108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从中心向外均匀伸展的四臂金属结构，不仅美观，更能确保旋转过程中的动平衡，避免晃动。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18"/>
          <p:cNvSpPr/>
          <p:nvPr/>
        </p:nvSpPr>
        <p:spPr>
          <a:xfrm>
            <a:off x="4318000" y="4254500"/>
            <a:ext cx="3556000" cy="1714500"/>
          </a:xfrm>
          <a:prstGeom prst="roundRect">
            <a:avLst>
              <a:gd name="adj" fmla="val 8888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70400" y="4406900"/>
            <a:ext cx="304800" cy="304800"/>
          </a:xfrm>
          <a:prstGeom prst="rect">
            <a:avLst/>
          </a:prstGeom>
        </p:spPr>
      </p:pic>
      <p:sp>
        <p:nvSpPr>
          <p:cNvPr id="23" name="AutoShape 20"/>
          <p:cNvSpPr/>
          <p:nvPr/>
        </p:nvSpPr>
        <p:spPr>
          <a:xfrm>
            <a:off x="4851400" y="4406900"/>
            <a:ext cx="2984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04 可倾斜飞椅座舱</a:t>
            </a:r>
            <a:endParaRPr lang="en-US" sz="16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1"/>
          <p:cNvSpPr/>
          <p:nvPr/>
        </p:nvSpPr>
        <p:spPr>
          <a:xfrm>
            <a:off x="4470400" y="4826000"/>
            <a:ext cx="3251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每个支架末端悬挂着可自由活动的座椅，随着转速提升，离心力会让座椅自然向外倾斜，带来真实的“空中飞翔”体验，既安全又充满乐趣。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AutoShape 22"/>
          <p:cNvSpPr/>
          <p:nvPr/>
        </p:nvSpPr>
        <p:spPr>
          <a:xfrm>
            <a:off x="8001000" y="4254500"/>
            <a:ext cx="3556000" cy="1714500"/>
          </a:xfrm>
          <a:prstGeom prst="roundRect">
            <a:avLst>
              <a:gd name="adj" fmla="val 8888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6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53400" y="4406900"/>
            <a:ext cx="304800" cy="304800"/>
          </a:xfrm>
          <a:prstGeom prst="rect">
            <a:avLst/>
          </a:prstGeom>
        </p:spPr>
      </p:pic>
      <p:sp>
        <p:nvSpPr>
          <p:cNvPr id="27" name="AutoShape 24"/>
          <p:cNvSpPr/>
          <p:nvPr/>
        </p:nvSpPr>
        <p:spPr>
          <a:xfrm>
            <a:off x="8534400" y="4406900"/>
            <a:ext cx="29845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05 高强度旋转主轴</a:t>
            </a:r>
            <a:endParaRPr lang="en-US" sz="16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8" name="AutoShape 25"/>
          <p:cNvSpPr/>
          <p:nvPr/>
        </p:nvSpPr>
        <p:spPr>
          <a:xfrm>
            <a:off x="8153400" y="4826000"/>
            <a:ext cx="3251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连接底座与旋转部分的精密中心轴，确保整个装置运转顺滑、不卡顿，是系统稳定的关键。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搭建步骤总览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接下来，让我们化身为工程师，一步步把想象变成现实！</a:t>
            </a:r>
            <a:endParaRPr lang="en-US" sz="16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5270500" cy="1841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5000"/>
            </a:schemeClr>
          </a:solidFill>
          <a:ln w="254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6035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25654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 搭建稳固的底座</a:t>
            </a:r>
            <a:endParaRPr lang="en-US" sz="20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778000" y="3111500"/>
            <a:ext cx="400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打好坚实基础是装置稳定的关键。选用厚重的积木块进行底层堆叠，确保重心稳固，为上层结构提供可靠支撑。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223000" y="2286000"/>
            <a:ext cx="5270500" cy="1841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5000"/>
            </a:schemeClr>
          </a:solidFill>
          <a:ln w="254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6035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239000" y="25654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 制作核心旋转模块</a:t>
            </a:r>
            <a:endParaRPr lang="en-US" sz="20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239000" y="3111500"/>
            <a:ext cx="400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组装齿轮传动系统，这是“飞椅”的动力心脏。这样轻轻一转，就能带动整个装置快速旋转啦！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5000"/>
            </a:schemeClr>
          </a:solidFill>
          <a:ln w="254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635500"/>
            <a:ext cx="609600" cy="609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778000" y="45974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03 安装旋转支架与飞椅</a:t>
            </a:r>
            <a:endParaRPr lang="en-US" sz="20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778000" y="5143500"/>
            <a:ext cx="400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搭建高耸的中心支架，将座椅均匀悬挂在转盘边缘。记得调整座椅的长度一致，这样在旋转时才能保持平衡，体验更有趣！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2230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85000"/>
            </a:schemeClr>
          </a:solidFill>
          <a:ln w="254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635500"/>
            <a:ext cx="609600" cy="609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239000" y="4597400"/>
            <a:ext cx="400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04 加固与调试运行</a:t>
            </a:r>
            <a:endParaRPr lang="en-US" sz="2000" b="1" i="0" u="none" strike="noStrike" kern="0">
              <a:solidFill>
                <a:srgbClr val="F9731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239000" y="5143500"/>
            <a:ext cx="400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检查所有连接点是否松动，加固关键部位。轻轻转动把手进行试运行，观察旋转是否顺畅，确保安全无误后，就可以尽情体验啦！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模型搭建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Google Shape;981;p75"/>
          <p:cNvSpPr/>
          <p:nvPr/>
        </p:nvSpPr>
        <p:spPr>
          <a:xfrm>
            <a:off x="4584065" y="659130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" name="图片 0" descr="旋转飞椅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" y="116840"/>
            <a:ext cx="4641850" cy="6189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332740"/>
            <a:ext cx="5475605" cy="73005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3007995"/>
            <a:ext cx="7334250" cy="184785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0060" y="1485265"/>
            <a:ext cx="1198880" cy="1198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3" name="图片 2" descr="程序员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840" y="333375"/>
            <a:ext cx="596900" cy="59690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编程挑战：让飞椅“活”起来！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4"/>
          <p:cNvSpPr/>
          <p:nvPr/>
        </p:nvSpPr>
        <p:spPr>
          <a:xfrm>
            <a:off x="762000" y="1524000"/>
            <a:ext cx="10668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5"/>
          <p:cNvSpPr/>
          <p:nvPr/>
        </p:nvSpPr>
        <p:spPr>
          <a:xfrm>
            <a:off x="1016000" y="16764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🎯 核心任务：</a:t>
            </a:r>
            <a:r>
              <a:rPr lang="en-US" sz="15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编写程序控制数字电机，让飞椅从静止开始</a:t>
            </a:r>
            <a:r>
              <a:rPr lang="en-US" sz="1500" b="1" i="0" u="none" strike="noStrike" kern="0">
                <a:solidFill>
                  <a:srgbClr val="38BDF8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逐渐加速</a:t>
            </a:r>
            <a:r>
              <a:rPr lang="en-US" sz="15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至最高速，保持旋转一段时间后，再</a:t>
            </a:r>
            <a:r>
              <a:rPr lang="en-US" sz="1500" b="1" i="0" u="none" strike="noStrike" kern="0">
                <a:solidFill>
                  <a:srgbClr val="EF4444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逐渐减速</a:t>
            </a:r>
            <a:r>
              <a:rPr lang="en-US" sz="15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直至平稳停止，模拟真实游乐设施的运行逻辑！</a:t>
            </a:r>
            <a:endParaRPr lang="en-US" sz="15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762000" y="2984500"/>
            <a:ext cx="3378200" cy="2222500"/>
          </a:xfrm>
          <a:prstGeom prst="roundRect">
            <a:avLst>
              <a:gd name="adj" fmla="val 0"/>
            </a:avLst>
          </a:prstGeom>
          <a:solidFill>
            <a:schemeClr val="tx1">
              <a:lumMod val="25000"/>
              <a:lumOff val="75000"/>
              <a:alpha val="15000"/>
            </a:scheme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3175000"/>
            <a:ext cx="406400" cy="406400"/>
          </a:xfrm>
          <a:prstGeom prst="rect">
            <a:avLst/>
          </a:prstGeom>
        </p:spPr>
      </p:pic>
      <p:sp>
        <p:nvSpPr>
          <p:cNvPr id="10" name="AutoShape 8"/>
          <p:cNvSpPr/>
          <p:nvPr/>
        </p:nvSpPr>
        <p:spPr>
          <a:xfrm>
            <a:off x="1524000" y="32004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 变量初始化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9"/>
          <p:cNvSpPr/>
          <p:nvPr/>
        </p:nvSpPr>
        <p:spPr>
          <a:xfrm>
            <a:off x="1016000" y="37465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创建一个名为“速度”的变量，作为控制飞椅快慢的“核心旋钮”，用来动态存储和更新电机的功率数值。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0"/>
          <p:cNvSpPr/>
          <p:nvPr/>
        </p:nvSpPr>
        <p:spPr>
          <a:xfrm>
            <a:off x="4406900" y="2984500"/>
            <a:ext cx="3378200" cy="2222500"/>
          </a:xfrm>
          <a:prstGeom prst="roundRect">
            <a:avLst>
              <a:gd name="adj" fmla="val 0"/>
            </a:avLst>
          </a:prstGeom>
          <a:solidFill>
            <a:schemeClr val="tx1">
              <a:lumMod val="25000"/>
              <a:lumOff val="75000"/>
              <a:alpha val="15000"/>
            </a:scheme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60900" y="3175000"/>
            <a:ext cx="406400" cy="406400"/>
          </a:xfrm>
          <a:prstGeom prst="rect">
            <a:avLst/>
          </a:prstGeom>
        </p:spPr>
      </p:pic>
      <p:sp>
        <p:nvSpPr>
          <p:cNvPr id="14" name="AutoShape 12"/>
          <p:cNvSpPr/>
          <p:nvPr/>
        </p:nvSpPr>
        <p:spPr>
          <a:xfrm>
            <a:off x="5168900" y="32004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 加速 &amp; 巡航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3"/>
          <p:cNvSpPr/>
          <p:nvPr/>
        </p:nvSpPr>
        <p:spPr>
          <a:xfrm>
            <a:off x="4660900" y="37465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利用</a:t>
            </a:r>
            <a:r>
              <a:rPr lang="en-US" sz="1400" b="1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计数循环 + 变量增加</a:t>
            </a: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实现平滑加速；达到峰值后，调用“等待”模块，让飞椅保持最高速旋转，享受飞翔的快感。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4"/>
          <p:cNvSpPr/>
          <p:nvPr/>
        </p:nvSpPr>
        <p:spPr>
          <a:xfrm>
            <a:off x="8051800" y="2984500"/>
            <a:ext cx="3378200" cy="2222500"/>
          </a:xfrm>
          <a:prstGeom prst="roundRect">
            <a:avLst>
              <a:gd name="adj" fmla="val 0"/>
            </a:avLst>
          </a:prstGeom>
          <a:solidFill>
            <a:schemeClr val="tx1">
              <a:lumMod val="25000"/>
              <a:lumOff val="75000"/>
              <a:alpha val="15000"/>
            </a:schemeClr>
          </a:solidFill>
          <a:ln w="127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05800" y="3175000"/>
            <a:ext cx="406400" cy="406400"/>
          </a:xfrm>
          <a:prstGeom prst="rect">
            <a:avLst/>
          </a:prstGeom>
        </p:spPr>
      </p:pic>
      <p:sp>
        <p:nvSpPr>
          <p:cNvPr id="18" name="AutoShape 16"/>
          <p:cNvSpPr/>
          <p:nvPr/>
        </p:nvSpPr>
        <p:spPr>
          <a:xfrm>
            <a:off x="8813800" y="32004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03 减速 &amp; 停止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7"/>
          <p:cNvSpPr/>
          <p:nvPr/>
        </p:nvSpPr>
        <p:spPr>
          <a:xfrm>
            <a:off x="8305800" y="37465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再次使用</a:t>
            </a:r>
            <a:r>
              <a:rPr lang="en-US" sz="1400" b="1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计数循环 + 变量减少</a:t>
            </a: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，让电机功率慢慢归零，实现平稳减速，最后让飞椅稳稳当当地停下来。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8"/>
          <p:cNvSpPr/>
          <p:nvPr/>
        </p:nvSpPr>
        <p:spPr>
          <a:xfrm>
            <a:off x="762000" y="53975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solidFill>
              <a:srgbClr val="10B981">
                <a:alpha val="4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1" name="Picture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6000" y="5689600"/>
            <a:ext cx="355600" cy="355600"/>
          </a:xfrm>
          <a:prstGeom prst="rect">
            <a:avLst/>
          </a:prstGeom>
        </p:spPr>
      </p:pic>
      <p:sp>
        <p:nvSpPr>
          <p:cNvPr id="22" name="AutoShape 20"/>
          <p:cNvSpPr/>
          <p:nvPr/>
        </p:nvSpPr>
        <p:spPr>
          <a:xfrm>
            <a:off x="1524000" y="5588000"/>
            <a:ext cx="965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💻 实战演练时刻：</a:t>
            </a:r>
            <a:r>
              <a:rPr lang="en-US" sz="15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现在，请打开编程软件，跟随老师的步骤，拖拽“变量”“循环”和“电机控制”积木块，亲手编写这段让飞椅动起来的神奇代码吧！</a:t>
            </a:r>
            <a:endParaRPr lang="en-US" sz="15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1950" y="1268730"/>
            <a:ext cx="7491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编写程序使旋转飞椅能够匀加速匀减速旋转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3" name="图片 2" descr="程序员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840" y="333375"/>
            <a:ext cx="596900" cy="596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885" y="1988820"/>
            <a:ext cx="5419725" cy="4314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675" y="1772920"/>
            <a:ext cx="901700" cy="90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5240" y="3068955"/>
            <a:ext cx="466725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资源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挑战升级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254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225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14500" y="22860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38BDF8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01 速度挑战</a:t>
            </a:r>
            <a:endParaRPr lang="en-US" sz="2000" b="1" i="0" u="none" strike="noStrike" kern="0">
              <a:solidFill>
                <a:srgbClr val="38BDF8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7" name="Connector 7"/>
          <p:cNvCxnSpPr/>
          <p:nvPr/>
        </p:nvCxnSpPr>
        <p:spPr>
          <a:xfrm rot="-15211">
            <a:off x="1016014" y="2978150"/>
            <a:ext cx="28702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" name="AutoShape 8"/>
          <p:cNvSpPr/>
          <p:nvPr/>
        </p:nvSpPr>
        <p:spPr>
          <a:xfrm>
            <a:off x="10160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尝试修改程序参数，提升飞椅的旋转速度！观察速度最快时，座椅的倾斜角度会发生什么变化？感受离心力带来的奇妙视觉冲击。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06900" y="1905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254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2225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359400" y="22860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38BDF8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02 时间挑战</a:t>
            </a:r>
            <a:endParaRPr lang="en-US" sz="2000" b="1" i="0" u="none" strike="noStrike" kern="0">
              <a:solidFill>
                <a:srgbClr val="38BDF8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2" name="Connector 12"/>
          <p:cNvCxnSpPr/>
          <p:nvPr/>
        </p:nvCxnSpPr>
        <p:spPr>
          <a:xfrm rot="-15211">
            <a:off x="4660914" y="2978150"/>
            <a:ext cx="28702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609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如何让飞椅在最高速度下保持旋转更久？试着优化动力逻辑或调整能量供给，延长高速旋转的持续时间，看看谁的飞椅能坚持最久！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4"/>
          <p:cNvSpPr/>
          <p:nvPr/>
        </p:nvSpPr>
        <p:spPr>
          <a:xfrm>
            <a:off x="8051800" y="1905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254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222500"/>
            <a:ext cx="609600" cy="609600"/>
          </a:xfrm>
          <a:prstGeom prst="rect">
            <a:avLst/>
          </a:prstGeom>
        </p:spPr>
      </p:pic>
      <p:sp>
        <p:nvSpPr>
          <p:cNvPr id="17" name="AutoShape 16"/>
          <p:cNvSpPr/>
          <p:nvPr/>
        </p:nvSpPr>
        <p:spPr>
          <a:xfrm>
            <a:off x="9004300" y="22860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38BDF8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03 创意改造</a:t>
            </a:r>
            <a:endParaRPr lang="en-US" sz="2000" b="1" i="0" u="none" strike="noStrike" kern="0">
              <a:solidFill>
                <a:srgbClr val="38BDF8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8" name="Connector 17"/>
          <p:cNvCxnSpPr/>
          <p:nvPr/>
        </p:nvCxnSpPr>
        <p:spPr>
          <a:xfrm rot="-15211">
            <a:off x="8305814" y="2978150"/>
            <a:ext cx="28702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8"/>
          <p:cNvSpPr/>
          <p:nvPr/>
        </p:nvSpPr>
        <p:spPr>
          <a:xfrm>
            <a:off x="8305800" y="3175000"/>
            <a:ext cx="28702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发挥你的无限想象力！给飞椅模型添加彩色灯光、迷你小旗子或个性贴纸，让它成为独一无二的专属作品，打造全场最吸睛的旋转飞椅！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9"/>
          <p:cNvSpPr/>
          <p:nvPr/>
        </p:nvSpPr>
        <p:spPr>
          <a:xfrm>
            <a:off x="762000" y="56515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7030A0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1" name="AutoShape 20"/>
          <p:cNvSpPr/>
          <p:nvPr/>
        </p:nvSpPr>
        <p:spPr>
          <a:xfrm>
            <a:off x="911860" y="573278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💡 小提示：</a:t>
            </a:r>
            <a:r>
              <a:rPr lang="en-US" sz="15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大胆尝试每一个参数的改动，编程的乐趣就在于探索未知，每一个小改动都可能带来意想不到的惊喜哦！</a:t>
            </a:r>
            <a:endParaRPr lang="en-US" sz="15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50;p75"/>
          <p:cNvSpPr/>
          <p:nvPr/>
        </p:nvSpPr>
        <p:spPr>
          <a:xfrm>
            <a:off x="5460365" y="1257300"/>
            <a:ext cx="1263015" cy="12630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20670"/>
            <a:ext cx="73342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温故知新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今日收获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2286000"/>
            <a:ext cx="609600" cy="609600"/>
          </a:xfrm>
          <a:prstGeom prst="rect">
            <a:avLst/>
          </a:prstGeom>
        </p:spPr>
      </p:pic>
      <p:sp>
        <p:nvSpPr>
          <p:cNvPr id="8" name="AutoShape 6"/>
          <p:cNvSpPr/>
          <p:nvPr/>
        </p:nvSpPr>
        <p:spPr>
          <a:xfrm>
            <a:off x="1016000" y="3048000"/>
            <a:ext cx="292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01 科学知识</a:t>
            </a:r>
            <a:endParaRPr lang="en-US" sz="2000" b="1" i="0" u="none" strike="noStrike" kern="0">
              <a:solidFill>
                <a:srgbClr val="F97316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1016000" y="3683000"/>
            <a:ext cx="2921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深入探究了</a:t>
            </a:r>
            <a:r>
              <a:rPr lang="en-US" sz="14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离心力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的物理原理，理解了物体做圆周运动时产生的惯性趋势，这正是旋转飞椅能够稳定运行的核心奥秘。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8"/>
          <p:cNvSpPr/>
          <p:nvPr/>
        </p:nvSpPr>
        <p:spPr>
          <a:xfrm>
            <a:off x="43815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5500" y="2286000"/>
            <a:ext cx="609600" cy="609600"/>
          </a:xfrm>
          <a:prstGeom prst="rect">
            <a:avLst/>
          </a:prstGeom>
        </p:spPr>
      </p:pic>
      <p:sp>
        <p:nvSpPr>
          <p:cNvPr id="12" name="AutoShape 10"/>
          <p:cNvSpPr/>
          <p:nvPr/>
        </p:nvSpPr>
        <p:spPr>
          <a:xfrm>
            <a:off x="4635500" y="3048000"/>
            <a:ext cx="292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02 搭建技能</a:t>
            </a:r>
            <a:endParaRPr lang="en-US" sz="2000" b="1" i="0" u="none" strike="noStrike" kern="0">
              <a:solidFill>
                <a:srgbClr val="F97316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1"/>
          <p:cNvSpPr/>
          <p:nvPr/>
        </p:nvSpPr>
        <p:spPr>
          <a:xfrm>
            <a:off x="4635500" y="3683000"/>
            <a:ext cx="2921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掌握了构建</a:t>
            </a:r>
            <a:r>
              <a:rPr lang="en-US" sz="14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坚固结构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与</a:t>
            </a:r>
            <a:r>
              <a:rPr lang="en-US" sz="14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活动部件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的技巧，学会利用轴销连接实现飞椅的自由摆动，亲手打造出稳固又灵动的机械模型。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2"/>
          <p:cNvSpPr/>
          <p:nvPr/>
        </p:nvSpPr>
        <p:spPr>
          <a:xfrm>
            <a:off x="80010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55000" y="2286000"/>
            <a:ext cx="609600" cy="609600"/>
          </a:xfrm>
          <a:prstGeom prst="rect">
            <a:avLst/>
          </a:prstGeom>
        </p:spPr>
      </p:pic>
      <p:sp>
        <p:nvSpPr>
          <p:cNvPr id="16" name="AutoShape 14"/>
          <p:cNvSpPr/>
          <p:nvPr/>
        </p:nvSpPr>
        <p:spPr>
          <a:xfrm>
            <a:off x="8255000" y="3048000"/>
            <a:ext cx="292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F97316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03 编程思维</a:t>
            </a:r>
            <a:endParaRPr lang="en-US" sz="2000" b="1" i="0" u="none" strike="noStrike" kern="0">
              <a:solidFill>
                <a:srgbClr val="F97316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5"/>
          <p:cNvSpPr/>
          <p:nvPr/>
        </p:nvSpPr>
        <p:spPr>
          <a:xfrm>
            <a:off x="8255000" y="3683000"/>
            <a:ext cx="2921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运用</a:t>
            </a:r>
            <a:r>
              <a:rPr lang="en-US" sz="14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变量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与</a:t>
            </a:r>
            <a:r>
              <a:rPr lang="en-US" sz="14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循环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模块控制电机功率，精准实现了模型的平滑</a:t>
            </a:r>
            <a:r>
              <a:rPr lang="en-US" sz="1400" b="1" i="0" u="none" strike="noStrike" kern="0">
                <a:solidFill>
                  <a:srgbClr val="F9731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加速与减速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，让机械运动更具韵律感。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6"/>
          <p:cNvSpPr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动手实践 + 科学原理 + 逻辑编程 = 创造无限可能！🚀</a:t>
            </a:r>
            <a:endParaRPr lang="en-US" sz="16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温故知新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6050" y="1384935"/>
            <a:ext cx="395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成果展示：</a:t>
            </a:r>
            <a:endParaRPr lang="zh-CN" altLang="en-US" sz="2400" b="1" kern="0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pic>
        <p:nvPicPr>
          <p:cNvPr id="7" name="图片 6" descr="讲解演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270" y="1845310"/>
            <a:ext cx="5692775" cy="4668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2277110"/>
            <a:ext cx="32505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今天我设计的作品是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，</a:t>
            </a:r>
            <a:endParaRPr lang="zh-CN" altLang="en-US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它使用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结构（机械原理），使用了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编程模块，程序逻辑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endParaRPr lang="en-US" altLang="zh-CN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同学们再见</a:t>
            </a:r>
            <a:r>
              <a:rPr lang="en-US" altLang="zh-CN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！</a:t>
            </a:r>
            <a:endParaRPr lang="en-US" altLang="zh-CN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2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3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4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5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6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7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9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10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11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12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13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14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15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16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80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81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2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3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84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85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6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87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88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9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90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9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92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93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94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9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6.xml><?xml version="1.0" encoding="utf-8"?>
<p:tagLst xmlns:p="http://schemas.openxmlformats.org/presentationml/2006/main">
  <p:tag name="KSO_WM_UNIT_PLACING_PICTURE_USER_VIEWPORT" val="{&quot;height&quot;:1904.987401574803,&quot;width&quot;:6060.828346456693}"/>
</p:tagLst>
</file>

<file path=ppt/tags/tag9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6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7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2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13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14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15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116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17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1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19.xml><?xml version="1.0" encoding="utf-8"?>
<p:tagLst xmlns:p="http://schemas.openxmlformats.org/presentationml/2006/main">
  <p:tag name="resource_record_key" val="{&quot;10&quot;:[50062564,50063186,50063067,21589034,50062599],&quot;12&quot;:[25118888],&quot;19&quot;:[50071195,50072078]}"/>
</p:tagLst>
</file>

<file path=ppt/theme/theme1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2958</Words>
  <Application>WPS 演示</Application>
  <PresentationFormat/>
  <Paragraphs>224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48" baseType="lpstr">
      <vt:lpstr>Arial</vt:lpstr>
      <vt:lpstr>宋体</vt:lpstr>
      <vt:lpstr>Wingdings</vt:lpstr>
      <vt:lpstr>Arial</vt:lpstr>
      <vt:lpstr>标小智无界黑</vt:lpstr>
      <vt:lpstr>黑体</vt:lpstr>
      <vt:lpstr>字魂无界黑W3</vt:lpstr>
      <vt:lpstr>Nunito Light</vt:lpstr>
      <vt:lpstr>SWAstro</vt:lpstr>
      <vt:lpstr>IBM Plex Mono</vt:lpstr>
      <vt:lpstr>苹方护眼艺术黑体</vt:lpstr>
      <vt:lpstr>Wingdings</vt:lpstr>
      <vt:lpstr>MiSans Medium</vt:lpstr>
      <vt:lpstr>MiSans ExtraLight</vt:lpstr>
      <vt:lpstr>Times New Roman</vt:lpstr>
      <vt:lpstr>Calibri</vt:lpstr>
      <vt:lpstr>MS PGothic</vt:lpstr>
      <vt:lpstr>汉仪润圆-65简</vt:lpstr>
      <vt:lpstr>Noto Sans SC</vt:lpstr>
      <vt:lpstr>微软雅黑</vt:lpstr>
      <vt:lpstr>Arial Unicode MS</vt:lpstr>
      <vt:lpstr>Bachelor in Robotics Engineering by Slidesgo</vt:lpstr>
      <vt:lpstr>自定义设计方案</vt:lpstr>
      <vt:lpstr>1_Bachelor in Robotics Engineering by Slidesgo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ROBOTIK</dc:title>
  <dc:creator/>
  <cp:lastModifiedBy>黑客Mr.Li</cp:lastModifiedBy>
  <cp:revision>27</cp:revision>
  <dcterms:created xsi:type="dcterms:W3CDTF">2026-02-28T11:46:00Z</dcterms:created>
  <dcterms:modified xsi:type="dcterms:W3CDTF">2026-07-29T09:38:51Z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4705525E744F46FAA82E205A10B97789_13</vt:lpwstr>
  </property>
</Properties>
</file>