
<file path=[Content_Types].xml><?xml version="1.0" encoding="utf-8"?>
<Types xmlns="http://schemas.openxmlformats.org/package/2006/content-types">
  <Default Extension="png" ContentType="image/png"/>
  <Default Extension="gif" ContentType="image/gif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0.svg" ContentType="image/svg+xml"/>
  <Override PartName="/ppt/media/image103.svg" ContentType="image/svg+xml"/>
  <Override PartName="/ppt/media/image105.svg" ContentType="image/svg+xml"/>
  <Override PartName="/ppt/media/image107.svg" ContentType="image/svg+xml"/>
  <Override PartName="/ppt/media/image110.svg" ContentType="image/svg+xml"/>
  <Override PartName="/ppt/media/image112.svg" ContentType="image/svg+xml"/>
  <Override PartName="/ppt/media/image114.svg" ContentType="image/svg+xml"/>
  <Override PartName="/ppt/media/image116.svg" ContentType="image/svg+xml"/>
  <Override PartName="/ppt/media/image31.svg" ContentType="image/svg+xml"/>
  <Override PartName="/ppt/media/image32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6.svg" ContentType="image/svg+xml"/>
  <Override PartName="/ppt/media/image48.svg" ContentType="image/svg+xml"/>
  <Override PartName="/ppt/media/image50.svg" ContentType="image/svg+xml"/>
  <Override PartName="/ppt/media/image52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67.svg" ContentType="image/svg+xml"/>
  <Override PartName="/ppt/media/image69.svg" ContentType="image/svg+xml"/>
  <Override PartName="/ppt/media/image71.svg" ContentType="image/svg+xml"/>
  <Override PartName="/ppt/media/image73.svg" ContentType="image/svg+xml"/>
  <Override PartName="/ppt/media/image75.svg" ContentType="image/svg+xml"/>
  <Override PartName="/ppt/media/image77.svg" ContentType="image/svg+xml"/>
  <Override PartName="/ppt/media/image79.svg" ContentType="image/svg+xml"/>
  <Override PartName="/ppt/media/image81.svg" ContentType="image/svg+xml"/>
  <Override PartName="/ppt/media/image83.svg" ContentType="image/svg+xml"/>
  <Override PartName="/ppt/media/image85.svg" ContentType="image/svg+xml"/>
  <Override PartName="/ppt/media/image87.svg" ContentType="image/svg+xml"/>
  <Override PartName="/ppt/media/image88.svg" ContentType="image/svg+xml"/>
  <Override PartName="/ppt/media/image91.svg" ContentType="image/svg+xml"/>
  <Override PartName="/ppt/media/image93.svg" ContentType="image/svg+xml"/>
  <Override PartName="/ppt/media/image95.svg" ContentType="image/svg+xml"/>
  <Override PartName="/ppt/media/image97.svg" ContentType="image/svg+xml"/>
  <Override PartName="/ppt/media/image98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84" r:id="rId3"/>
  </p:sldMasterIdLst>
  <p:notesMasterIdLst>
    <p:notesMasterId r:id="rId5"/>
  </p:notesMasterIdLst>
  <p:handoutMasterIdLst>
    <p:handoutMasterId r:id="rId26"/>
  </p:handoutMasterIdLst>
  <p:sldIdLst>
    <p:sldId id="256" r:id="rId4"/>
    <p:sldId id="312" r:id="rId6"/>
    <p:sldId id="313" r:id="rId7"/>
    <p:sldId id="317" r:id="rId8"/>
    <p:sldId id="315" r:id="rId9"/>
    <p:sldId id="257" r:id="rId10"/>
    <p:sldId id="319" r:id="rId11"/>
    <p:sldId id="352" r:id="rId12"/>
    <p:sldId id="353" r:id="rId13"/>
    <p:sldId id="354" r:id="rId14"/>
    <p:sldId id="333" r:id="rId15"/>
    <p:sldId id="314" r:id="rId16"/>
    <p:sldId id="359" r:id="rId17"/>
    <p:sldId id="338" r:id="rId18"/>
    <p:sldId id="367" r:id="rId19"/>
    <p:sldId id="348" r:id="rId20"/>
    <p:sldId id="349" r:id="rId21"/>
    <p:sldId id="344" r:id="rId22"/>
    <p:sldId id="368" r:id="rId23"/>
    <p:sldId id="345" r:id="rId24"/>
    <p:sldId id="347" r:id="rId25"/>
  </p:sldIdLst>
  <p:sldSz cx="12192000" cy="6858000"/>
  <p:notesSz cx="6858000" cy="9144000"/>
  <p:custDataLst>
    <p:tags r:id="rId30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64D"/>
    <a:srgbClr val="4D3585"/>
    <a:srgbClr val="2E2555"/>
    <a:srgbClr val="694C77"/>
    <a:srgbClr val="6B4E7A"/>
    <a:srgbClr val="71527F"/>
    <a:srgbClr val="231938"/>
    <a:srgbClr val="F19937"/>
    <a:srgbClr val="FFFFFF"/>
    <a:srgbClr val="2E2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0" Type="http://schemas.openxmlformats.org/officeDocument/2006/relationships/tags" Target="tags/tag101.xml"/><Relationship Id="rId3" Type="http://schemas.openxmlformats.org/officeDocument/2006/relationships/slideMaster" Target="slideMasters/slideMaster2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slide" Target="slides/slide21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3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92581b7e23_0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92581b7e23_0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g292581b7e23_0_9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" name="Google Shape;437;g292581b7e23_0_9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6.xml"/><Relationship Id="rId7" Type="http://schemas.openxmlformats.org/officeDocument/2006/relationships/image" Target="../media/image10.png"/><Relationship Id="rId6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tags" Target="../tags/tag4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1.xml"/><Relationship Id="rId3" Type="http://schemas.openxmlformats.org/officeDocument/2006/relationships/image" Target="../media/image19.png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12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5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16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CREDITS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Diese Präsentationsvorlage wurde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Slidesgo</a:t>
            </a:r>
            <a:r>
              <a:rPr lang="en-US" sz="1335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erstellt, inklusive Icons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Flaticon</a:t>
            </a: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und Infografiken &amp; Bildern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Freepik </a:t>
            </a:r>
            <a:endParaRPr sz="1335" b="1" u="sng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endParaRPr lang="zh-CN" altLang="en-US" sz="1865"/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865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6858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 marL="11430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 marL="16002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 marL="20574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7" Type="http://schemas.openxmlformats.org/officeDocument/2006/relationships/theme" Target="../theme/theme1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8" Type="http://schemas.openxmlformats.org/officeDocument/2006/relationships/theme" Target="../theme/theme2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j-cs"/>
          <a:sym typeface="苹方护眼艺术黑体" panose="02000503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9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tags" Target="../tags/tag79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31.svg"/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84.xml"/><Relationship Id="rId8" Type="http://schemas.openxmlformats.org/officeDocument/2006/relationships/tags" Target="../tags/tag83.xml"/><Relationship Id="rId7" Type="http://schemas.openxmlformats.org/officeDocument/2006/relationships/tags" Target="../tags/tag82.xml"/><Relationship Id="rId6" Type="http://schemas.openxmlformats.org/officeDocument/2006/relationships/image" Target="../media/image27.png"/><Relationship Id="rId5" Type="http://schemas.openxmlformats.org/officeDocument/2006/relationships/tags" Target="../tags/tag81.xml"/><Relationship Id="rId4" Type="http://schemas.openxmlformats.org/officeDocument/2006/relationships/image" Target="../media/image17.png"/><Relationship Id="rId3" Type="http://schemas.openxmlformats.org/officeDocument/2006/relationships/tags" Target="../tags/tag80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10.xml"/><Relationship Id="rId22" Type="http://schemas.openxmlformats.org/officeDocument/2006/relationships/image" Target="../media/image32.svg"/><Relationship Id="rId21" Type="http://schemas.openxmlformats.org/officeDocument/2006/relationships/image" Target="../media/image30.png"/><Relationship Id="rId20" Type="http://schemas.openxmlformats.org/officeDocument/2006/relationships/tags" Target="../tags/tag95.xml"/><Relationship Id="rId2" Type="http://schemas.openxmlformats.org/officeDocument/2006/relationships/image" Target="../media/image14.png"/><Relationship Id="rId19" Type="http://schemas.openxmlformats.org/officeDocument/2006/relationships/tags" Target="../tags/tag94.xml"/><Relationship Id="rId18" Type="http://schemas.openxmlformats.org/officeDocument/2006/relationships/tags" Target="../tags/tag93.xml"/><Relationship Id="rId17" Type="http://schemas.openxmlformats.org/officeDocument/2006/relationships/tags" Target="../tags/tag92.xml"/><Relationship Id="rId16" Type="http://schemas.openxmlformats.org/officeDocument/2006/relationships/tags" Target="../tags/tag91.xml"/><Relationship Id="rId15" Type="http://schemas.openxmlformats.org/officeDocument/2006/relationships/tags" Target="../tags/tag90.xml"/><Relationship Id="rId14" Type="http://schemas.openxmlformats.org/officeDocument/2006/relationships/tags" Target="../tags/tag89.xml"/><Relationship Id="rId13" Type="http://schemas.openxmlformats.org/officeDocument/2006/relationships/tags" Target="../tags/tag88.xml"/><Relationship Id="rId12" Type="http://schemas.openxmlformats.org/officeDocument/2006/relationships/tags" Target="../tags/tag87.xml"/><Relationship Id="rId11" Type="http://schemas.openxmlformats.org/officeDocument/2006/relationships/tags" Target="../tags/tag86.xml"/><Relationship Id="rId10" Type="http://schemas.openxmlformats.org/officeDocument/2006/relationships/tags" Target="../tags/tag85.xml"/><Relationship Id="rId1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5.GIF"/><Relationship Id="rId3" Type="http://schemas.openxmlformats.org/officeDocument/2006/relationships/image" Target="../media/image32.svg"/><Relationship Id="rId2" Type="http://schemas.openxmlformats.org/officeDocument/2006/relationships/image" Target="../media/image30.png"/><Relationship Id="rId1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43.svg"/><Relationship Id="rId8" Type="http://schemas.openxmlformats.org/officeDocument/2006/relationships/image" Target="../media/image42.png"/><Relationship Id="rId7" Type="http://schemas.openxmlformats.org/officeDocument/2006/relationships/image" Target="../media/image41.svg"/><Relationship Id="rId6" Type="http://schemas.openxmlformats.org/officeDocument/2006/relationships/image" Target="../media/image40.png"/><Relationship Id="rId5" Type="http://schemas.openxmlformats.org/officeDocument/2006/relationships/image" Target="../media/image39.svg"/><Relationship Id="rId4" Type="http://schemas.openxmlformats.org/officeDocument/2006/relationships/image" Target="../media/image38.png"/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1" Type="http://schemas.openxmlformats.org/officeDocument/2006/relationships/notesSlide" Target="../notesSlides/notesSlide6.xml"/><Relationship Id="rId10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44.png"/><Relationship Id="rId5" Type="http://schemas.openxmlformats.org/officeDocument/2006/relationships/image" Target="../media/image37.svg"/><Relationship Id="rId4" Type="http://schemas.openxmlformats.org/officeDocument/2006/relationships/image" Target="../media/image36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2.svg"/><Relationship Id="rId8" Type="http://schemas.openxmlformats.org/officeDocument/2006/relationships/image" Target="../media/image51.png"/><Relationship Id="rId7" Type="http://schemas.openxmlformats.org/officeDocument/2006/relationships/image" Target="../media/image50.svg"/><Relationship Id="rId6" Type="http://schemas.openxmlformats.org/officeDocument/2006/relationships/image" Target="../media/image49.png"/><Relationship Id="rId5" Type="http://schemas.openxmlformats.org/officeDocument/2006/relationships/image" Target="../media/image48.svg"/><Relationship Id="rId4" Type="http://schemas.openxmlformats.org/officeDocument/2006/relationships/image" Target="../media/image47.png"/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3" Type="http://schemas.openxmlformats.org/officeDocument/2006/relationships/notesSlide" Target="../notesSlides/notesSlide8.x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53.jpeg"/><Relationship Id="rId10" Type="http://schemas.openxmlformats.org/officeDocument/2006/relationships/tags" Target="../tags/tag96.xml"/><Relationship Id="rId1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54.jpeg"/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0.png"/><Relationship Id="rId8" Type="http://schemas.openxmlformats.org/officeDocument/2006/relationships/image" Target="../media/image59.svg"/><Relationship Id="rId7" Type="http://schemas.openxmlformats.org/officeDocument/2006/relationships/image" Target="../media/image58.png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" Type="http://schemas.openxmlformats.org/officeDocument/2006/relationships/image" Target="../media/image55.jpeg"/><Relationship Id="rId3" Type="http://schemas.openxmlformats.org/officeDocument/2006/relationships/image" Target="../media/image46.svg"/><Relationship Id="rId2" Type="http://schemas.openxmlformats.org/officeDocument/2006/relationships/image" Target="../media/image45.png"/><Relationship Id="rId14" Type="http://schemas.openxmlformats.org/officeDocument/2006/relationships/notesSlide" Target="../notesSlides/notesSlide10.xml"/><Relationship Id="rId13" Type="http://schemas.openxmlformats.org/officeDocument/2006/relationships/slideLayout" Target="../slideLayouts/slideLayout3.xml"/><Relationship Id="rId12" Type="http://schemas.openxmlformats.org/officeDocument/2006/relationships/image" Target="../media/image63.svg"/><Relationship Id="rId11" Type="http://schemas.openxmlformats.org/officeDocument/2006/relationships/image" Target="../media/image62.png"/><Relationship Id="rId10" Type="http://schemas.openxmlformats.org/officeDocument/2006/relationships/image" Target="../media/image61.svg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1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65.png"/><Relationship Id="rId5" Type="http://schemas.openxmlformats.org/officeDocument/2006/relationships/image" Target="../media/image46.svg"/><Relationship Id="rId4" Type="http://schemas.openxmlformats.org/officeDocument/2006/relationships/image" Target="../media/image64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74.png"/><Relationship Id="rId8" Type="http://schemas.openxmlformats.org/officeDocument/2006/relationships/image" Target="../media/image73.svg"/><Relationship Id="rId7" Type="http://schemas.openxmlformats.org/officeDocument/2006/relationships/image" Target="../media/image72.png"/><Relationship Id="rId6" Type="http://schemas.openxmlformats.org/officeDocument/2006/relationships/image" Target="../media/image71.svg"/><Relationship Id="rId5" Type="http://schemas.openxmlformats.org/officeDocument/2006/relationships/image" Target="../media/image70.png"/><Relationship Id="rId4" Type="http://schemas.openxmlformats.org/officeDocument/2006/relationships/image" Target="../media/image69.svg"/><Relationship Id="rId3" Type="http://schemas.openxmlformats.org/officeDocument/2006/relationships/image" Target="../media/image68.png"/><Relationship Id="rId2" Type="http://schemas.openxmlformats.org/officeDocument/2006/relationships/image" Target="../media/image67.svg"/><Relationship Id="rId15" Type="http://schemas.openxmlformats.org/officeDocument/2006/relationships/notesSlide" Target="../notesSlides/notesSlide12.xml"/><Relationship Id="rId14" Type="http://schemas.openxmlformats.org/officeDocument/2006/relationships/slideLayout" Target="../slideLayouts/slideLayout5.xml"/><Relationship Id="rId13" Type="http://schemas.openxmlformats.org/officeDocument/2006/relationships/image" Target="../media/image78.png"/><Relationship Id="rId12" Type="http://schemas.openxmlformats.org/officeDocument/2006/relationships/image" Target="../media/image77.svg"/><Relationship Id="rId11" Type="http://schemas.openxmlformats.org/officeDocument/2006/relationships/image" Target="../media/image76.png"/><Relationship Id="rId10" Type="http://schemas.openxmlformats.org/officeDocument/2006/relationships/image" Target="../media/image75.svg"/><Relationship Id="rId1" Type="http://schemas.openxmlformats.org/officeDocument/2006/relationships/image" Target="../media/image66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85.svg"/><Relationship Id="rId8" Type="http://schemas.openxmlformats.org/officeDocument/2006/relationships/image" Target="../media/image84.png"/><Relationship Id="rId7" Type="http://schemas.openxmlformats.org/officeDocument/2006/relationships/image" Target="../media/image83.svg"/><Relationship Id="rId6" Type="http://schemas.openxmlformats.org/officeDocument/2006/relationships/image" Target="../media/image82.png"/><Relationship Id="rId5" Type="http://schemas.openxmlformats.org/officeDocument/2006/relationships/image" Target="../media/image81.svg"/><Relationship Id="rId4" Type="http://schemas.openxmlformats.org/officeDocument/2006/relationships/image" Target="../media/image80.png"/><Relationship Id="rId3" Type="http://schemas.openxmlformats.org/officeDocument/2006/relationships/image" Target="../media/image79.svg"/><Relationship Id="rId2" Type="http://schemas.openxmlformats.org/officeDocument/2006/relationships/image" Target="../media/image45.png"/><Relationship Id="rId13" Type="http://schemas.openxmlformats.org/officeDocument/2006/relationships/notesSlide" Target="../notesSlides/notesSlide13.xml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87.svg"/><Relationship Id="rId10" Type="http://schemas.openxmlformats.org/officeDocument/2006/relationships/image" Target="../media/image86.png"/><Relationship Id="rId1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1.svg"/><Relationship Id="rId8" Type="http://schemas.openxmlformats.org/officeDocument/2006/relationships/image" Target="../media/image90.png"/><Relationship Id="rId7" Type="http://schemas.openxmlformats.org/officeDocument/2006/relationships/tags" Target="../tags/tag97.xml"/><Relationship Id="rId6" Type="http://schemas.openxmlformats.org/officeDocument/2006/relationships/image" Target="../media/image89.png"/><Relationship Id="rId5" Type="http://schemas.openxmlformats.org/officeDocument/2006/relationships/image" Target="../media/image88.svg"/><Relationship Id="rId4" Type="http://schemas.openxmlformats.org/officeDocument/2006/relationships/image" Target="../media/image36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4.x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5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97.svg"/><Relationship Id="rId5" Type="http://schemas.openxmlformats.org/officeDocument/2006/relationships/image" Target="../media/image96.png"/><Relationship Id="rId4" Type="http://schemas.openxmlformats.org/officeDocument/2006/relationships/image" Target="../media/image95.svg"/><Relationship Id="rId3" Type="http://schemas.openxmlformats.org/officeDocument/2006/relationships/image" Target="../media/image94.png"/><Relationship Id="rId2" Type="http://schemas.openxmlformats.org/officeDocument/2006/relationships/image" Target="../media/image93.svg"/><Relationship Id="rId1" Type="http://schemas.openxmlformats.org/officeDocument/2006/relationships/image" Target="../media/image92.pn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1.png"/><Relationship Id="rId8" Type="http://schemas.openxmlformats.org/officeDocument/2006/relationships/image" Target="../media/image100.svg"/><Relationship Id="rId7" Type="http://schemas.openxmlformats.org/officeDocument/2006/relationships/image" Target="../media/image99.png"/><Relationship Id="rId6" Type="http://schemas.openxmlformats.org/officeDocument/2006/relationships/tags" Target="../tags/tag98.xml"/><Relationship Id="rId5" Type="http://schemas.openxmlformats.org/officeDocument/2006/relationships/image" Target="../media/image98.svg"/><Relationship Id="rId4" Type="http://schemas.openxmlformats.org/officeDocument/2006/relationships/image" Target="../media/image36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6.xml"/><Relationship Id="rId10" Type="http://schemas.openxmlformats.org/officeDocument/2006/relationships/slideLayout" Target="../slideLayouts/slideLayout10.xml"/><Relationship Id="rId1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7.xml"/><Relationship Id="rId7" Type="http://schemas.openxmlformats.org/officeDocument/2006/relationships/slideLayout" Target="../slideLayouts/slideLayout3.xml"/><Relationship Id="rId6" Type="http://schemas.openxmlformats.org/officeDocument/2006/relationships/image" Target="../media/image107.svg"/><Relationship Id="rId5" Type="http://schemas.openxmlformats.org/officeDocument/2006/relationships/image" Target="../media/image106.png"/><Relationship Id="rId4" Type="http://schemas.openxmlformats.org/officeDocument/2006/relationships/image" Target="../media/image105.svg"/><Relationship Id="rId3" Type="http://schemas.openxmlformats.org/officeDocument/2006/relationships/image" Target="../media/image104.png"/><Relationship Id="rId2" Type="http://schemas.openxmlformats.org/officeDocument/2006/relationships/image" Target="../media/image103.svg"/><Relationship Id="rId1" Type="http://schemas.openxmlformats.org/officeDocument/2006/relationships/image" Target="../media/image10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8.xml"/><Relationship Id="rId7" Type="http://schemas.openxmlformats.org/officeDocument/2006/relationships/slideLayout" Target="../slideLayouts/slideLayout10.xml"/><Relationship Id="rId6" Type="http://schemas.openxmlformats.org/officeDocument/2006/relationships/image" Target="../media/image108.png"/><Relationship Id="rId5" Type="http://schemas.openxmlformats.org/officeDocument/2006/relationships/image" Target="../media/image98.svg"/><Relationship Id="rId4" Type="http://schemas.openxmlformats.org/officeDocument/2006/relationships/image" Target="../media/image36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14.svg"/><Relationship Id="rId5" Type="http://schemas.openxmlformats.org/officeDocument/2006/relationships/image" Target="../media/image113.png"/><Relationship Id="rId4" Type="http://schemas.openxmlformats.org/officeDocument/2006/relationships/image" Target="../media/image112.svg"/><Relationship Id="rId3" Type="http://schemas.openxmlformats.org/officeDocument/2006/relationships/image" Target="../media/image111.png"/><Relationship Id="rId2" Type="http://schemas.openxmlformats.org/officeDocument/2006/relationships/image" Target="../media/image110.svg"/><Relationship Id="rId1" Type="http://schemas.openxmlformats.org/officeDocument/2006/relationships/image" Target="../media/image109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0.xml"/><Relationship Id="rId8" Type="http://schemas.openxmlformats.org/officeDocument/2006/relationships/slideLayout" Target="../slideLayouts/slideLayout8.xml"/><Relationship Id="rId7" Type="http://schemas.openxmlformats.org/officeDocument/2006/relationships/image" Target="../media/image117.png"/><Relationship Id="rId6" Type="http://schemas.openxmlformats.org/officeDocument/2006/relationships/image" Target="../media/image116.svg"/><Relationship Id="rId5" Type="http://schemas.openxmlformats.org/officeDocument/2006/relationships/image" Target="../media/image115.png"/><Relationship Id="rId4" Type="http://schemas.openxmlformats.org/officeDocument/2006/relationships/tags" Target="../tags/tag99.xml"/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1.xml"/><Relationship Id="rId5" Type="http://schemas.openxmlformats.org/officeDocument/2006/relationships/slideLayout" Target="../slideLayouts/slideLayout9.xml"/><Relationship Id="rId4" Type="http://schemas.openxmlformats.org/officeDocument/2006/relationships/image" Target="../media/image27.png"/><Relationship Id="rId3" Type="http://schemas.openxmlformats.org/officeDocument/2006/relationships/tags" Target="../tags/tag100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865" b="1">
                <a:solidFill>
                  <a:schemeClr val="bg1"/>
                </a:solidFill>
                <a:latin typeface="MiSans Demibold" panose="00000700000000000000" charset="-122"/>
                <a:ea typeface="MiSans Demibold" panose="00000700000000000000" charset="-122"/>
              </a:rPr>
              <a:t>走进机器人世界</a:t>
            </a:r>
            <a:endParaRPr lang="zh-CN" altLang="en-US" sz="5865" b="1">
              <a:solidFill>
                <a:schemeClr val="bg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</a:pPr>
            <a:r>
              <a:rPr lang="en-US" altLang="zh-CN" sz="2135">
                <a:solidFill>
                  <a:srgbClr val="C2B4EB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>
                <a:solidFill>
                  <a:srgbClr val="C2B4EB"/>
                </a:solidFill>
                <a:latin typeface="MiSans Medium" panose="00000600000000000000" charset="-122"/>
                <a:ea typeface="MiSans Medium" panose="00000600000000000000" charset="-122"/>
                <a:sym typeface="+mn-ea"/>
              </a:rPr>
              <a:t> Robotics Exploration</a:t>
            </a:r>
            <a:endParaRPr lang="en-US" altLang="zh-CN" sz="2135">
              <a:solidFill>
                <a:srgbClr val="C2B4EB"/>
              </a:solidFill>
              <a:latin typeface="MiSans Medium" panose="00000600000000000000" charset="-122"/>
              <a:ea typeface="MiSans Medium" panose="00000600000000000000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 descr="DSC002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675" y="116840"/>
            <a:ext cx="9105900" cy="65017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oogle Shape;529;p51"/>
          <p:cNvGrpSpPr/>
          <p:nvPr/>
        </p:nvGrpSpPr>
        <p:grpSpPr>
          <a:xfrm>
            <a:off x="1160512" y="534987"/>
            <a:ext cx="9871075" cy="5788025"/>
            <a:chOff x="870384" y="401240"/>
            <a:chExt cx="7403306" cy="4341019"/>
          </a:xfrm>
        </p:grpSpPr>
        <p:pic>
          <p:nvPicPr>
            <p:cNvPr id="530" name="Google Shape;530;p51" descr="/Users/vivianliu/Library/Containers/com.kingsoft.wpsoffice.mac/Data/tmp/photoeditapp/20260228170621/temp.pngtemp"/>
            <p:cNvPicPr preferRelativeResize="0"/>
            <p:nvPr/>
          </p:nvPicPr>
          <p:blipFill rotWithShape="1">
            <a:blip r:embed="rId1"/>
            <a:srcRect t="1319" b="-1319"/>
            <a:stretch>
              <a:fillRect/>
            </a:stretch>
          </p:blipFill>
          <p:spPr>
            <a:xfrm>
              <a:off x="870384" y="401240"/>
              <a:ext cx="7403306" cy="43410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2" name="Google Shape;532;p5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 flipH="1">
              <a:off x="3338164" y="41410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文本框 1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382B59"/>
                </a:solidFill>
                <a:latin typeface="MiSans Demibold" panose="00000700000000000000" charset="-122"/>
                <a:ea typeface="MiSans Demibold" panose="00000700000000000000" charset="-122"/>
              </a:rPr>
              <a:t>课程目标</a:t>
            </a:r>
            <a:endParaRPr lang="zh-CN" altLang="en-US" sz="3600" b="1">
              <a:solidFill>
                <a:srgbClr val="382B59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23447" y="2181013"/>
            <a:ext cx="6144260" cy="2495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865"/>
          </a:p>
        </p:txBody>
      </p:sp>
      <p:pic>
        <p:nvPicPr>
          <p:cNvPr id="6" name="图片 5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246120" y="2520950"/>
            <a:ext cx="5944870" cy="21609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algn="l">
              <a:lnSpc>
                <a:spcPct val="120000"/>
              </a:lnSpc>
              <a:buFont typeface="+mj-lt"/>
              <a:buAutoNum type="arabicPeriod"/>
            </a:pPr>
            <a:r>
              <a:rPr lang="en-US" sz="1865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亲手设计并构建专属的激流勇进轨道！</a:t>
            </a:r>
            <a:endParaRPr lang="en-US" sz="1865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457200" indent="-457200" algn="l">
              <a:lnSpc>
                <a:spcPct val="120000"/>
              </a:lnSpc>
              <a:buFont typeface="+mj-lt"/>
              <a:buAutoNum type="arabicPeriod"/>
            </a:pPr>
            <a:r>
              <a:rPr lang="en-US" sz="1865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探索皮带与马达的协作原理，解锁动力传递的核心科技，让小船飞驰起来！</a:t>
            </a:r>
            <a:endParaRPr lang="en-US" sz="1865"/>
          </a:p>
          <a:p>
            <a:pPr marL="457200" indent="-457200" algn="l">
              <a:lnSpc>
                <a:spcPct val="120000"/>
              </a:lnSpc>
              <a:buFont typeface="+mj-lt"/>
              <a:buAutoNum type="arabicPeriod"/>
            </a:pPr>
            <a:r>
              <a:rPr lang="en-US" sz="1865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学习图形化编程逻辑，设置速度，给游乐设施赋予“智慧大脑”！</a:t>
            </a:r>
            <a:endParaRPr lang="en-US" sz="1865"/>
          </a:p>
          <a:p>
            <a:pPr marL="457200" indent="-457200" algn="l">
              <a:lnSpc>
                <a:spcPct val="120000"/>
              </a:lnSpc>
              <a:buFont typeface="+mj-lt"/>
              <a:buAutoNum type="arabicPeriod"/>
            </a:pPr>
            <a:endParaRPr lang="zh-CN" altLang="en-US" sz="1865">
              <a:solidFill>
                <a:srgbClr val="382B59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>
              <p:custDataLst>
                <p:tags r:id="rId3"/>
              </p:custDataLst>
            </p:nvPr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71254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607887" y="260773"/>
            <a:ext cx="1478280" cy="620607"/>
          </a:xfrm>
          <a:prstGeom prst="rect">
            <a:avLst/>
          </a:prstGeom>
        </p:spPr>
      </p:pic>
      <p:cxnSp>
        <p:nvCxnSpPr>
          <p:cNvPr id="4" name="Straight Connector 4"/>
          <p:cNvCxnSpPr/>
          <p:nvPr>
            <p:custDataLst>
              <p:tags r:id="rId7"/>
            </p:custDataLst>
          </p:nvPr>
        </p:nvCxnSpPr>
        <p:spPr bwMode="auto">
          <a:xfrm>
            <a:off x="3064680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5"/>
          <p:cNvCxnSpPr/>
          <p:nvPr>
            <p:custDataLst>
              <p:tags r:id="rId8"/>
            </p:custDataLst>
          </p:nvPr>
        </p:nvCxnSpPr>
        <p:spPr bwMode="auto">
          <a:xfrm>
            <a:off x="1429195" y="3618415"/>
            <a:ext cx="12633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6"/>
          <p:cNvCxnSpPr/>
          <p:nvPr/>
        </p:nvCxnSpPr>
        <p:spPr bwMode="auto">
          <a:xfrm>
            <a:off x="105226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8"/>
          <p:cNvCxnSpPr/>
          <p:nvPr>
            <p:custDataLst>
              <p:tags r:id="rId9"/>
            </p:custDataLst>
          </p:nvPr>
        </p:nvCxnSpPr>
        <p:spPr bwMode="auto">
          <a:xfrm>
            <a:off x="5087412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9"/>
          <p:cNvCxnSpPr/>
          <p:nvPr>
            <p:custDataLst>
              <p:tags r:id="rId10"/>
            </p:custDataLst>
          </p:nvPr>
        </p:nvCxnSpPr>
        <p:spPr bwMode="auto">
          <a:xfrm>
            <a:off x="3459068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"/>
          <p:cNvCxnSpPr/>
          <p:nvPr>
            <p:custDataLst>
              <p:tags r:id="rId11"/>
            </p:custDataLst>
          </p:nvPr>
        </p:nvCxnSpPr>
        <p:spPr bwMode="auto">
          <a:xfrm>
            <a:off x="7110144" y="2628078"/>
            <a:ext cx="0" cy="1639453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2"/>
          <p:cNvCxnSpPr/>
          <p:nvPr>
            <p:custDataLst>
              <p:tags r:id="rId12"/>
            </p:custDataLst>
          </p:nvPr>
        </p:nvCxnSpPr>
        <p:spPr bwMode="auto">
          <a:xfrm>
            <a:off x="5463550" y="3618415"/>
            <a:ext cx="1264109" cy="0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4"/>
          <p:cNvCxnSpPr/>
          <p:nvPr>
            <p:custDataLst>
              <p:tags r:id="rId13"/>
            </p:custDataLst>
          </p:nvPr>
        </p:nvCxnSpPr>
        <p:spPr bwMode="auto">
          <a:xfrm>
            <a:off x="9125734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5"/>
          <p:cNvCxnSpPr/>
          <p:nvPr>
            <p:custDataLst>
              <p:tags r:id="rId14"/>
            </p:custDataLst>
          </p:nvPr>
        </p:nvCxnSpPr>
        <p:spPr bwMode="auto">
          <a:xfrm>
            <a:off x="7493423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7"/>
          <p:cNvCxnSpPr/>
          <p:nvPr/>
        </p:nvCxnSpPr>
        <p:spPr bwMode="auto">
          <a:xfrm>
            <a:off x="1112307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8"/>
          <p:cNvCxnSpPr/>
          <p:nvPr>
            <p:custDataLst>
              <p:tags r:id="rId15"/>
            </p:custDataLst>
          </p:nvPr>
        </p:nvCxnSpPr>
        <p:spPr bwMode="auto">
          <a:xfrm>
            <a:off x="9541549" y="3618415"/>
            <a:ext cx="126410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130558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7" name="TextBox 2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4575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8" name="TextBox 3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19149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模型搭建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9" name="TextBox 3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22732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程序</a:t>
            </a:r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设计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0" name="TextBox 4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600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  <a:cs typeface="+mn-ea"/>
                <a:sym typeface="汉仪润圆-65简" panose="00020600040101010101" pitchFamily="18" charset="-122"/>
              </a:rPr>
              <a:t>成果展示</a:t>
            </a:r>
            <a:endParaRPr lang="zh-CN" altLang="en-US" sz="2800" b="1" dirty="0" smtClean="0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382B59"/>
                </a:solidFill>
                <a:latin typeface="MiSans Demibold" panose="00000700000000000000" charset="-122"/>
                <a:ea typeface="MiSans Demibold" panose="00000700000000000000" charset="-122"/>
              </a:rPr>
              <a:t>课程</a:t>
            </a:r>
            <a:r>
              <a:rPr lang="zh-CN" altLang="en-US" sz="3600" b="1">
                <a:solidFill>
                  <a:srgbClr val="382B59"/>
                </a:solidFill>
                <a:latin typeface="MiSans Demibold" panose="00000700000000000000" charset="-122"/>
                <a:ea typeface="MiSans Demibold" panose="00000700000000000000" charset="-122"/>
              </a:rPr>
              <a:t>目录</a:t>
            </a:r>
            <a:endParaRPr lang="zh-CN" altLang="en-US" sz="3600" b="1">
              <a:solidFill>
                <a:srgbClr val="382B59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1637030" y="2640965"/>
            <a:ext cx="844550" cy="84264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0" name="Google Shape;975;p75"/>
          <p:cNvSpPr/>
          <p:nvPr/>
        </p:nvSpPr>
        <p:spPr>
          <a:xfrm>
            <a:off x="3707130" y="26409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81" name="Google Shape;981;p75"/>
          <p:cNvSpPr/>
          <p:nvPr/>
        </p:nvSpPr>
        <p:spPr>
          <a:xfrm>
            <a:off x="5624830" y="2635885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53" name="Google Shape;953;p75"/>
          <p:cNvSpPr/>
          <p:nvPr/>
        </p:nvSpPr>
        <p:spPr>
          <a:xfrm>
            <a:off x="7706360" y="26282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1" name="Google Shape;950;p75"/>
          <p:cNvSpPr/>
          <p:nvPr/>
        </p:nvSpPr>
        <p:spPr>
          <a:xfrm>
            <a:off x="9740900" y="2639060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" name="Google Shape;965;p75"/>
          <p:cNvSpPr/>
          <p:nvPr/>
        </p:nvSpPr>
        <p:spPr>
          <a:xfrm>
            <a:off x="5461635" y="1316990"/>
            <a:ext cx="1288415" cy="1285240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2375" y="3173095"/>
            <a:ext cx="7334250" cy="18434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3" name="Google Shape;443;p44"/>
          <p:cNvGrpSpPr/>
          <p:nvPr/>
        </p:nvGrpSpPr>
        <p:grpSpPr>
          <a:xfrm>
            <a:off x="11200" y="92933"/>
            <a:ext cx="12180801" cy="6672135"/>
            <a:chOff x="8400" y="69700"/>
            <a:chExt cx="9135601" cy="5004101"/>
          </a:xfrm>
        </p:grpSpPr>
        <p:pic>
          <p:nvPicPr>
            <p:cNvPr id="444" name="Google Shape;444;p44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1400" r="83035" b="-1399"/>
            <a:stretch>
              <a:fillRect/>
            </a:stretch>
          </p:blipFill>
          <p:spPr>
            <a:xfrm>
              <a:off x="8010525" y="69700"/>
              <a:ext cx="1133476" cy="5004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5" name="Google Shape;445;p44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1400" r="83035" b="-1399"/>
            <a:stretch>
              <a:fillRect/>
            </a:stretch>
          </p:blipFill>
          <p:spPr>
            <a:xfrm rot="10800000">
              <a:off x="8400" y="69700"/>
              <a:ext cx="1133476" cy="5004101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6" name="图片 5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3600" b="1">
                <a:solidFill>
                  <a:srgbClr val="382B59"/>
                </a:solidFill>
                <a:latin typeface="MiSans Demibold" panose="00000700000000000000" charset="-122"/>
                <a:ea typeface="MiSans Demibold" panose="00000700000000000000" charset="-122"/>
              </a:rPr>
              <a:t>情景导入</a:t>
            </a:r>
            <a:endParaRPr lang="zh-CN" altLang="en-US" sz="3600" b="1">
              <a:solidFill>
                <a:srgbClr val="382B59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5" name="图片 4" descr="激流勇进动图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1900" y="2277110"/>
            <a:ext cx="4506595" cy="2997835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271905" y="2132965"/>
            <a:ext cx="5015865" cy="302006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70000"/>
              </a:lnSpc>
            </a:pPr>
            <a:r>
              <a:rPr lang="zh-CN" alt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</a:rPr>
              <a:t>同学们，提到游乐园，你最兴奋的项目是什么？今天，我们要一起探索一个充满尖叫和欢笑的经典项目</a:t>
            </a:r>
            <a:r>
              <a:rPr lang="en-US" altLang="zh-CN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</a:rPr>
              <a:t>——</a:t>
            </a:r>
            <a:r>
              <a:rPr lang="zh-CN" alt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</a:rPr>
              <a:t>激流勇进！</a:t>
            </a:r>
            <a:endParaRPr lang="zh-CN" altLang="en-US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</a:endParaRP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</a:rPr>
              <a:t>在开始搭建之前，让我们先来思考几个有趣的问题：</a:t>
            </a:r>
            <a:endParaRPr lang="zh-CN" altLang="en-US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</a:endParaRPr>
          </a:p>
          <a:p>
            <a:pPr>
              <a:lnSpc>
                <a:spcPct val="170000"/>
              </a:lnSpc>
            </a:pPr>
            <a:r>
              <a:rPr lang="en-US" altLang="zh-CN" b="1">
                <a:solidFill>
                  <a:srgbClr val="0EA5E9"/>
                </a:solidFill>
                <a:latin typeface="Noto Sans SC" panose="020B0200000000000000" charset="-122"/>
                <a:ea typeface="Noto Sans SC" panose="020B0200000000000000" charset="-122"/>
              </a:rPr>
              <a:t>1. </a:t>
            </a:r>
            <a:r>
              <a:rPr lang="zh-CN" altLang="en-US" b="1">
                <a:solidFill>
                  <a:srgbClr val="0EA5E9"/>
                </a:solidFill>
                <a:latin typeface="Noto Sans SC" panose="020B0200000000000000" charset="-122"/>
                <a:ea typeface="Noto Sans SC" panose="020B0200000000000000" charset="-122"/>
              </a:rPr>
              <a:t>爬坡的奥秘：</a:t>
            </a:r>
            <a:r>
              <a:rPr lang="zh-CN" altLang="en-US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</a:rPr>
              <a:t>小小的船和人那么重，它是如何克服重力，一步步爬到几十米高的轨道顶端的？背后隐藏着什么强大的力量？</a:t>
            </a:r>
            <a:endParaRPr lang="zh-CN" altLang="en-US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</a:endParaRPr>
          </a:p>
          <a:p>
            <a:pPr>
              <a:lnSpc>
                <a:spcPct val="170000"/>
              </a:lnSpc>
            </a:pPr>
            <a:r>
              <a:rPr lang="en-US" altLang="zh-CN" b="1">
                <a:solidFill>
                  <a:srgbClr val="0EA5E9"/>
                </a:solidFill>
                <a:latin typeface="Noto Sans SC" panose="020B0200000000000000" charset="-122"/>
                <a:ea typeface="Noto Sans SC" panose="020B0200000000000000" charset="-122"/>
              </a:rPr>
              <a:t>2. </a:t>
            </a:r>
            <a:r>
              <a:rPr lang="zh-CN" altLang="en-US" b="1">
                <a:solidFill>
                  <a:srgbClr val="0EA5E9"/>
                </a:solidFill>
                <a:latin typeface="Noto Sans SC" panose="020B0200000000000000" charset="-122"/>
                <a:ea typeface="Noto Sans SC" panose="020B0200000000000000" charset="-122"/>
              </a:rPr>
              <a:t>冲刺的快感：</a:t>
            </a:r>
            <a:r>
              <a:rPr lang="zh-CN" altLang="en-US">
                <a:solidFill>
                  <a:srgbClr val="475569"/>
                </a:solidFill>
                <a:latin typeface="Noto Sans SC" panose="020B0200000000000000" charset="-122"/>
                <a:ea typeface="Noto Sans SC" panose="020B0200000000000000" charset="-122"/>
              </a:rPr>
              <a:t>当小船从最高点俯冲下来时，为什么我们会感觉风在耳边呼啸，心跳加速？这惊人的速度是从哪里来的？</a:t>
            </a:r>
            <a:endParaRPr lang="zh-CN" altLang="en-US">
              <a:solidFill>
                <a:srgbClr val="475569"/>
              </a:solidFill>
              <a:latin typeface="Noto Sans SC" panose="020B0200000000000000" charset="-122"/>
              <a:ea typeface="Noto Sans SC" panose="020B0200000000000000" charset="-122"/>
            </a:endParaRPr>
          </a:p>
          <a:p>
            <a:pPr>
              <a:lnSpc>
                <a:spcPct val="170000"/>
              </a:lnSpc>
            </a:pPr>
            <a:r>
              <a:rPr lang="zh-CN" altLang="en-US">
                <a:solidFill>
                  <a:srgbClr val="334155"/>
                </a:solidFill>
                <a:latin typeface="Noto Sans SC" panose="020B0200000000000000" charset="-122"/>
                <a:ea typeface="Noto Sans SC" panose="020B0200000000000000" charset="-122"/>
              </a:rPr>
              <a:t>这些问题的答案，就隐藏在我们今天的搭建任务中！</a:t>
            </a:r>
            <a:endParaRPr lang="zh-CN" altLang="en-US">
              <a:solidFill>
                <a:srgbClr val="334155"/>
              </a:solidFill>
              <a:latin typeface="Noto Sans SC" panose="020B0200000000000000" charset="-122"/>
              <a:ea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2" name="AutoShape 3"/>
          <p:cNvSpPr/>
          <p:nvPr/>
        </p:nvSpPr>
        <p:spPr>
          <a:xfrm>
            <a:off x="767715" y="7112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今日挑战任务</a:t>
            </a:r>
            <a:endParaRPr lang="en-US" sz="1100"/>
          </a:p>
        </p:txBody>
      </p:sp>
      <p:sp>
        <p:nvSpPr>
          <p:cNvPr id="5" name="AutoShape 4"/>
          <p:cNvSpPr/>
          <p:nvPr/>
        </p:nvSpPr>
        <p:spPr>
          <a:xfrm>
            <a:off x="762000" y="1894205"/>
            <a:ext cx="10668000" cy="8255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5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5"/>
          <p:cNvSpPr/>
          <p:nvPr/>
        </p:nvSpPr>
        <p:spPr>
          <a:xfrm>
            <a:off x="952500" y="2046605"/>
            <a:ext cx="10287000" cy="571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任务核心：亲手搭建趣味十足的“闪电激流”模型</a:t>
            </a:r>
            <a:endParaRPr lang="en-US" sz="1100"/>
          </a:p>
        </p:txBody>
      </p:sp>
      <p:sp>
        <p:nvSpPr>
          <p:cNvPr id="7" name="AutoShape 6"/>
          <p:cNvSpPr/>
          <p:nvPr/>
        </p:nvSpPr>
        <p:spPr>
          <a:xfrm>
            <a:off x="762000" y="3140710"/>
            <a:ext cx="33782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52500" y="3331210"/>
            <a:ext cx="406400" cy="406400"/>
          </a:xfrm>
          <a:prstGeom prst="rect">
            <a:avLst/>
          </a:prstGeom>
        </p:spPr>
      </p:pic>
      <p:sp>
        <p:nvSpPr>
          <p:cNvPr id="9" name="AutoShape 8"/>
          <p:cNvSpPr/>
          <p:nvPr/>
        </p:nvSpPr>
        <p:spPr>
          <a:xfrm>
            <a:off x="1460500" y="3343910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稳固结构搭建</a:t>
            </a:r>
            <a:endParaRPr lang="en-US" sz="1100"/>
          </a:p>
        </p:txBody>
      </p:sp>
      <p:sp>
        <p:nvSpPr>
          <p:cNvPr id="10" name="AutoShape 9"/>
          <p:cNvSpPr/>
          <p:nvPr/>
        </p:nvSpPr>
        <p:spPr>
          <a:xfrm>
            <a:off x="952500" y="387731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构建包含防滑底座、稳固支架与双轨滑道的基础模型，确保整体框架扎实可靠，为小船的极速滑行筑牢安全根基。</a:t>
            </a:r>
            <a:endParaRPr lang="en-US" sz="1100"/>
          </a:p>
        </p:txBody>
      </p:sp>
      <p:sp>
        <p:nvSpPr>
          <p:cNvPr id="11" name="AutoShape 10"/>
          <p:cNvSpPr/>
          <p:nvPr/>
        </p:nvSpPr>
        <p:spPr>
          <a:xfrm>
            <a:off x="4406900" y="3140710"/>
            <a:ext cx="33782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97400" y="3331210"/>
            <a:ext cx="406400" cy="406400"/>
          </a:xfrm>
          <a:prstGeom prst="rect">
            <a:avLst/>
          </a:prstGeom>
        </p:spPr>
      </p:pic>
      <p:sp>
        <p:nvSpPr>
          <p:cNvPr id="13" name="AutoShape 12"/>
          <p:cNvSpPr/>
          <p:nvPr/>
        </p:nvSpPr>
        <p:spPr>
          <a:xfrm>
            <a:off x="5105400" y="3343910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动力传输系统</a:t>
            </a:r>
            <a:endParaRPr lang="en-US" sz="1100"/>
          </a:p>
        </p:txBody>
      </p:sp>
      <p:sp>
        <p:nvSpPr>
          <p:cNvPr id="14" name="AutoShape 13"/>
          <p:cNvSpPr/>
          <p:nvPr/>
        </p:nvSpPr>
        <p:spPr>
          <a:xfrm>
            <a:off x="4597400" y="387731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利用马达提供强劲动力，配合皮带传动装置，将小船稳稳输送至轨道制高点，释放后体验风驰电掣的自由滑行。</a:t>
            </a:r>
            <a:endParaRPr lang="en-US" sz="1100"/>
          </a:p>
        </p:txBody>
      </p:sp>
      <p:sp>
        <p:nvSpPr>
          <p:cNvPr id="15" name="AutoShape 14"/>
          <p:cNvSpPr/>
          <p:nvPr/>
        </p:nvSpPr>
        <p:spPr>
          <a:xfrm>
            <a:off x="8051800" y="3140710"/>
            <a:ext cx="33782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242300" y="3331210"/>
            <a:ext cx="406400" cy="406400"/>
          </a:xfrm>
          <a:prstGeom prst="rect">
            <a:avLst/>
          </a:prstGeom>
        </p:spPr>
      </p:pic>
      <p:sp>
        <p:nvSpPr>
          <p:cNvPr id="17" name="AutoShape 16"/>
          <p:cNvSpPr/>
          <p:nvPr/>
        </p:nvSpPr>
        <p:spPr>
          <a:xfrm>
            <a:off x="8750300" y="3343910"/>
            <a:ext cx="26035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智能循环编程</a:t>
            </a:r>
            <a:endParaRPr lang="en-US" sz="1100"/>
          </a:p>
        </p:txBody>
      </p:sp>
      <p:sp>
        <p:nvSpPr>
          <p:cNvPr id="18" name="AutoShape 17"/>
          <p:cNvSpPr/>
          <p:nvPr/>
        </p:nvSpPr>
        <p:spPr>
          <a:xfrm>
            <a:off x="8242300" y="3877310"/>
            <a:ext cx="29972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编写简洁的智能控制程序，让驱动马达实现自动启停与往复循环转动，达成小船不间断运行的自动化效果。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75;p75"/>
          <p:cNvSpPr/>
          <p:nvPr/>
        </p:nvSpPr>
        <p:spPr>
          <a:xfrm>
            <a:off x="5519420" y="1311910"/>
            <a:ext cx="1289050" cy="129032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77820"/>
            <a:ext cx="7334250" cy="186245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学习新知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5" name="AutoShape 3"/>
          <p:cNvSpPr/>
          <p:nvPr/>
        </p:nvSpPr>
        <p:spPr>
          <a:xfrm>
            <a:off x="762000" y="508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秘密武器①：皮带传动</a:t>
            </a:r>
            <a:endParaRPr lang="en-US" sz="1100"/>
          </a:p>
        </p:txBody>
      </p:sp>
      <p:sp>
        <p:nvSpPr>
          <p:cNvPr id="2" name="AutoShape 4"/>
          <p:cNvSpPr/>
          <p:nvPr/>
        </p:nvSpPr>
        <p:spPr>
          <a:xfrm>
            <a:off x="736600" y="1498600"/>
            <a:ext cx="4114800" cy="27559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20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6" name="AutoShape 6"/>
          <p:cNvSpPr/>
          <p:nvPr/>
        </p:nvSpPr>
        <p:spPr>
          <a:xfrm>
            <a:off x="762000" y="4445000"/>
            <a:ext cx="4064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zh-CN" alt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快递分拣利用传送带运输快递</a:t>
            </a:r>
            <a:r>
              <a:rPr lang="zh-CN" alt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包裹</a:t>
            </a:r>
            <a:endParaRPr lang="zh-CN" altLang="en-US" sz="14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736600" y="5517515"/>
            <a:ext cx="1016000" cy="1016000"/>
          </a:xfrm>
          <a:prstGeom prst="ellipse">
            <a:avLst/>
          </a:prstGeom>
          <a:solidFill>
            <a:srgbClr val="F97316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8" name="AutoShape 8"/>
          <p:cNvSpPr/>
          <p:nvPr/>
        </p:nvSpPr>
        <p:spPr>
          <a:xfrm>
            <a:off x="1841500" y="5524500"/>
            <a:ext cx="304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5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简单来说：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让两个不接触的轮子，通过“带子”一起转起来！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5207000" y="1524000"/>
            <a:ext cx="6223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97500" y="1714500"/>
            <a:ext cx="355600" cy="3556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5842000" y="1714500"/>
            <a:ext cx="546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核心概念：力量的“摆渡人”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5397500" y="2159000"/>
            <a:ext cx="5842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通过一条柔韧的“皮带”（如皮筋）连接主动轮和从动轮。当主动轮旋转时，摩擦力带动皮带，进而拖动从动轮同步转动，实现动力的远距离传递。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5207000" y="3111500"/>
            <a:ext cx="6223000" cy="1397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97500" y="33020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842000" y="3302000"/>
            <a:ext cx="546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无处不在的传动智慧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5397500" y="3784600"/>
            <a:ext cx="1841500" cy="6350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7" name="AutoShape 17"/>
          <p:cNvSpPr/>
          <p:nvPr/>
        </p:nvSpPr>
        <p:spPr>
          <a:xfrm>
            <a:off x="5397500" y="3848100"/>
            <a:ext cx="1841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缝纫机踏板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脚力转动力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366000" y="3784600"/>
            <a:ext cx="1841500" cy="6350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7366000" y="3848100"/>
            <a:ext cx="1841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工厂传送带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物流好帮手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9334500" y="3784600"/>
            <a:ext cx="1841500" cy="6350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8000"/>
            </a:scheme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21" name="AutoShape 21"/>
          <p:cNvSpPr/>
          <p:nvPr/>
        </p:nvSpPr>
        <p:spPr>
          <a:xfrm>
            <a:off x="9334500" y="3848100"/>
            <a:ext cx="18415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13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自行车链条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200" b="0" i="0" u="none" strike="noStrike">
                <a:solidFill>
                  <a:srgbClr val="6B728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省力传动链</a:t>
            </a:r>
            <a:endParaRPr lang="en-US" sz="1100"/>
          </a:p>
        </p:txBody>
      </p:sp>
      <p:sp>
        <p:nvSpPr>
          <p:cNvPr id="22" name="AutoShape 22"/>
          <p:cNvSpPr/>
          <p:nvPr/>
        </p:nvSpPr>
        <p:spPr>
          <a:xfrm>
            <a:off x="5207000" y="4826000"/>
            <a:ext cx="6223000" cy="1397000"/>
          </a:xfrm>
          <a:prstGeom prst="roundRect">
            <a:avLst>
              <a:gd name="adj" fmla="val 0"/>
            </a:avLst>
          </a:prstGeom>
          <a:solidFill>
            <a:schemeClr val="tx1">
              <a:lumMod val="50000"/>
              <a:lumOff val="50000"/>
              <a:alpha val="10000"/>
            </a:schemeClr>
          </a:solidFill>
          <a:ln w="12700" cap="flat" cmpd="sng">
            <a:solidFill>
              <a:srgbClr val="7030A0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397500" y="5016500"/>
            <a:ext cx="355600" cy="355600"/>
          </a:xfrm>
          <a:prstGeom prst="rect">
            <a:avLst/>
          </a:prstGeom>
        </p:spPr>
      </p:pic>
      <p:sp>
        <p:nvSpPr>
          <p:cNvPr id="24" name="AutoShape 24"/>
          <p:cNvSpPr/>
          <p:nvPr/>
        </p:nvSpPr>
        <p:spPr>
          <a:xfrm>
            <a:off x="5842000" y="5016500"/>
            <a:ext cx="546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我们的模型：小小传动师</a:t>
            </a:r>
            <a:endParaRPr lang="en-US" sz="1100"/>
          </a:p>
        </p:txBody>
      </p:sp>
      <p:sp>
        <p:nvSpPr>
          <p:cNvPr id="25" name="AutoShape 25"/>
          <p:cNvSpPr/>
          <p:nvPr/>
        </p:nvSpPr>
        <p:spPr>
          <a:xfrm>
            <a:off x="5397500" y="5461000"/>
            <a:ext cx="196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⚡ 主动轮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马达上的小齿轮（动力源）</a:t>
            </a:r>
            <a:endParaRPr lang="en-US" sz="1100"/>
          </a:p>
        </p:txBody>
      </p:sp>
      <p:sp>
        <p:nvSpPr>
          <p:cNvPr id="26" name="AutoShape 26"/>
          <p:cNvSpPr/>
          <p:nvPr/>
        </p:nvSpPr>
        <p:spPr>
          <a:xfrm>
            <a:off x="7366000" y="5461000"/>
            <a:ext cx="196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⚙️ 从动轮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轨道顶端的大齿轮（执行端）</a:t>
            </a:r>
            <a:endParaRPr lang="en-US" sz="1100"/>
          </a:p>
        </p:txBody>
      </p:sp>
      <p:sp>
        <p:nvSpPr>
          <p:cNvPr id="27" name="AutoShape 27"/>
          <p:cNvSpPr/>
          <p:nvPr/>
        </p:nvSpPr>
        <p:spPr>
          <a:xfrm>
            <a:off x="9334500" y="5461000"/>
            <a:ext cx="19685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🔗 传动带</a:t>
            </a:r>
            <a:br>
              <a:rPr lang="en-US" sz="1600" b="0" i="0" u="none" strike="noStrike">
                <a:solidFill>
                  <a:srgbClr val="1F2329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皮筋（柔性连接关键）</a:t>
            </a:r>
            <a:endParaRPr lang="en-US" sz="1100"/>
          </a:p>
        </p:txBody>
      </p:sp>
      <p:pic>
        <p:nvPicPr>
          <p:cNvPr id="28" name="图片 27" descr="箱子上的传送带，物流运输概念，三维渲染。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tretch>
            <a:fillRect/>
          </a:stretch>
        </p:blipFill>
        <p:spPr>
          <a:xfrm>
            <a:off x="802323" y="1630998"/>
            <a:ext cx="3983355" cy="24911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学习新知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21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秘密武器②：摩擦力</a:t>
            </a:r>
            <a:endParaRPr lang="en-US" sz="1100"/>
          </a:p>
        </p:txBody>
      </p:sp>
      <p:pic>
        <p:nvPicPr>
          <p:cNvPr id="2" name="Picture 4"/>
          <p:cNvPicPr>
            <a:picLocks noChangeAspect="1"/>
          </p:cNvPicPr>
          <p:nvPr/>
        </p:nvPicPr>
        <p:blipFill>
          <a:blip r:embed="rId4"/>
          <a:srcRect t="7752" b="7752"/>
          <a:stretch>
            <a:fillRect/>
          </a:stretch>
        </p:blipFill>
        <p:spPr>
          <a:xfrm>
            <a:off x="762000" y="1778000"/>
            <a:ext cx="2794000" cy="3556000"/>
          </a:xfrm>
          <a:prstGeom prst="roundRect">
            <a:avLst>
              <a:gd name="adj" fmla="val 7272"/>
            </a:avLst>
          </a:prstGeom>
          <a:noFill/>
          <a:ln w="38100" cap="flat" cmpd="sng">
            <a:solidFill>
              <a:schemeClr val="tx1">
                <a:lumMod val="50000"/>
                <a:lumOff val="50000"/>
                <a:alpha val="40000"/>
              </a:schemeClr>
            </a:solidFill>
            <a:prstDash val="solid"/>
            <a:round/>
          </a:ln>
          <a:effectLst>
            <a:outerShdw blurRad="203200" dist="101600" dir="2700000" algn="tl" rotWithShape="0">
              <a:srgbClr val="38BDF8">
                <a:alpha val="20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524500"/>
            <a:ext cx="2794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08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细密的鞋底花纹能增加接触面的粗糙程度，从而增大摩擦力，防止滑倒。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064000" y="1651000"/>
            <a:ext cx="7366000" cy="1397000"/>
          </a:xfrm>
          <a:prstGeom prst="roundRect">
            <a:avLst>
              <a:gd name="adj" fmla="val 10909"/>
            </a:avLst>
          </a:prstGeom>
          <a:solidFill>
            <a:schemeClr val="tx1">
              <a:lumMod val="10000"/>
              <a:lumOff val="90000"/>
              <a:alpha val="65000"/>
            </a:scheme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7" name="AutoShape 7"/>
          <p:cNvSpPr/>
          <p:nvPr/>
        </p:nvSpPr>
        <p:spPr>
          <a:xfrm>
            <a:off x="4318000" y="1803400"/>
            <a:ext cx="685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0284C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💡 核心概念：运动的“隐形刹车手”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318000" y="2260600"/>
            <a:ext cx="6858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当两个物体表面接触并发生相对运动（或有运动趋势）时，就会产生这种阻碍相对运动的力。它是维持我们日常活动稳定、让机械运转可控的关键力量。</a:t>
            </a:r>
            <a:endParaRPr lang="en-US" sz="1100"/>
          </a:p>
        </p:txBody>
      </p:sp>
      <p:sp>
        <p:nvSpPr>
          <p:cNvPr id="9" name="AutoShape 9"/>
          <p:cNvSpPr/>
          <p:nvPr/>
        </p:nvSpPr>
        <p:spPr>
          <a:xfrm>
            <a:off x="4064000" y="3302000"/>
            <a:ext cx="3556000" cy="1587500"/>
          </a:xfrm>
          <a:prstGeom prst="roundRect">
            <a:avLst>
              <a:gd name="adj" fmla="val 9600"/>
            </a:avLst>
          </a:prstGeom>
          <a:solidFill>
            <a:schemeClr val="tx1">
              <a:lumMod val="10000"/>
              <a:lumOff val="90000"/>
              <a:alpha val="65000"/>
            </a:scheme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0" name="AutoShape 10"/>
          <p:cNvSpPr/>
          <p:nvPr/>
        </p:nvSpPr>
        <p:spPr>
          <a:xfrm>
            <a:off x="4254500" y="3454400"/>
            <a:ext cx="317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👟 行走与防滑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254500" y="3835400"/>
            <a:ext cx="3175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鞋底的纹路设计是为了增加接触面的粗糙程度，从而产生足够的摩擦力，让我们在奔跑或行走时不会滑倒，是我们行动的安全保障。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874000" y="3302000"/>
            <a:ext cx="3556000" cy="1587500"/>
          </a:xfrm>
          <a:prstGeom prst="roundRect">
            <a:avLst>
              <a:gd name="adj" fmla="val 9600"/>
            </a:avLst>
          </a:prstGeom>
          <a:solidFill>
            <a:schemeClr val="tx1">
              <a:lumMod val="10000"/>
              <a:lumOff val="90000"/>
              <a:alpha val="65000"/>
            </a:scheme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3" name="AutoShape 13"/>
          <p:cNvSpPr/>
          <p:nvPr/>
        </p:nvSpPr>
        <p:spPr>
          <a:xfrm>
            <a:off x="8064500" y="3454400"/>
            <a:ext cx="317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2563EB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🚗 制动与安全</a:t>
            </a:r>
            <a:endParaRPr lang="en-US" sz="1100"/>
          </a:p>
        </p:txBody>
      </p:sp>
      <p:sp>
        <p:nvSpPr>
          <p:cNvPr id="14" name="AutoShape 14"/>
          <p:cNvSpPr/>
          <p:nvPr/>
        </p:nvSpPr>
        <p:spPr>
          <a:xfrm>
            <a:off x="8064500" y="3835400"/>
            <a:ext cx="3175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汽车刹车系统依靠刹车片与刹车盘之间的巨大摩擦力，将车辆的动能转化为热能，从而迅速降低车速，是保障行车安全的核心机制。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4064000" y="5080000"/>
            <a:ext cx="3556000" cy="1397000"/>
          </a:xfrm>
          <a:prstGeom prst="roundRect">
            <a:avLst>
              <a:gd name="adj" fmla="val 10909"/>
            </a:avLst>
          </a:prstGeom>
          <a:solidFill>
            <a:schemeClr val="tx1">
              <a:lumMod val="10000"/>
              <a:lumOff val="90000"/>
              <a:alpha val="65000"/>
            </a:scheme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6" name="AutoShape 16"/>
          <p:cNvSpPr/>
          <p:nvPr/>
        </p:nvSpPr>
        <p:spPr>
          <a:xfrm>
            <a:off x="4254500" y="5232400"/>
            <a:ext cx="317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E749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⚙️ 动力传输纽带</a:t>
            </a:r>
            <a:endParaRPr lang="en-US" sz="1100"/>
          </a:p>
        </p:txBody>
      </p:sp>
      <p:sp>
        <p:nvSpPr>
          <p:cNvPr id="17" name="AutoShape 17"/>
          <p:cNvSpPr/>
          <p:nvPr/>
        </p:nvSpPr>
        <p:spPr>
          <a:xfrm>
            <a:off x="4254500" y="5613400"/>
            <a:ext cx="317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皮筋与齿轮间的摩擦力让动力得以传递，就像“抓手”一样，将马达的旋转动力输送给整个机械系统，驱动模型运转。</a:t>
            </a:r>
            <a:endParaRPr lang="en-US" sz="1100"/>
          </a:p>
        </p:txBody>
      </p:sp>
      <p:sp>
        <p:nvSpPr>
          <p:cNvPr id="18" name="AutoShape 18"/>
          <p:cNvSpPr/>
          <p:nvPr/>
        </p:nvSpPr>
        <p:spPr>
          <a:xfrm>
            <a:off x="7874000" y="5080000"/>
            <a:ext cx="3556000" cy="1397000"/>
          </a:xfrm>
          <a:prstGeom prst="roundRect">
            <a:avLst>
              <a:gd name="adj" fmla="val 10909"/>
            </a:avLst>
          </a:prstGeom>
          <a:solidFill>
            <a:schemeClr val="tx1">
              <a:lumMod val="10000"/>
              <a:lumOff val="90000"/>
              <a:alpha val="65000"/>
            </a:scheme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9"/>
          <p:cNvSpPr/>
          <p:nvPr/>
        </p:nvSpPr>
        <p:spPr>
          <a:xfrm>
            <a:off x="8064500" y="5232400"/>
            <a:ext cx="3175000" cy="3302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0E7490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🚢 稳定输送保障</a:t>
            </a:r>
            <a:endParaRPr lang="en-US" sz="1100"/>
          </a:p>
        </p:txBody>
      </p:sp>
      <p:sp>
        <p:nvSpPr>
          <p:cNvPr id="20" name="AutoShape 20"/>
          <p:cNvSpPr/>
          <p:nvPr/>
        </p:nvSpPr>
        <p:spPr>
          <a:xfrm>
            <a:off x="8064500" y="5613400"/>
            <a:ext cx="3175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传送带与小船底部的摩擦力克服了重力，使小船能够稳稳地被向上运输，这是实现模型自动输送功能的物理基础。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学习新知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19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秘密武器③：能量的神奇转换</a:t>
            </a:r>
            <a:endParaRPr lang="en-US" sz="1100"/>
          </a:p>
        </p:txBody>
      </p:sp>
      <p:pic>
        <p:nvPicPr>
          <p:cNvPr id="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2000" y="1778000"/>
            <a:ext cx="3048000" cy="4064000"/>
          </a:xfrm>
          <a:prstGeom prst="rect">
            <a:avLst/>
          </a:prstGeom>
          <a:noFill/>
          <a:ln w="38100" cap="flat" cmpd="sng">
            <a:solidFill>
              <a:srgbClr val="FFFFFF">
                <a:alpha val="80000"/>
              </a:srgbClr>
            </a:solidFill>
            <a:prstDash val="solid"/>
            <a:round/>
          </a:ln>
          <a:effectLst>
            <a:outerShdw blurRad="190500" dist="63500" dir="2700000" algn="tl" rotWithShape="0">
              <a:srgbClr val="000000">
                <a:alpha val="1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4191000" y="1651000"/>
            <a:ext cx="736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/ 核心概念：势能与动能的奥秘</a:t>
            </a:r>
            <a:endParaRPr lang="en-US" sz="1100"/>
          </a:p>
        </p:txBody>
      </p:sp>
      <p:sp>
        <p:nvSpPr>
          <p:cNvPr id="6" name="AutoShape 6"/>
          <p:cNvSpPr/>
          <p:nvPr/>
        </p:nvSpPr>
        <p:spPr>
          <a:xfrm>
            <a:off x="4191000" y="2222500"/>
            <a:ext cx="3619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81500" y="2413000"/>
            <a:ext cx="304800" cy="3048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4762500" y="23495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重力势能 · 能量储蓄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物体被举得越高，储存的“下落能量”就越充沛，如同往高处的蓄水池蓄水，是动能的源头。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7937500" y="2222500"/>
            <a:ext cx="3619500" cy="1206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28000" y="2413000"/>
            <a:ext cx="304800" cy="304800"/>
          </a:xfrm>
          <a:prstGeom prst="rect">
            <a:avLst/>
          </a:prstGeom>
        </p:spPr>
      </p:pic>
      <p:sp>
        <p:nvSpPr>
          <p:cNvPr id="11" name="AutoShape 11"/>
          <p:cNvSpPr/>
          <p:nvPr/>
        </p:nvSpPr>
        <p:spPr>
          <a:xfrm>
            <a:off x="8509000" y="23495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动能 · 运动的推力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物体运动时拥有的能量，速度越快、质量越大，这份向前的推力就越强劲，带来风驰电掣的快感。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4191000" y="3746500"/>
            <a:ext cx="7366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/ 能量转换的完整旅程</a:t>
            </a:r>
            <a:endParaRPr lang="en-US" sz="1100"/>
          </a:p>
        </p:txBody>
      </p:sp>
      <p:sp>
        <p:nvSpPr>
          <p:cNvPr id="13" name="AutoShape 13"/>
          <p:cNvSpPr/>
          <p:nvPr/>
        </p:nvSpPr>
        <p:spPr>
          <a:xfrm>
            <a:off x="4191000" y="4254500"/>
            <a:ext cx="7366000" cy="1079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75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81500" y="4445000"/>
            <a:ext cx="355600" cy="3556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4826000" y="4343400"/>
            <a:ext cx="660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STEP 01 蓄力待发：从电能到重力势能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马达全力运转，将小船缓缓送至轨道的最高点。此刻，小船的重力势能达到峰值，仿佛拉满的弓弦，静静地积蓄着即将爆发的力量。</a:t>
            </a:r>
            <a:endParaRPr lang="en-US" sz="13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4191000" y="5397500"/>
            <a:ext cx="7366000" cy="1079500"/>
          </a:xfrm>
          <a:prstGeom prst="roundRect">
            <a:avLst>
              <a:gd name="adj" fmla="val 0"/>
            </a:avLst>
          </a:prstGeom>
          <a:solidFill>
            <a:schemeClr val="tx1">
              <a:lumMod val="10000"/>
              <a:lumOff val="90000"/>
              <a:alpha val="75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381500" y="5588000"/>
            <a:ext cx="355600" cy="3556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4826000" y="5486400"/>
            <a:ext cx="6604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C2410C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STEP 02 极速飞驰：重力势能转化为动能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小船俯冲而下，势能瞬间转化为强劲的动能！随着高度降低，速度飙升，让小船如离弦之箭般冲破水面，带来心跳加速的失重体验。</a:t>
            </a:r>
            <a:endParaRPr lang="en-US" sz="13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81;p75"/>
          <p:cNvSpPr/>
          <p:nvPr/>
        </p:nvSpPr>
        <p:spPr>
          <a:xfrm>
            <a:off x="5520055" y="1311910"/>
            <a:ext cx="1288415" cy="12884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455" y="2924810"/>
            <a:ext cx="7334250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“闪电激流”模型参考图</a:t>
            </a:r>
            <a:endParaRPr lang="en-US" sz="1100"/>
          </a:p>
        </p:txBody>
      </p:sp>
      <p:sp>
        <p:nvSpPr>
          <p:cNvPr id="5" name="AutoShape 4"/>
          <p:cNvSpPr/>
          <p:nvPr/>
        </p:nvSpPr>
        <p:spPr>
          <a:xfrm>
            <a:off x="762000" y="4826000"/>
            <a:ext cx="4064000" cy="1206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这就是我们今天要挑战搭建的“闪电激流”模型！它巧妙结合了</a:t>
            </a:r>
            <a:r>
              <a:rPr lang="en-US" sz="14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机械传动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与</a:t>
            </a:r>
            <a:r>
              <a:rPr lang="en-US" sz="14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重力滑行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的科学原理</a:t>
            </a:r>
            <a:r>
              <a:rPr lang="zh-CN" alt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zh-CN" altLang="en-US" sz="1400" b="0" i="0" u="none" strike="noStrike">
              <a:solidFill>
                <a:srgbClr val="374151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5"/>
          <p:cNvSpPr/>
          <p:nvPr/>
        </p:nvSpPr>
        <p:spPr>
          <a:xfrm>
            <a:off x="5207000" y="1651000"/>
            <a:ext cx="3048000" cy="1397000"/>
          </a:xfrm>
          <a:prstGeom prst="roundRect">
            <a:avLst>
              <a:gd name="adj" fmla="val 10909"/>
            </a:avLst>
          </a:prstGeom>
          <a:solidFill>
            <a:schemeClr val="tx1">
              <a:lumMod val="10000"/>
              <a:lumOff val="90000"/>
              <a:alpha val="75000"/>
            </a:schemeClr>
          </a:solidFill>
          <a:ln w="127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7500" y="1841500"/>
            <a:ext cx="330200" cy="330200"/>
          </a:xfrm>
          <a:prstGeom prst="rect">
            <a:avLst/>
          </a:prstGeom>
        </p:spPr>
      </p:pic>
      <p:sp>
        <p:nvSpPr>
          <p:cNvPr id="8" name="AutoShape 7"/>
          <p:cNvSpPr/>
          <p:nvPr/>
        </p:nvSpPr>
        <p:spPr>
          <a:xfrm>
            <a:off x="5816600" y="18034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稳固的地基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采用互锁结构，作为整个模型的承重基础，确保运行时稳如磐石，拒绝侧翻。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8"/>
          <p:cNvSpPr/>
          <p:nvPr/>
        </p:nvSpPr>
        <p:spPr>
          <a:xfrm>
            <a:off x="5207000" y="3238500"/>
            <a:ext cx="3048000" cy="1397000"/>
          </a:xfrm>
          <a:prstGeom prst="roundRect">
            <a:avLst>
              <a:gd name="adj" fmla="val 10909"/>
            </a:avLst>
          </a:prstGeom>
          <a:solidFill>
            <a:schemeClr val="tx1">
              <a:lumMod val="10000"/>
              <a:lumOff val="90000"/>
              <a:alpha val="75000"/>
            </a:schemeClr>
          </a:solidFill>
          <a:ln w="127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97500" y="3429000"/>
            <a:ext cx="330200" cy="330200"/>
          </a:xfrm>
          <a:prstGeom prst="rect">
            <a:avLst/>
          </a:prstGeom>
        </p:spPr>
      </p:pic>
      <p:sp>
        <p:nvSpPr>
          <p:cNvPr id="12" name="AutoShape 10"/>
          <p:cNvSpPr/>
          <p:nvPr/>
        </p:nvSpPr>
        <p:spPr>
          <a:xfrm>
            <a:off x="5816600" y="33909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自动上行轨道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左侧的核心动力系统，由电机驱动传送带，像电梯一样稳稳将小船输送至轨道最高点。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1"/>
          <p:cNvSpPr/>
          <p:nvPr/>
        </p:nvSpPr>
        <p:spPr>
          <a:xfrm>
            <a:off x="5207000" y="4826000"/>
            <a:ext cx="3048000" cy="1397000"/>
          </a:xfrm>
          <a:prstGeom prst="roundRect">
            <a:avLst>
              <a:gd name="adj" fmla="val 10909"/>
            </a:avLst>
          </a:prstGeom>
          <a:solidFill>
            <a:schemeClr val="tx1">
              <a:lumMod val="10000"/>
              <a:lumOff val="90000"/>
              <a:alpha val="75000"/>
            </a:schemeClr>
          </a:solidFill>
          <a:ln w="127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4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397500" y="5016500"/>
            <a:ext cx="330200" cy="330200"/>
          </a:xfrm>
          <a:prstGeom prst="rect">
            <a:avLst/>
          </a:prstGeom>
        </p:spPr>
      </p:pic>
      <p:sp>
        <p:nvSpPr>
          <p:cNvPr id="15" name="AutoShape 13"/>
          <p:cNvSpPr/>
          <p:nvPr/>
        </p:nvSpPr>
        <p:spPr>
          <a:xfrm>
            <a:off x="5816600" y="49784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流线型冲锋舟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专为轨道设计的轻量化船体，底部顺滑减少摩擦，在动力与滑行轨道间实现无限循环。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4"/>
          <p:cNvSpPr/>
          <p:nvPr/>
        </p:nvSpPr>
        <p:spPr>
          <a:xfrm>
            <a:off x="8509000" y="1651000"/>
            <a:ext cx="3048000" cy="1397000"/>
          </a:xfrm>
          <a:prstGeom prst="roundRect">
            <a:avLst>
              <a:gd name="adj" fmla="val 10909"/>
            </a:avLst>
          </a:prstGeom>
          <a:solidFill>
            <a:schemeClr val="tx1">
              <a:lumMod val="10000"/>
              <a:lumOff val="90000"/>
              <a:alpha val="75000"/>
            </a:schemeClr>
          </a:solidFill>
          <a:ln w="127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699500" y="1841500"/>
            <a:ext cx="330200" cy="330200"/>
          </a:xfrm>
          <a:prstGeom prst="rect">
            <a:avLst/>
          </a:prstGeom>
        </p:spPr>
      </p:pic>
      <p:sp>
        <p:nvSpPr>
          <p:cNvPr id="18" name="AutoShape 16"/>
          <p:cNvSpPr/>
          <p:nvPr/>
        </p:nvSpPr>
        <p:spPr>
          <a:xfrm>
            <a:off x="9118600" y="18034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高耸支撑架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错落有致的立柱结构，利用十字轴和连接器进行刚性加固，为双轨道提供充足的垂直落差。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7"/>
          <p:cNvSpPr/>
          <p:nvPr/>
        </p:nvSpPr>
        <p:spPr>
          <a:xfrm>
            <a:off x="8509000" y="3238500"/>
            <a:ext cx="3048000" cy="1397000"/>
          </a:xfrm>
          <a:prstGeom prst="roundRect">
            <a:avLst>
              <a:gd name="adj" fmla="val 10909"/>
            </a:avLst>
          </a:prstGeom>
          <a:solidFill>
            <a:schemeClr val="tx1">
              <a:lumMod val="10000"/>
              <a:lumOff val="90000"/>
              <a:alpha val="75000"/>
            </a:schemeClr>
          </a:solidFill>
          <a:ln w="127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0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699500" y="3429000"/>
            <a:ext cx="330200" cy="330200"/>
          </a:xfrm>
          <a:prstGeom prst="rect">
            <a:avLst/>
          </a:prstGeom>
        </p:spPr>
      </p:pic>
      <p:sp>
        <p:nvSpPr>
          <p:cNvPr id="21" name="AutoShape 19"/>
          <p:cNvSpPr/>
          <p:nvPr/>
        </p:nvSpPr>
        <p:spPr>
          <a:xfrm>
            <a:off x="9118600" y="33909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05 重力滑水道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右侧开放式的光滑斜坡，利用地心引力转化为动力，让小船体验从高处俯冲的速度感。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2" name="AutoShape 20"/>
          <p:cNvSpPr/>
          <p:nvPr/>
        </p:nvSpPr>
        <p:spPr>
          <a:xfrm>
            <a:off x="8509000" y="4826000"/>
            <a:ext cx="3048000" cy="1397000"/>
          </a:xfrm>
          <a:prstGeom prst="roundRect">
            <a:avLst>
              <a:gd name="adj" fmla="val 10909"/>
            </a:avLst>
          </a:prstGeom>
          <a:solidFill>
            <a:schemeClr val="tx1">
              <a:lumMod val="10000"/>
              <a:lumOff val="90000"/>
              <a:alpha val="75000"/>
            </a:schemeClr>
          </a:solidFill>
          <a:ln w="12700" cap="flat" cmpd="sng">
            <a:solidFill>
              <a:srgbClr val="7030A0">
                <a:alpha val="10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23" name="Picture 21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99500" y="5016500"/>
            <a:ext cx="330200" cy="330200"/>
          </a:xfrm>
          <a:prstGeom prst="rect">
            <a:avLst/>
          </a:prstGeom>
        </p:spPr>
      </p:pic>
      <p:sp>
        <p:nvSpPr>
          <p:cNvPr id="24" name="AutoShape 22"/>
          <p:cNvSpPr/>
          <p:nvPr/>
        </p:nvSpPr>
        <p:spPr>
          <a:xfrm>
            <a:off x="9118600" y="4978400"/>
            <a:ext cx="2413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06 蓝色动力心脏</a:t>
            </a:r>
            <a:endParaRPr lang="en-US" sz="1100"/>
          </a:p>
          <a:p>
            <a:pPr marL="0" indent="0" algn="l">
              <a:lnSpc>
                <a:spcPct val="108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电机模块是系统的能量源泉，提供持续的旋转动力，驱动整个传送带系统运转。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 rot="16200000">
            <a:off x="1654810" y="1172210"/>
            <a:ext cx="2409825" cy="418592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模型搭建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6" name="Google Shape;981;p75"/>
          <p:cNvSpPr/>
          <p:nvPr/>
        </p:nvSpPr>
        <p:spPr>
          <a:xfrm>
            <a:off x="9551670" y="529590"/>
            <a:ext cx="401320" cy="40132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整体调试与美化</a:t>
            </a:r>
            <a:endParaRPr lang="en-US" sz="1100"/>
          </a:p>
        </p:txBody>
      </p:sp>
      <p:sp>
        <p:nvSpPr>
          <p:cNvPr id="20" name="AutoShape 4"/>
          <p:cNvSpPr/>
          <p:nvPr/>
        </p:nvSpPr>
        <p:spPr>
          <a:xfrm>
            <a:off x="762000" y="1778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2032000"/>
            <a:ext cx="406400" cy="406400"/>
          </a:xfrm>
          <a:prstGeom prst="rect">
            <a:avLst/>
          </a:prstGeom>
        </p:spPr>
      </p:pic>
      <p:sp>
        <p:nvSpPr>
          <p:cNvPr id="2" name="AutoShape 6"/>
          <p:cNvSpPr/>
          <p:nvPr/>
        </p:nvSpPr>
        <p:spPr>
          <a:xfrm>
            <a:off x="1587500" y="2057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结构稳固检查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16000" y="2603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重点检查螺丝与齿轮的连接是否牢固，确认船体与轨道的衔接处无松动，这是模型安全顺畅运行的基础保障。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6223000" y="17780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77000" y="203200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7048500" y="2057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动力运行测试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6477000" y="26035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开启电机电源，观察小船能否依靠动力顺利抵达轨道顶端，并在重力作用下平稳滑下，测试动力系统的效率。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762000" y="41275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438150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87500" y="44069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常见故障排查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1016000" y="4953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若小船出现卡顿，优先检查轨道是否平整；若动力不足，则查看皮筋是否打滑或电机是否电量充足。</a:t>
            </a:r>
            <a:endParaRPr lang="en-US" sz="1100"/>
          </a:p>
        </p:txBody>
      </p:sp>
      <p:sp>
        <p:nvSpPr>
          <p:cNvPr id="16" name="AutoShape 16"/>
          <p:cNvSpPr/>
          <p:nvPr/>
        </p:nvSpPr>
        <p:spPr>
          <a:xfrm>
            <a:off x="6223000" y="4127500"/>
            <a:ext cx="5207000" cy="1968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25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477000" y="4381500"/>
            <a:ext cx="406400" cy="4064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048500" y="44069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04 创意场景美化</a:t>
            </a:r>
            <a:endParaRPr lang="en-US" sz="1100"/>
          </a:p>
        </p:txBody>
      </p:sp>
      <p:sp>
        <p:nvSpPr>
          <p:cNvPr id="19" name="AutoShape 19"/>
          <p:cNvSpPr/>
          <p:nvPr/>
        </p:nvSpPr>
        <p:spPr>
          <a:xfrm>
            <a:off x="6477000" y="4953000"/>
            <a:ext cx="4699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发挥想象力，搭建“售票处”“起点/终点”标志牌，或为小船添加个性涂装，打造独一无二的模型。</a:t>
            </a:r>
            <a:endParaRPr lang="en-US" sz="11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3007995"/>
            <a:ext cx="7334250" cy="1847850"/>
          </a:xfrm>
          <a:prstGeom prst="rect">
            <a:avLst/>
          </a:prstGeom>
        </p:spPr>
      </p:pic>
      <p:pic>
        <p:nvPicPr>
          <p:cNvPr id="4" name="图片 3" descr="程序员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0060" y="1485265"/>
            <a:ext cx="1198880" cy="11988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模型搭建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6" name="Google Shape;981;p75"/>
          <p:cNvSpPr/>
          <p:nvPr/>
        </p:nvSpPr>
        <p:spPr>
          <a:xfrm>
            <a:off x="9551670" y="529590"/>
            <a:ext cx="401320" cy="40132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编程：让我们的“闪电激流”动起来！</a:t>
            </a:r>
            <a:endParaRPr lang="en-US" sz="1100"/>
          </a:p>
        </p:txBody>
      </p:sp>
      <p:sp>
        <p:nvSpPr>
          <p:cNvPr id="4" name="AutoShape 4"/>
          <p:cNvSpPr/>
          <p:nvPr/>
        </p:nvSpPr>
        <p:spPr>
          <a:xfrm>
            <a:off x="762000" y="1397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机械结构已经搭建完毕，现在我们要进入最有趣的环节——给模型注入“智慧大脑”，让它真正运转起来！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62000" y="2349500"/>
            <a:ext cx="34290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603500"/>
            <a:ext cx="355600" cy="355600"/>
          </a:xfrm>
          <a:prstGeom prst="rect">
            <a:avLst/>
          </a:prstGeom>
        </p:spPr>
      </p:pic>
      <p:sp>
        <p:nvSpPr>
          <p:cNvPr id="8" name="AutoShape 7"/>
          <p:cNvSpPr/>
          <p:nvPr/>
        </p:nvSpPr>
        <p:spPr>
          <a:xfrm>
            <a:off x="1460500" y="26035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编程目标</a:t>
            </a:r>
            <a:endParaRPr lang="en-US" sz="1100"/>
          </a:p>
        </p:txBody>
      </p:sp>
      <p:sp>
        <p:nvSpPr>
          <p:cNvPr id="9" name="AutoShape 8"/>
          <p:cNvSpPr/>
          <p:nvPr/>
        </p:nvSpPr>
        <p:spPr>
          <a:xfrm>
            <a:off x="1016000" y="3111500"/>
            <a:ext cx="292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让电机自动、持续地旋转，带动传送带循环运行，模拟真实的“激流”输送效果，实现模型的自动化运转，无需手动干预。</a:t>
            </a:r>
            <a:endParaRPr lang="en-US" sz="1100"/>
          </a:p>
        </p:txBody>
      </p:sp>
      <p:sp>
        <p:nvSpPr>
          <p:cNvPr id="10" name="AutoShape 9"/>
          <p:cNvSpPr/>
          <p:nvPr/>
        </p:nvSpPr>
        <p:spPr>
          <a:xfrm>
            <a:off x="4381500" y="2349500"/>
            <a:ext cx="34290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5500" y="2603500"/>
            <a:ext cx="355600" cy="355600"/>
          </a:xfrm>
          <a:prstGeom prst="rect">
            <a:avLst/>
          </a:prstGeom>
        </p:spPr>
      </p:pic>
      <p:sp>
        <p:nvSpPr>
          <p:cNvPr id="12" name="AutoShape 11"/>
          <p:cNvSpPr/>
          <p:nvPr/>
        </p:nvSpPr>
        <p:spPr>
          <a:xfrm>
            <a:off x="5080000" y="26035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核心指令</a:t>
            </a:r>
            <a:endParaRPr lang="en-US" sz="1100"/>
          </a:p>
        </p:txBody>
      </p:sp>
      <p:sp>
        <p:nvSpPr>
          <p:cNvPr id="13" name="AutoShape 12"/>
          <p:cNvSpPr/>
          <p:nvPr/>
        </p:nvSpPr>
        <p:spPr>
          <a:xfrm>
            <a:off x="4635500" y="3111500"/>
            <a:ext cx="292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</a:t>
            </a:r>
            <a:r>
              <a:rPr lang="en-US" sz="1400" b="1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启动电机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：下达动力指令，唤醒电机运转。</a:t>
            </a:r>
            <a:b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•</a:t>
            </a:r>
            <a:r>
              <a:rPr lang="en-US" sz="1400" b="1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循环执行</a:t>
            </a: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：添加“重复执行”积木，让电机保持“永动”模式，防止传送带中途停歇。</a:t>
            </a:r>
            <a:endParaRPr lang="en-US" sz="1100"/>
          </a:p>
        </p:txBody>
      </p:sp>
      <p:sp>
        <p:nvSpPr>
          <p:cNvPr id="14" name="AutoShape 13"/>
          <p:cNvSpPr/>
          <p:nvPr/>
        </p:nvSpPr>
        <p:spPr>
          <a:xfrm>
            <a:off x="8001000" y="2349500"/>
            <a:ext cx="34290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2603500"/>
            <a:ext cx="355600" cy="355600"/>
          </a:xfrm>
          <a:prstGeom prst="rect">
            <a:avLst/>
          </a:prstGeom>
        </p:spPr>
      </p:pic>
      <p:sp>
        <p:nvSpPr>
          <p:cNvPr id="16" name="AutoShape 15"/>
          <p:cNvSpPr/>
          <p:nvPr/>
        </p:nvSpPr>
        <p:spPr>
          <a:xfrm>
            <a:off x="8699500" y="26035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800" b="1" i="0" u="none" strike="noStrike">
                <a:solidFill>
                  <a:srgbClr val="38BDF8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思考时刻</a:t>
            </a:r>
            <a:endParaRPr lang="en-US" sz="1100"/>
          </a:p>
        </p:txBody>
      </p:sp>
      <p:sp>
        <p:nvSpPr>
          <p:cNvPr id="17" name="AutoShape 16"/>
          <p:cNvSpPr/>
          <p:nvPr/>
        </p:nvSpPr>
        <p:spPr>
          <a:xfrm>
            <a:off x="8255000" y="3111500"/>
            <a:ext cx="29210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🤔 电机该朝哪个方向转？顺/逆时针会影响传送带效果吗？</a:t>
            </a:r>
            <a:b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⚡ 功率设多少合适？太强会失控，太弱则带不动模型。</a:t>
            </a:r>
            <a:endParaRPr lang="en-US" sz="1100"/>
          </a:p>
        </p:txBody>
      </p:sp>
      <p:sp>
        <p:nvSpPr>
          <p:cNvPr id="18" name="AutoShape 17"/>
          <p:cNvSpPr/>
          <p:nvPr/>
        </p:nvSpPr>
        <p:spPr>
          <a:xfrm>
            <a:off x="762000" y="4953000"/>
            <a:ext cx="10668000" cy="1397000"/>
          </a:xfrm>
          <a:prstGeom prst="roundRect">
            <a:avLst>
              <a:gd name="adj" fmla="val 0"/>
            </a:avLst>
          </a:prstGeom>
          <a:solidFill>
            <a:schemeClr val="tx1">
              <a:lumMod val="25000"/>
              <a:lumOff val="75000"/>
              <a:alpha val="12000"/>
            </a:schemeClr>
          </a:solidFill>
          <a:ln w="25400" cap="flat" cmpd="sng">
            <a:solidFill>
              <a:srgbClr val="7030A0">
                <a:alpha val="40000"/>
              </a:srgbClr>
            </a:solidFill>
            <a:prstDash val="dash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9" name="AutoShape 18"/>
          <p:cNvSpPr/>
          <p:nvPr/>
        </p:nvSpPr>
        <p:spPr>
          <a:xfrm>
            <a:off x="1016000" y="5143500"/>
            <a:ext cx="1016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🛠️ 现场演示：积木拼搭与参数调试</a:t>
            </a:r>
            <a:endParaRPr lang="en-US" sz="1100"/>
          </a:p>
        </p:txBody>
      </p:sp>
      <p:sp>
        <p:nvSpPr>
          <p:cNvPr id="20" name="AutoShape 19"/>
          <p:cNvSpPr/>
          <p:nvPr/>
        </p:nvSpPr>
        <p:spPr>
          <a:xfrm>
            <a:off x="1016000" y="5562600"/>
            <a:ext cx="10160000" cy="698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8000"/>
              </a:lnSpc>
              <a:defRPr/>
            </a:pPr>
            <a:r>
              <a:rPr lang="en-US" sz="14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请老师在此区域演示：将「启动电机」积木拖拽至「重复执行」积木的循环框内，现场调试电机的旋转方向与功率数值，观察模型运转状态。同学们可以大胆提出猜想，上台亲自尝试不同的参数组合！</a:t>
            </a:r>
            <a:endParaRPr lang="en-US" sz="11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 descr="思维拓展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4675" y="1772920"/>
            <a:ext cx="901700" cy="901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5240" y="3068955"/>
            <a:ext cx="4667250" cy="127635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资源 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3" name="AutoShape 3"/>
          <p:cNvSpPr/>
          <p:nvPr/>
        </p:nvSpPr>
        <p:spPr>
          <a:xfrm>
            <a:off x="717550" y="72009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工程师的奇思妙想</a:t>
            </a:r>
            <a:endParaRPr lang="en-US" sz="1100"/>
          </a:p>
        </p:txBody>
      </p:sp>
      <p:sp>
        <p:nvSpPr>
          <p:cNvPr id="5" name="AutoShape 5"/>
          <p:cNvSpPr/>
          <p:nvPr/>
        </p:nvSpPr>
        <p:spPr>
          <a:xfrm>
            <a:off x="717550" y="1680845"/>
            <a:ext cx="7112000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08050" y="1909445"/>
            <a:ext cx="406400" cy="406400"/>
          </a:xfrm>
          <a:prstGeom prst="rect">
            <a:avLst/>
          </a:prstGeom>
        </p:spPr>
      </p:pic>
      <p:sp>
        <p:nvSpPr>
          <p:cNvPr id="7" name="AutoShape 7"/>
          <p:cNvSpPr/>
          <p:nvPr/>
        </p:nvSpPr>
        <p:spPr>
          <a:xfrm>
            <a:off x="1416050" y="1807845"/>
            <a:ext cx="635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挑战1：智能延迟启动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想让小船登顶后“稍作休息”？在程序中加入“等待”模块，设定几秒延迟，让下滑更具悬念感！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717550" y="2887345"/>
            <a:ext cx="7112000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8050" y="3115945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1416050" y="3014345"/>
            <a:ext cx="635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挑战2：传感器互动触发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安装触碰传感器，让小船“待命”，直到按下按钮才启动！把控制权交给你的手指，增加互动乐趣。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717550" y="4093845"/>
            <a:ext cx="7112000" cy="1079500"/>
          </a:xfrm>
          <a:prstGeom prst="roundRect">
            <a:avLst>
              <a:gd name="adj" fmla="val 11764"/>
            </a:avLst>
          </a:prstGeom>
          <a:solidFill>
            <a:srgbClr val="FFFFFF">
              <a:alpha val="6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8050" y="4322445"/>
            <a:ext cx="406400" cy="4064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1416050" y="4220845"/>
            <a:ext cx="6350000" cy="889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00000"/>
              </a:lnSpc>
              <a:defRPr/>
            </a:pPr>
            <a:r>
              <a:rPr lang="en-US" sz="16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挑战3：极限速度大改造</a:t>
            </a:r>
            <a:endParaRPr lang="en-US" sz="1100"/>
          </a:p>
          <a:p>
            <a:pPr marL="0" indent="0" algn="l">
              <a:lnSpc>
                <a:spcPct val="100000"/>
              </a:lnSpc>
            </a:pPr>
            <a:r>
              <a:rPr lang="en-US" sz="1300" b="0" i="0" u="none" strike="noStrike">
                <a:solidFill>
                  <a:srgbClr val="4B5563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除了加大马力，还能怎么更快？试着调整轨道坡度，或者优化船体减少摩擦力，让小船一冲到底！</a:t>
            </a:r>
            <a:endParaRPr lang="en-US" sz="1300" b="0" i="0" u="none" strike="noStrike">
              <a:solidFill>
                <a:srgbClr val="4B5563"/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" name="AutoShape 14"/>
          <p:cNvSpPr/>
          <p:nvPr/>
        </p:nvSpPr>
        <p:spPr>
          <a:xfrm>
            <a:off x="717550" y="5397500"/>
            <a:ext cx="10668000" cy="889000"/>
          </a:xfrm>
          <a:prstGeom prst="roundRect">
            <a:avLst>
              <a:gd name="adj" fmla="val 21428"/>
            </a:avLst>
          </a:prstGeom>
          <a:solidFill>
            <a:schemeClr val="tx1">
              <a:lumMod val="25000"/>
              <a:lumOff val="75000"/>
              <a:alpha val="15000"/>
            </a:scheme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sp>
        <p:nvSpPr>
          <p:cNvPr id="15" name="AutoShape 15"/>
          <p:cNvSpPr/>
          <p:nvPr/>
        </p:nvSpPr>
        <p:spPr>
          <a:xfrm>
            <a:off x="1098550" y="5499100"/>
            <a:ext cx="10287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5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课后探索任务：</a:t>
            </a: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发挥你的脑洞，结合编程与机械结构，改造出独一无二的“激流勇进”！你会给它加入什么新功能？</a:t>
            </a:r>
            <a:endParaRPr lang="en-US" sz="11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50;p75"/>
          <p:cNvSpPr/>
          <p:nvPr/>
        </p:nvSpPr>
        <p:spPr>
          <a:xfrm>
            <a:off x="5460365" y="1257300"/>
            <a:ext cx="1263015" cy="12630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>
              <a:solidFill>
                <a:srgbClr val="FFFFFF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20670"/>
            <a:ext cx="7334250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4"/>
          <p:cNvSpPr/>
          <p:nvPr/>
        </p:nvSpPr>
        <p:spPr>
          <a:xfrm>
            <a:off x="768350" y="2420620"/>
            <a:ext cx="33782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2350" y="2674620"/>
            <a:ext cx="406400" cy="4064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30350" y="267462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01 皮带传动</a:t>
            </a:r>
            <a:endParaRPr lang="en-US" sz="1100"/>
          </a:p>
        </p:txBody>
      </p:sp>
      <p:sp>
        <p:nvSpPr>
          <p:cNvPr id="7" name="AutoShape 7"/>
          <p:cNvSpPr/>
          <p:nvPr/>
        </p:nvSpPr>
        <p:spPr>
          <a:xfrm>
            <a:off x="1022350" y="330962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探索机械传动的奥秘，学会利用皮带高效传递力量，让模型的齿轮与结构紧密配合，实现动力的精准输送。</a:t>
            </a:r>
            <a:endParaRPr lang="en-US" sz="1100"/>
          </a:p>
        </p:txBody>
      </p:sp>
      <p:sp>
        <p:nvSpPr>
          <p:cNvPr id="8" name="AutoShape 8"/>
          <p:cNvSpPr/>
          <p:nvPr/>
        </p:nvSpPr>
        <p:spPr>
          <a:xfrm>
            <a:off x="4413250" y="2420620"/>
            <a:ext cx="33782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7250" y="2674620"/>
            <a:ext cx="406400" cy="4064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5175250" y="267462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02 神奇摩擦力</a:t>
            </a:r>
            <a:endParaRPr lang="en-US" sz="1100"/>
          </a:p>
        </p:txBody>
      </p:sp>
      <p:sp>
        <p:nvSpPr>
          <p:cNvPr id="11" name="AutoShape 11"/>
          <p:cNvSpPr/>
          <p:nvPr/>
        </p:nvSpPr>
        <p:spPr>
          <a:xfrm>
            <a:off x="4667250" y="330962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解锁摩擦力的物理密码，理解它在防滑、制动与动力传输中的关键作用，这是模型稳定运行的安全基石。</a:t>
            </a:r>
            <a:endParaRPr lang="en-US" sz="1100"/>
          </a:p>
        </p:txBody>
      </p:sp>
      <p:sp>
        <p:nvSpPr>
          <p:cNvPr id="12" name="AutoShape 12"/>
          <p:cNvSpPr/>
          <p:nvPr/>
        </p:nvSpPr>
        <p:spPr>
          <a:xfrm>
            <a:off x="8058150" y="2420620"/>
            <a:ext cx="3378200" cy="2286000"/>
          </a:xfrm>
          <a:prstGeom prst="roundRect">
            <a:avLst>
              <a:gd name="adj" fmla="val 0"/>
            </a:avLst>
          </a:prstGeom>
          <a:solidFill>
            <a:srgbClr val="FFFFFF">
              <a:alpha val="65000"/>
            </a:srgbClr>
          </a:solidFill>
          <a:ln w="254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>
              <a:defRPr/>
            </a:p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12150" y="2674620"/>
            <a:ext cx="406400" cy="4064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8820150" y="2674620"/>
            <a:ext cx="2540000" cy="4064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25000"/>
              </a:lnSpc>
              <a:defRPr/>
            </a:pPr>
            <a:r>
              <a:rPr lang="en-US" sz="2000" b="1" i="0" u="none" strike="noStrike">
                <a:solidFill>
                  <a:srgbClr val="F97316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03 能量大变身</a:t>
            </a:r>
            <a:endParaRPr lang="en-US" sz="1100"/>
          </a:p>
        </p:txBody>
      </p:sp>
      <p:sp>
        <p:nvSpPr>
          <p:cNvPr id="15" name="AutoShape 15"/>
          <p:cNvSpPr/>
          <p:nvPr/>
        </p:nvSpPr>
        <p:spPr>
          <a:xfrm>
            <a:off x="8312150" y="330962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>
              <a:lnSpc>
                <a:spcPct val="117000"/>
              </a:lnSpc>
              <a:defRPr/>
            </a:pPr>
            <a:r>
              <a:rPr lang="en-US" sz="1400" b="0" i="0" u="none" strike="noStrike">
                <a:solidFill>
                  <a:srgbClr val="374151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亲眼见证能量的奇妙转化！从高处静止的重力势能，瞬间转化为带动模型飞驰的动能，感受科学的魔力。</a:t>
            </a:r>
            <a:endParaRPr lang="en-US" sz="1100"/>
          </a:p>
        </p:txBody>
      </p:sp>
      <p:sp>
        <p:nvSpPr>
          <p:cNvPr id="3" name="AutoShape 3"/>
          <p:cNvSpPr/>
          <p:nvPr/>
        </p:nvSpPr>
        <p:spPr>
          <a:xfrm>
            <a:off x="1056005" y="1196975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>
              <a:lnSpc>
                <a:spcPct val="125000"/>
              </a:lnSpc>
              <a:defRPr/>
            </a:pPr>
            <a:r>
              <a:rPr lang="en-US" sz="3200" b="1" i="0" u="none" strike="noStrike">
                <a:solidFill>
                  <a:srgbClr val="1F2937"/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Noto Sans SC" panose="020B0200000000000000" charset="-122"/>
              </a:rPr>
              <a:t>恭喜！金牌工程师！</a:t>
            </a:r>
            <a:endParaRPr lang="en-US" sz="11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24141" y="-2667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9767570" y="471170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2800" b="1">
                <a:solidFill>
                  <a:schemeClr val="tx1"/>
                </a:solidFill>
                <a:latin typeface="MiSans Demibold" panose="00000700000000000000" charset="-122"/>
                <a:ea typeface="MiSans Demibold" panose="00000700000000000000" charset="-122"/>
              </a:rPr>
              <a:t>温故知新</a:t>
            </a:r>
            <a:endParaRPr lang="zh-CN" altLang="en-US" sz="2800" b="1">
              <a:solidFill>
                <a:schemeClr val="tx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pic>
        <p:nvPicPr>
          <p:cNvPr id="2" name="图片 1" descr="学术交流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7350" y="405130"/>
            <a:ext cx="49022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16050" y="1384935"/>
            <a:ext cx="395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2C0054"/>
                </a:solidFill>
                <a:latin typeface="MiSans" panose="00000500000000000000" charset="-122"/>
                <a:ea typeface="MiSans" panose="00000500000000000000" charset="-122"/>
                <a:sym typeface="+mn-ea"/>
              </a:rPr>
              <a:t>成果展示：</a:t>
            </a:r>
            <a:endParaRPr lang="zh-CN" altLang="en-US" sz="2400" b="1">
              <a:solidFill>
                <a:srgbClr val="2C0054"/>
              </a:solidFill>
              <a:latin typeface="MiSans" panose="00000500000000000000" charset="-122"/>
              <a:ea typeface="MiSans" panose="00000500000000000000" charset="-122"/>
            </a:endParaRPr>
          </a:p>
        </p:txBody>
      </p:sp>
      <p:pic>
        <p:nvPicPr>
          <p:cNvPr id="7" name="图片 6" descr="讲解演示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6270" y="1845310"/>
            <a:ext cx="5692775" cy="46685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63975" y="2277110"/>
            <a:ext cx="3250565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60000"/>
              </a:lnSpc>
            </a:pPr>
            <a:r>
              <a:rPr lang="zh-CN" altLang="en-US" sz="1800"/>
              <a:t>今天我设计的作品是</a:t>
            </a:r>
            <a:r>
              <a:rPr lang="en-US" altLang="zh-CN" sz="1800"/>
              <a:t>……</a:t>
            </a:r>
            <a:r>
              <a:rPr lang="zh-CN" altLang="en-US" sz="1800">
                <a:ea typeface="宋体" panose="02010600030101010101" pitchFamily="2" charset="-122"/>
              </a:rPr>
              <a:t>，</a:t>
            </a:r>
            <a:endParaRPr lang="zh-CN" altLang="en-US" sz="1800">
              <a:ea typeface="宋体" panose="02010600030101010101" pitchFamily="2" charset="-122"/>
            </a:endParaRPr>
          </a:p>
          <a:p>
            <a:pPr>
              <a:lnSpc>
                <a:spcPct val="160000"/>
              </a:lnSpc>
            </a:pPr>
            <a:r>
              <a:rPr lang="zh-CN" altLang="en-US" sz="1800">
                <a:ea typeface="宋体" panose="02010600030101010101" pitchFamily="2" charset="-122"/>
              </a:rPr>
              <a:t>它使用</a:t>
            </a:r>
            <a:r>
              <a:rPr lang="en-US" altLang="zh-CN" sz="1800">
                <a:ea typeface="宋体" panose="02010600030101010101" pitchFamily="2" charset="-122"/>
              </a:rPr>
              <a:t>……</a:t>
            </a:r>
            <a:r>
              <a:rPr lang="zh-CN" altLang="en-US" sz="1800">
                <a:ea typeface="宋体" panose="02010600030101010101" pitchFamily="2" charset="-122"/>
              </a:rPr>
              <a:t>结构（机械原理），使用了</a:t>
            </a:r>
            <a:r>
              <a:rPr lang="en-US" altLang="zh-CN" sz="1800">
                <a:ea typeface="宋体" panose="02010600030101010101" pitchFamily="2" charset="-122"/>
              </a:rPr>
              <a:t>……</a:t>
            </a:r>
            <a:r>
              <a:rPr lang="zh-CN" altLang="en-US" sz="1800">
                <a:ea typeface="宋体" panose="02010600030101010101" pitchFamily="2" charset="-122"/>
              </a:rPr>
              <a:t>编程模块，程序逻辑</a:t>
            </a:r>
            <a:r>
              <a:rPr lang="en-US" altLang="zh-CN" sz="1800">
                <a:ea typeface="宋体" panose="02010600030101010101" pitchFamily="2" charset="-122"/>
              </a:rPr>
              <a:t>……</a:t>
            </a:r>
            <a:endParaRPr lang="en-US" altLang="zh-CN" sz="1800"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</a:rPr>
              <a:t>APM</a:t>
            </a:r>
            <a:r>
              <a:rPr lang="en-US" altLang="zh-CN" sz="1065">
                <a:solidFill>
                  <a:schemeClr val="bg1"/>
                </a:solidFill>
              </a:rPr>
              <a:t> 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ROBOTICS SYSTEM</a:t>
            </a:r>
            <a:endParaRPr lang="en-US" altLang="zh-CN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  <a:p>
            <a:pPr>
              <a:lnSpc>
                <a:spcPct val="130000"/>
              </a:lnSpc>
            </a:pP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APM </a:t>
            </a:r>
            <a:r>
              <a:rPr lang="zh-CN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系列课程体系</a:t>
            </a:r>
            <a:r>
              <a:rPr lang="en-US" altLang="zh-CN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 AI </a:t>
            </a:r>
            <a:r>
              <a:rPr lang="en-US" altLang="en-US" sz="1065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</a:rPr>
              <a:t>× Robotics × Engineering</a:t>
            </a:r>
            <a:endParaRPr lang="en-US" altLang="en-US" sz="1065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5865" b="1">
                <a:solidFill>
                  <a:schemeClr val="bg1"/>
                </a:solidFill>
                <a:latin typeface="MiSans Demibold" panose="00000700000000000000" charset="-122"/>
                <a:ea typeface="MiSans Demibold" panose="00000700000000000000" charset="-122"/>
              </a:rPr>
              <a:t>同学们再见</a:t>
            </a:r>
            <a:r>
              <a:rPr lang="en-US" altLang="zh-CN" sz="5865" b="1">
                <a:solidFill>
                  <a:schemeClr val="bg1"/>
                </a:solidFill>
                <a:latin typeface="MiSans Demibold" panose="00000700000000000000" charset="-122"/>
                <a:ea typeface="MiSans Demibold" panose="00000700000000000000" charset="-122"/>
              </a:rPr>
              <a:t>！</a:t>
            </a:r>
            <a:endParaRPr lang="en-US" altLang="zh-CN" sz="5865" b="1">
              <a:solidFill>
                <a:schemeClr val="bg1"/>
              </a:solidFill>
              <a:latin typeface="MiSans Demibold" panose="00000700000000000000" charset="-122"/>
              <a:ea typeface="MiSans Demibold" panose="00000700000000000000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30000"/>
              </a:lnSpc>
            </a:pPr>
            <a:r>
              <a:rPr lang="en-US" altLang="zh-CN" sz="2135">
                <a:solidFill>
                  <a:srgbClr val="C2B4EB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>
                <a:solidFill>
                  <a:srgbClr val="C2B4EB"/>
                </a:solidFill>
                <a:latin typeface="MiSans Medium" panose="00000600000000000000" charset="-122"/>
                <a:ea typeface="MiSans Medium" panose="00000600000000000000" charset="-122"/>
                <a:sym typeface="+mn-ea"/>
              </a:rPr>
              <a:t> Robotics Exploration</a:t>
            </a:r>
            <a:endParaRPr lang="en-US" altLang="zh-CN" sz="2135">
              <a:solidFill>
                <a:srgbClr val="C2B4EB"/>
              </a:solidFill>
              <a:latin typeface="MiSans Medium" panose="00000600000000000000" charset="-122"/>
              <a:ea typeface="MiSans Medium" panose="00000600000000000000" charset="-122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2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3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4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5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6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7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9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10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11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12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13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14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15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16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9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80.xml><?xml version="1.0" encoding="utf-8"?>
<p:tagLst xmlns:p="http://schemas.openxmlformats.org/presentationml/2006/main">
  <p:tag name="KSO_WM_UNIT_PLACING_PICTURE_USER_VIEWPORT" val="{&quot;height&quot;:1904.987401574803,&quot;width&quot;:6060.828346456693}"/>
</p:tagLst>
</file>

<file path=ppt/tags/tag81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82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3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4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5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6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7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8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2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3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4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5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6.xml><?xml version="1.0" encoding="utf-8"?>
<p:tagLst xmlns:p="http://schemas.openxmlformats.org/presentationml/2006/main">
  <p:tag name="KSO_DOCER_RESOURCE_TRACE_INFO" val="{&quot;id&quot;:&quot;200485899&quot;,&quot;origin&quot;:0,&quot;type&quot;:&quot;pictures&quot;,&quot;user&quot;:&quot;383597748&quot;}"/>
</p:tagLst>
</file>

<file path=ppt/tags/tag97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98.xml><?xml version="1.0" encoding="utf-8"?>
<p:tagLst xmlns:p="http://schemas.openxmlformats.org/presentationml/2006/main">
  <p:tag name="KSO_DOCER_RESOURCE_TRACE_INFO" val="{&quot;id&quot;:&quot;21587978&quot;,&quot;origin&quot;:0,&quot;type&quot;:&quot;icons&quot;,&quot;user&quot;:&quot;383597748&quot;}"/>
</p:tagLst>
</file>

<file path=ppt/tags/tag99.xml><?xml version="1.0" encoding="utf-8"?>
<p:tagLst xmlns:p="http://schemas.openxmlformats.org/presentationml/2006/main">
  <p:tag name="KSO_DOCER_RESOURCE_TRACE_INFO" val="{&quot;id&quot;:&quot;21589034&quot;,&quot;origin&quot;:0,&quot;type&quot;:&quot;icons&quot;,&quot;user&quot;:&quot;383597748&quot;}"/>
</p:tagLst>
</file>

<file path=ppt/tags/tag100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01.xml><?xml version="1.0" encoding="utf-8"?>
<p:tagLst xmlns:p="http://schemas.openxmlformats.org/presentationml/2006/main">
  <p:tag name="resource_record_key" val="{&quot;10&quot;:[50062564,50063186,50063067,21589034,50062599]}"/>
</p:tagLst>
</file>

<file path=ppt/theme/theme1.xml><?xml version="1.0" encoding="utf-8"?>
<a:theme xmlns:a="http://schemas.openxmlformats.org/drawingml/2006/main" name="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苹方护眼艺术黑体"/>
        <a:ea typeface="苹方护眼艺术黑体"/>
        <a:cs typeface=""/>
      </a:majorFont>
      <a:minorFont>
        <a:latin typeface="苹方护眼艺术黑体"/>
        <a:ea typeface="苹方护眼艺术黑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3009</Words>
  <Application>WPS 演示</Application>
  <PresentationFormat/>
  <Paragraphs>229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21</vt:i4>
      </vt:variant>
    </vt:vector>
  </HeadingPairs>
  <TitlesOfParts>
    <vt:vector size="44" baseType="lpstr">
      <vt:lpstr>Arial</vt:lpstr>
      <vt:lpstr>宋体</vt:lpstr>
      <vt:lpstr>Wingdings</vt:lpstr>
      <vt:lpstr>Arial</vt:lpstr>
      <vt:lpstr>标小智无界黑</vt:lpstr>
      <vt:lpstr>黑体</vt:lpstr>
      <vt:lpstr>字魂无界黑W3</vt:lpstr>
      <vt:lpstr>Nunito Light</vt:lpstr>
      <vt:lpstr>IBM Plex Mono</vt:lpstr>
      <vt:lpstr>苹方护眼艺术黑体</vt:lpstr>
      <vt:lpstr>Wingdings</vt:lpstr>
      <vt:lpstr>MiSans Medium</vt:lpstr>
      <vt:lpstr>MiSans ExtraLight</vt:lpstr>
      <vt:lpstr>MiSans Demibold</vt:lpstr>
      <vt:lpstr>Noto Sans SC</vt:lpstr>
      <vt:lpstr>Calibri</vt:lpstr>
      <vt:lpstr>MS PGothic</vt:lpstr>
      <vt:lpstr>汉仪润圆-65简</vt:lpstr>
      <vt:lpstr>微软雅黑</vt:lpstr>
      <vt:lpstr>Arial Unicode MS</vt:lpstr>
      <vt:lpstr>MiSans</vt:lpstr>
      <vt:lpstr>Bachelor in Robotics Engineering by Slidesgo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STUDIENGANGROBOTIK</dc:title>
  <dc:creator/>
  <cp:lastModifiedBy>黑客Mr.Li</cp:lastModifiedBy>
  <cp:revision>18</cp:revision>
  <dcterms:created xsi:type="dcterms:W3CDTF">2026-02-28T11:46:00Z</dcterms:created>
  <dcterms:modified xsi:type="dcterms:W3CDTF">2026-07-20T08:04:47Z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4705525E744F46FAA82E205A10B97789_13</vt:lpwstr>
  </property>
</Properties>
</file>