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43.svg" ContentType="image/svg+xml"/>
  <Override PartName="/ppt/media/image44.svg" ContentType="image/svg+xml"/>
  <Override PartName="/ppt/media/image50.svg" ContentType="image/svg+xml"/>
  <Override PartName="/ppt/media/image55.svg" ContentType="image/svg+xml"/>
  <Override PartName="/ppt/media/image58.svg" ContentType="image/svg+xml"/>
  <Override PartName="/ppt/media/image61.svg" ContentType="image/svg+xml"/>
  <Override PartName="/ppt/media/image66.svg" ContentType="image/svg+xml"/>
  <Override PartName="/ppt/media/image69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8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3"/>
    <p:sldMasterId id="2147483696" r:id="rId4"/>
  </p:sldMasterIdLst>
  <p:notesMasterIdLst>
    <p:notesMasterId r:id="rId6"/>
  </p:notesMasterIdLst>
  <p:handoutMasterIdLst>
    <p:handoutMasterId r:id="rId25"/>
  </p:handoutMasterIdLst>
  <p:sldIdLst>
    <p:sldId id="357" r:id="rId5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</p:sldIdLst>
  <p:sldSz cx="12192000" cy="6858000"/>
  <p:notesSz cx="6858000" cy="9144000"/>
  <p:custDataLst>
    <p:tags r:id="rId2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64D"/>
    <a:srgbClr val="4D3585"/>
    <a:srgbClr val="2E2555"/>
    <a:srgbClr val="694C77"/>
    <a:srgbClr val="6B4E7A"/>
    <a:srgbClr val="71527F"/>
    <a:srgbClr val="231938"/>
    <a:srgbClr val="F19937"/>
    <a:srgbClr val="FFFFFF"/>
    <a:srgbClr val="2E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30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3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2581b7e23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2581b7e23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2581b7e23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92581b7e23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2581b7e23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92581b7e23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6.xml"/><Relationship Id="rId7" Type="http://schemas.openxmlformats.org/officeDocument/2006/relationships/image" Target="../media/image10.png"/><Relationship Id="rId6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tags" Target="../tags/tag4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1.xml"/><Relationship Id="rId3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12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5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16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tags" Target="../tags/tag79.xml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80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tags" Target="../tags/tag84.xml"/><Relationship Id="rId7" Type="http://schemas.openxmlformats.org/officeDocument/2006/relationships/image" Target="../media/image33.png"/><Relationship Id="rId6" Type="http://schemas.openxmlformats.org/officeDocument/2006/relationships/tags" Target="../tags/tag83.xml"/><Relationship Id="rId5" Type="http://schemas.openxmlformats.org/officeDocument/2006/relationships/image" Target="../media/image32.png"/><Relationship Id="rId4" Type="http://schemas.openxmlformats.org/officeDocument/2006/relationships/tags" Target="../tags/tag82.xml"/><Relationship Id="rId3" Type="http://schemas.openxmlformats.org/officeDocument/2006/relationships/image" Target="../media/image31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5.png"/><Relationship Id="rId4" Type="http://schemas.openxmlformats.org/officeDocument/2006/relationships/tags" Target="../tags/tag89.xml"/><Relationship Id="rId3" Type="http://schemas.openxmlformats.org/officeDocument/2006/relationships/image" Target="../media/image19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90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5" Type="http://schemas.openxmlformats.org/officeDocument/2006/relationships/image" Target="../media/image35.png"/><Relationship Id="rId4" Type="http://schemas.openxmlformats.org/officeDocument/2006/relationships/tags" Target="../tags/tag93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94.xml"/><Relationship Id="rId3" Type="http://schemas.openxmlformats.org/officeDocument/2006/relationships/image" Target="../media/image22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35.png"/><Relationship Id="rId4" Type="http://schemas.openxmlformats.org/officeDocument/2006/relationships/image" Target="../media/image29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37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charset="0"/>
                <a:ea typeface="字魂无界黑W3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charset="0"/>
                <a:ea typeface="字魂无界黑W3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sz="1335" b="1" u="sng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endParaRPr lang="zh-CN" altLang="en-US" sz="1865"/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86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charset="0"/>
                <a:ea typeface="字魂无界黑W3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charset="0"/>
                <a:ea typeface="字魂无界黑W3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charset="0"/>
                <a:ea typeface="字魂无界黑W3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charset="0"/>
                <a:ea typeface="字魂无界黑W3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defTabSz="914400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lang="en-US" sz="1335" b="1" u="sng" kern="0">
              <a:solidFill>
                <a:schemeClr val="dk1"/>
              </a:solidFill>
              <a:uFill>
                <a:noFill/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  <a:hlinkClick r:id="rId6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pPr defTabSz="914400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1865" kern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8" Type="http://schemas.openxmlformats.org/officeDocument/2006/relationships/theme" Target="../theme/theme2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37" Type="http://schemas.openxmlformats.org/officeDocument/2006/relationships/theme" Target="../theme/theme3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78.xml"/><Relationship Id="rId31" Type="http://schemas.openxmlformats.org/officeDocument/2006/relationships/slideLayout" Target="../slideLayouts/slideLayout77.xml"/><Relationship Id="rId30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66.xml"/><Relationship Id="rId2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5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tags" Target="../tags/tag95.xml"/><Relationship Id="rId2" Type="http://schemas.openxmlformats.org/officeDocument/2006/relationships/image" Target="../media/image17.png"/><Relationship Id="rId1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3.xml"/><Relationship Id="rId4" Type="http://schemas.openxmlformats.org/officeDocument/2006/relationships/image" Target="../media/image43.svg"/><Relationship Id="rId3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image" Target="../media/image39.png"/><Relationship Id="rId5" Type="http://schemas.openxmlformats.org/officeDocument/2006/relationships/tags" Target="../tags/tag97.xml"/><Relationship Id="rId4" Type="http://schemas.openxmlformats.org/officeDocument/2006/relationships/image" Target="../media/image17.png"/><Relationship Id="rId3" Type="http://schemas.openxmlformats.org/officeDocument/2006/relationships/tags" Target="../tags/tag96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56.xml"/><Relationship Id="rId22" Type="http://schemas.openxmlformats.org/officeDocument/2006/relationships/image" Target="../media/image44.svg"/><Relationship Id="rId21" Type="http://schemas.openxmlformats.org/officeDocument/2006/relationships/image" Target="../media/image42.png"/><Relationship Id="rId20" Type="http://schemas.openxmlformats.org/officeDocument/2006/relationships/tags" Target="../tags/tag111.xml"/><Relationship Id="rId2" Type="http://schemas.openxmlformats.org/officeDocument/2006/relationships/image" Target="../media/image14.png"/><Relationship Id="rId19" Type="http://schemas.openxmlformats.org/officeDocument/2006/relationships/tags" Target="../tags/tag110.xml"/><Relationship Id="rId18" Type="http://schemas.openxmlformats.org/officeDocument/2006/relationships/tags" Target="../tags/tag109.xml"/><Relationship Id="rId17" Type="http://schemas.openxmlformats.org/officeDocument/2006/relationships/tags" Target="../tags/tag108.xml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2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8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svg"/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53.png"/><Relationship Id="rId5" Type="http://schemas.openxmlformats.org/officeDocument/2006/relationships/image" Target="../media/image50.svg"/><Relationship Id="rId4" Type="http://schemas.openxmlformats.org/officeDocument/2006/relationships/image" Target="../media/image42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55.svg"/><Relationship Id="rId7" Type="http://schemas.openxmlformats.org/officeDocument/2006/relationships/image" Target="../media/image54.png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image" Target="../media/image50.svg"/><Relationship Id="rId2" Type="http://schemas.openxmlformats.org/officeDocument/2006/relationships/image" Target="../media/image42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49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49.xml"/><Relationship Id="rId6" Type="http://schemas.openxmlformats.org/officeDocument/2006/relationships/image" Target="../media/image59.png"/><Relationship Id="rId5" Type="http://schemas.openxmlformats.org/officeDocument/2006/relationships/tags" Target="../tags/tag115.xml"/><Relationship Id="rId4" Type="http://schemas.openxmlformats.org/officeDocument/2006/relationships/image" Target="../media/image58.svg"/><Relationship Id="rId3" Type="http://schemas.openxmlformats.org/officeDocument/2006/relationships/image" Target="../media/image42.png"/><Relationship Id="rId2" Type="http://schemas.openxmlformats.org/officeDocument/2006/relationships/image" Target="../media/image19.png"/><Relationship Id="rId1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image" Target="../media/image56.png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image" Target="../media/image61.svg"/><Relationship Id="rId10" Type="http://schemas.openxmlformats.org/officeDocument/2006/relationships/slideLayout" Target="../slideLayouts/slideLayout67.xml"/><Relationship Id="rId1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62.png"/><Relationship Id="rId5" Type="http://schemas.openxmlformats.org/officeDocument/2006/relationships/image" Target="../media/image58.svg"/><Relationship Id="rId4" Type="http://schemas.openxmlformats.org/officeDocument/2006/relationships/image" Target="../media/image42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51.xml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9.svg"/><Relationship Id="rId8" Type="http://schemas.openxmlformats.org/officeDocument/2006/relationships/image" Target="../media/image68.png"/><Relationship Id="rId7" Type="http://schemas.openxmlformats.org/officeDocument/2006/relationships/tags" Target="../tags/tag122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42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png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image" Target="../media/image19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Relationship Id="rId3" Type="http://schemas.openxmlformats.org/officeDocument/2006/relationships/tags" Target="../tags/tag123.xml"/><Relationship Id="rId2" Type="http://schemas.openxmlformats.org/officeDocument/2006/relationships/image" Target="../media/image71.svg"/><Relationship Id="rId11" Type="http://schemas.openxmlformats.org/officeDocument/2006/relationships/slideLayout" Target="../slideLayouts/slideLayout49.xml"/><Relationship Id="rId10" Type="http://schemas.openxmlformats.org/officeDocument/2006/relationships/tags" Target="../tags/tag126.xml"/><Relationship Id="rId1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8.png"/><Relationship Id="rId8" Type="http://schemas.openxmlformats.org/officeDocument/2006/relationships/image" Target="../media/image77.svg"/><Relationship Id="rId7" Type="http://schemas.openxmlformats.org/officeDocument/2006/relationships/image" Target="../media/image76.png"/><Relationship Id="rId6" Type="http://schemas.openxmlformats.org/officeDocument/2006/relationships/tags" Target="../tags/tag127.xml"/><Relationship Id="rId5" Type="http://schemas.openxmlformats.org/officeDocument/2006/relationships/image" Target="../media/image75.svg"/><Relationship Id="rId4" Type="http://schemas.openxmlformats.org/officeDocument/2006/relationships/image" Target="../media/image42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9.xml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83.png"/><Relationship Id="rId5" Type="http://schemas.openxmlformats.org/officeDocument/2006/relationships/image" Target="../media/image75.svg"/><Relationship Id="rId4" Type="http://schemas.openxmlformats.org/officeDocument/2006/relationships/image" Target="../media/image42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54.xml"/><Relationship Id="rId7" Type="http://schemas.openxmlformats.org/officeDocument/2006/relationships/image" Target="../media/image86.png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tags" Target="../tags/tag128.xml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55.xml"/><Relationship Id="rId4" Type="http://schemas.openxmlformats.org/officeDocument/2006/relationships/image" Target="../media/image39.png"/><Relationship Id="rId3" Type="http://schemas.openxmlformats.org/officeDocument/2006/relationships/tags" Target="../tags/tag129.xml"/><Relationship Id="rId2" Type="http://schemas.openxmlformats.org/officeDocument/2006/relationships/image" Target="../media/image17.png"/><Relationship Id="rId1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超能投手得分王</a:t>
            </a:r>
            <a:endParaRPr lang="zh-CN" altLang="en-US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 descr="DSC002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675" y="116840"/>
            <a:ext cx="9105900" cy="650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51"/>
          <p:cNvGrpSpPr/>
          <p:nvPr/>
        </p:nvGrpSpPr>
        <p:grpSpPr>
          <a:xfrm>
            <a:off x="1160512" y="534987"/>
            <a:ext cx="9871075" cy="5788025"/>
            <a:chOff x="870384" y="401240"/>
            <a:chExt cx="7403306" cy="4341019"/>
          </a:xfrm>
        </p:grpSpPr>
        <p:pic>
          <p:nvPicPr>
            <p:cNvPr id="530" name="Google Shape;530;p51" descr="/Users/vivianliu/Library/Containers/com.kingsoft.wpsoffice.mac/Data/tmp/photoeditapp/20260228170621/temp.pngtemp"/>
            <p:cNvPicPr preferRelativeResize="0"/>
            <p:nvPr/>
          </p:nvPicPr>
          <p:blipFill rotWithShape="1">
            <a:blip r:embed="rId1"/>
            <a:srcRect t="1319" b="-1319"/>
            <a:stretch>
              <a:fillRect/>
            </a:stretch>
          </p:blipFill>
          <p:spPr>
            <a:xfrm>
              <a:off x="870384" y="401240"/>
              <a:ext cx="7403306" cy="43410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2" name="Google Shape;532;p5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 flipH="1">
              <a:off x="3338164" y="41410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课程目标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3447" y="2181013"/>
            <a:ext cx="6144260" cy="2495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ym typeface="Arial" panose="020B0604020202020204"/>
            </a:endParaRPr>
          </a:p>
        </p:txBody>
      </p: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28010" y="2348230"/>
            <a:ext cx="6062980" cy="21609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学习轴、齿轮、铝材之间的连接固定；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学习编写程序设置马达旋转指定时间，停止一段时间再复位准备下一次投掷；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调整电机旋转功率，实现 “投远球（3 秒旋转）” 和 “投近球（1.5 秒旋转）” 切换；2. 增加 “投球提示”，投球后蜂鸣器响 1 声；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>
              <p:custDataLst>
                <p:tags r:id="rId3"/>
              </p:custDataLst>
            </p:nvPr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71254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607887" y="260773"/>
            <a:ext cx="1478280" cy="620607"/>
          </a:xfrm>
          <a:prstGeom prst="rect">
            <a:avLst/>
          </a:prstGeom>
        </p:spPr>
      </p:pic>
      <p:cxnSp>
        <p:nvCxnSpPr>
          <p:cNvPr id="4" name="Straight Connector 4"/>
          <p:cNvCxnSpPr/>
          <p:nvPr>
            <p:custDataLst>
              <p:tags r:id="rId7"/>
            </p:custDataLst>
          </p:nvPr>
        </p:nvCxnSpPr>
        <p:spPr bwMode="auto">
          <a:xfrm>
            <a:off x="3064680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5"/>
          <p:cNvCxnSpPr/>
          <p:nvPr>
            <p:custDataLst>
              <p:tags r:id="rId8"/>
            </p:custDataLst>
          </p:nvPr>
        </p:nvCxnSpPr>
        <p:spPr bwMode="auto">
          <a:xfrm>
            <a:off x="1429195" y="3618415"/>
            <a:ext cx="12633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6"/>
          <p:cNvCxnSpPr/>
          <p:nvPr/>
        </p:nvCxnSpPr>
        <p:spPr bwMode="auto">
          <a:xfrm>
            <a:off x="105226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>
            <p:custDataLst>
              <p:tags r:id="rId9"/>
            </p:custDataLst>
          </p:nvPr>
        </p:nvCxnSpPr>
        <p:spPr bwMode="auto">
          <a:xfrm>
            <a:off x="5087412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>
            <p:custDataLst>
              <p:tags r:id="rId10"/>
            </p:custDataLst>
          </p:nvPr>
        </p:nvCxnSpPr>
        <p:spPr bwMode="auto">
          <a:xfrm>
            <a:off x="3459068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/>
          <p:cNvCxnSpPr/>
          <p:nvPr>
            <p:custDataLst>
              <p:tags r:id="rId11"/>
            </p:custDataLst>
          </p:nvPr>
        </p:nvCxnSpPr>
        <p:spPr bwMode="auto">
          <a:xfrm>
            <a:off x="7110144" y="2628078"/>
            <a:ext cx="0" cy="1639453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2"/>
          <p:cNvCxnSpPr/>
          <p:nvPr>
            <p:custDataLst>
              <p:tags r:id="rId12"/>
            </p:custDataLst>
          </p:nvPr>
        </p:nvCxnSpPr>
        <p:spPr bwMode="auto">
          <a:xfrm>
            <a:off x="5463550" y="3618415"/>
            <a:ext cx="1264109" cy="0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4"/>
          <p:cNvCxnSpPr/>
          <p:nvPr>
            <p:custDataLst>
              <p:tags r:id="rId13"/>
            </p:custDataLst>
          </p:nvPr>
        </p:nvCxnSpPr>
        <p:spPr bwMode="auto">
          <a:xfrm>
            <a:off x="9125734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5"/>
          <p:cNvCxnSpPr/>
          <p:nvPr>
            <p:custDataLst>
              <p:tags r:id="rId14"/>
            </p:custDataLst>
          </p:nvPr>
        </p:nvCxnSpPr>
        <p:spPr bwMode="auto">
          <a:xfrm>
            <a:off x="7493423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7"/>
          <p:cNvCxnSpPr/>
          <p:nvPr/>
        </p:nvCxnSpPr>
        <p:spPr bwMode="auto">
          <a:xfrm>
            <a:off x="1112307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8"/>
          <p:cNvCxnSpPr/>
          <p:nvPr>
            <p:custDataLst>
              <p:tags r:id="rId15"/>
            </p:custDataLst>
          </p:nvPr>
        </p:nvCxnSpPr>
        <p:spPr bwMode="auto">
          <a:xfrm>
            <a:off x="9541549" y="3618415"/>
            <a:ext cx="126410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130558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7" name="TextBox 2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4575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8" name="TextBox 3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19149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模型搭建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9" name="TextBox 3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22732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0" name="TextBox 4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600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成果展示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课程目录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1637030" y="2640965"/>
            <a:ext cx="844550" cy="84264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Google Shape;975;p75"/>
          <p:cNvSpPr/>
          <p:nvPr/>
        </p:nvSpPr>
        <p:spPr>
          <a:xfrm>
            <a:off x="3707130" y="26409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81" name="Google Shape;981;p75"/>
          <p:cNvSpPr/>
          <p:nvPr/>
        </p:nvSpPr>
        <p:spPr>
          <a:xfrm>
            <a:off x="5624830" y="2635885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53" name="Google Shape;953;p75"/>
          <p:cNvSpPr/>
          <p:nvPr/>
        </p:nvSpPr>
        <p:spPr>
          <a:xfrm>
            <a:off x="7706360" y="26282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1" name="Google Shape;950;p75"/>
          <p:cNvSpPr/>
          <p:nvPr/>
        </p:nvSpPr>
        <p:spPr>
          <a:xfrm>
            <a:off x="9740900" y="2639060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" name="Google Shape;965;p75"/>
          <p:cNvSpPr/>
          <p:nvPr/>
        </p:nvSpPr>
        <p:spPr>
          <a:xfrm>
            <a:off x="5461635" y="1316990"/>
            <a:ext cx="1288415" cy="1285240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375" y="3173095"/>
            <a:ext cx="7334250" cy="1843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22"/>
          <p:cNvSpPr/>
          <p:nvPr/>
        </p:nvSpPr>
        <p:spPr>
          <a:xfrm>
            <a:off x="1776095" y="1701165"/>
            <a:ext cx="8754745" cy="4254500"/>
          </a:xfrm>
          <a:prstGeom prst="roundRect">
            <a:avLst>
              <a:gd name="adj" fmla="val 4776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203200" dist="762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43" name="Google Shape;443;p44"/>
          <p:cNvGrpSpPr/>
          <p:nvPr/>
        </p:nvGrpSpPr>
        <p:grpSpPr>
          <a:xfrm>
            <a:off x="11200" y="92933"/>
            <a:ext cx="12180801" cy="6672135"/>
            <a:chOff x="8400" y="69700"/>
            <a:chExt cx="9135601" cy="5004101"/>
          </a:xfrm>
        </p:grpSpPr>
        <p:pic>
          <p:nvPicPr>
            <p:cNvPr id="444" name="Google Shape;444;p44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>
              <a:off x="8010525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44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 rot="10800000">
              <a:off x="8400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1757680" y="549275"/>
            <a:ext cx="86880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你们知道下面的游乐设备怎么玩的吗？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20bc2332-fc97-4000-a363-27b8e9eedfe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052830"/>
            <a:ext cx="7309485" cy="5481955"/>
          </a:xfrm>
          <a:prstGeom prst="rect">
            <a:avLst/>
          </a:prstGeom>
        </p:spPr>
      </p:pic>
      <p:pic>
        <p:nvPicPr>
          <p:cNvPr id="4" name="图片 3" descr="20938e6e-1ca1-4904-b8c0-a9583f4fb2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295" y="1412875"/>
            <a:ext cx="5145405" cy="1715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星星01.9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3452495" y="1125220"/>
            <a:ext cx="5544820" cy="5511800"/>
          </a:xfrm>
          <a:prstGeom prst="rect">
            <a:avLst/>
          </a:prstGeom>
        </p:spPr>
      </p:pic>
      <p:grpSp>
        <p:nvGrpSpPr>
          <p:cNvPr id="443" name="Google Shape;443;p44"/>
          <p:cNvGrpSpPr/>
          <p:nvPr/>
        </p:nvGrpSpPr>
        <p:grpSpPr>
          <a:xfrm>
            <a:off x="11200" y="92933"/>
            <a:ext cx="12180801" cy="6672135"/>
            <a:chOff x="8400" y="69700"/>
            <a:chExt cx="9135601" cy="5004101"/>
          </a:xfrm>
        </p:grpSpPr>
        <p:pic>
          <p:nvPicPr>
            <p:cNvPr id="444" name="Google Shape;444;p44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>
              <a:off x="8010525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44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 rot="10800000">
              <a:off x="8400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2927985" y="693420"/>
            <a:ext cx="65932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设计投球装置</a:t>
            </a:r>
            <a:r>
              <a:rPr lang="en-US" altLang="zh-CN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 </a:t>
            </a: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使其更加精准！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e80bfc98-d88a-4eae-86bb-42e1df5e18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370" y="1028700"/>
            <a:ext cx="5374640" cy="4030980"/>
          </a:xfrm>
          <a:prstGeom prst="rect">
            <a:avLst/>
          </a:prstGeom>
        </p:spPr>
      </p:pic>
      <p:pic>
        <p:nvPicPr>
          <p:cNvPr id="5" name="图片 4" descr="4c4b70a2-5617-4d35-8345-b7e977edecf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0" y="2277110"/>
            <a:ext cx="5415280" cy="4061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75;p75"/>
          <p:cNvSpPr/>
          <p:nvPr/>
        </p:nvSpPr>
        <p:spPr>
          <a:xfrm>
            <a:off x="5519420" y="1311910"/>
            <a:ext cx="1289050" cy="129032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77820"/>
            <a:ext cx="7334250" cy="18624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1950" y="1268730"/>
            <a:ext cx="836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说一说，投石器使用了什么结构原理？</a:t>
            </a:r>
            <a:endParaRPr lang="zh-CN" altLang="en-US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grpSp>
        <p:nvGrpSpPr>
          <p:cNvPr id="9" name="组合 8" descr="7b0a202020202274657874626f78223a2022220a7d0a"/>
          <p:cNvGrpSpPr/>
          <p:nvPr>
            <p:custDataLst>
              <p:tags r:id="rId4"/>
            </p:custDataLst>
          </p:nvPr>
        </p:nvGrpSpPr>
        <p:grpSpPr>
          <a:xfrm>
            <a:off x="5375910" y="2853055"/>
            <a:ext cx="5403215" cy="2517140"/>
            <a:chOff x="1611" y="6477"/>
            <a:chExt cx="7459" cy="3475"/>
          </a:xfrm>
        </p:grpSpPr>
        <p:grpSp>
          <p:nvGrpSpPr>
            <p:cNvPr id="15" name="组合 14"/>
            <p:cNvGrpSpPr/>
            <p:nvPr/>
          </p:nvGrpSpPr>
          <p:grpSpPr>
            <a:xfrm>
              <a:off x="1611" y="6477"/>
              <a:ext cx="7459" cy="3475"/>
              <a:chOff x="1535" y="6601"/>
              <a:chExt cx="7459" cy="3475"/>
            </a:xfrm>
          </p:grpSpPr>
          <p:sp>
            <p:nvSpPr>
              <p:cNvPr id="11" name="圆角矩形 10"/>
              <p:cNvSpPr/>
              <p:nvPr>
                <p:custDataLst>
                  <p:tags r:id="rId5"/>
                </p:custDataLst>
              </p:nvPr>
            </p:nvSpPr>
            <p:spPr>
              <a:xfrm>
                <a:off x="1535" y="6601"/>
                <a:ext cx="7459" cy="3475"/>
              </a:xfrm>
              <a:prstGeom prst="roundRect">
                <a:avLst>
                  <a:gd name="adj" fmla="val 6816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rgbClr val="376FFF">
                  <a:lumMod val="75000"/>
                </a:srgbClr>
              </a:lnRef>
              <a:fillRef idx="1">
                <a:srgbClr val="376FFF"/>
              </a:fillRef>
              <a:effectRef idx="0">
                <a:srgbClr val="FFF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 defTabSz="91440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zh-CN" altLang="en-US" sz="1400" kern="0" dirty="0">
                    <a:latin typeface="Times New Roman" panose="02020603050405020304" charset="0"/>
                    <a:ea typeface="宋体" panose="02010600030101010101" pitchFamily="2" charset="-122"/>
                    <a:sym typeface="+mn-ea"/>
                  </a:rPr>
                  <a:t>在此输入内容，确保信息清晰简洁，便于观众快速理解。文字应简明扼要，突出重点，搭配合适的字体和配色，提升可读性。</a:t>
                </a:r>
                <a:endParaRPr lang="zh-CN" altLang="en-US" sz="1400" kern="0" dirty="0">
                  <a:latin typeface="Times New Roman" panose="02020603050405020304" charset="0"/>
                  <a:ea typeface="宋体" panose="02010600030101010101" pitchFamily="2" charset="-122"/>
                  <a:sym typeface="+mn-ea"/>
                </a:endParaRPr>
              </a:p>
            </p:txBody>
          </p:sp>
          <p:sp>
            <p:nvSpPr>
              <p:cNvPr id="19" name="文本框 18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292" y="6853"/>
                <a:ext cx="5396" cy="2874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pPr indent="0" algn="just" defTabSz="914400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b="1" kern="0" dirty="0">
                    <a:solidFill>
                      <a:srgbClr val="262626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Arial" panose="020B0604020202020204"/>
                    <a:sym typeface="Arial" panose="020B0604020202020204"/>
                  </a:rPr>
                  <a:t>杠杆：</a:t>
                </a:r>
                <a:endParaRPr lang="zh-CN" altLang="en-US" sz="2000" b="1" kern="0" dirty="0">
                  <a:solidFill>
                    <a:srgbClr val="262626"/>
                  </a:solidFill>
                  <a:latin typeface="Times New Roman" panose="02020603050405020304" charset="0"/>
                  <a:ea typeface="宋体" panose="02010600030101010101" pitchFamily="2" charset="-122"/>
                  <a:cs typeface="Arial" panose="020B0604020202020204"/>
                  <a:sym typeface="Arial" panose="020B0604020202020204"/>
                </a:endParaRPr>
              </a:p>
              <a:p>
                <a:pPr indent="0" algn="just" defTabSz="914400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 b="1" kern="0" dirty="0">
                    <a:solidFill>
                      <a:srgbClr val="262626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Arial" panose="020B0604020202020204"/>
                    <a:sym typeface="Arial" panose="020B0604020202020204"/>
                  </a:rPr>
                  <a:t>一根硬棒绕着一个固定的点进行旋转，叫作杠杆。</a:t>
                </a:r>
                <a:endParaRPr lang="zh-CN" altLang="en-US" sz="2000" b="1" kern="0" dirty="0">
                  <a:solidFill>
                    <a:srgbClr val="262626"/>
                  </a:solidFill>
                  <a:latin typeface="Times New Roman" panose="02020603050405020304" charset="0"/>
                  <a:ea typeface="宋体" panose="02010600030101010101" pitchFamily="2" charset="-122"/>
                  <a:cs typeface="Arial" panose="020B0604020202020204"/>
                  <a:sym typeface="Arial" panose="020B0604020202020204"/>
                </a:endParaRPr>
              </a:p>
            </p:txBody>
          </p:sp>
        </p:grpSp>
        <p:pic>
          <p:nvPicPr>
            <p:cNvPr id="20" name="图片 19" descr="老师-书写笔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05" y="7480"/>
              <a:ext cx="1440" cy="1440"/>
            </a:xfrm>
            <a:prstGeom prst="rect">
              <a:avLst/>
            </a:prstGeom>
          </p:spPr>
        </p:pic>
      </p:grpSp>
      <p:pic>
        <p:nvPicPr>
          <p:cNvPr id="5" name="图片 4" descr="f6bb70ae-6048-45b8-ab19-bfe0d442b5fc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1905" y="1845310"/>
            <a:ext cx="3672205" cy="4589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APM logo 1012--0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540" y="3320415"/>
            <a:ext cx="9537065" cy="32918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31950" y="1268730"/>
            <a:ext cx="836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说一说，投石器使用了什么结构原理？</a:t>
            </a:r>
            <a:endParaRPr lang="zh-CN" altLang="en-US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5" name="圆角矩形 30"/>
          <p:cNvSpPr/>
          <p:nvPr/>
        </p:nvSpPr>
        <p:spPr>
          <a:xfrm>
            <a:off x="1199515" y="2118360"/>
            <a:ext cx="9703435" cy="3826510"/>
          </a:xfrm>
          <a:prstGeom prst="roundRect">
            <a:avLst>
              <a:gd name="adj" fmla="val 7722"/>
            </a:avLst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43897" y="2520234"/>
            <a:ext cx="265813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 dirty="0">
                <a:solidFill>
                  <a:srgbClr val="423286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费力杠杆</a:t>
            </a:r>
            <a:endParaRPr lang="zh-CN" altLang="en-US" sz="2400" b="1" kern="0" dirty="0">
              <a:solidFill>
                <a:srgbClr val="423286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66304" y="3099755"/>
            <a:ext cx="4504765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kern="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阻力臂</a:t>
            </a:r>
            <a:r>
              <a:rPr lang="zh-CN" altLang="en-US" sz="2000" b="1" i="0" kern="0" dirty="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大于动力臂</a:t>
            </a:r>
            <a:r>
              <a:rPr lang="zh-CN" altLang="en-US" sz="2000" i="0" kern="0" dirty="0"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，平衡时动力</a:t>
            </a:r>
            <a:r>
              <a:rPr lang="zh-CN" altLang="en-US" sz="2000" kern="0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大</a:t>
            </a:r>
            <a:r>
              <a:rPr lang="zh-CN" altLang="en-US" sz="2000" i="0" kern="0" dirty="0"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于阻力。虽然费力，但是</a:t>
            </a:r>
            <a:r>
              <a:rPr lang="zh-CN" altLang="en-US" sz="2000" kern="0" dirty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节省</a:t>
            </a:r>
            <a:r>
              <a:rPr lang="zh-CN" altLang="en-US" sz="2000" i="0" kern="0" dirty="0">
                <a:solidFill>
                  <a:srgbClr val="0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距离。</a:t>
            </a:r>
            <a:endParaRPr lang="zh-CN" altLang="en-US" sz="2000" i="0" kern="0" dirty="0">
              <a:solidFill>
                <a:srgbClr val="000000"/>
              </a:solidFill>
              <a:effectLst/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 rot="20760000">
            <a:off x="1691640" y="3865245"/>
            <a:ext cx="3376930" cy="755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3812540" y="3762375"/>
            <a:ext cx="616585" cy="52959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32915" y="3457575"/>
            <a:ext cx="642620" cy="6426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16400" y="3021965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4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动力臂</a:t>
            </a:r>
            <a:endParaRPr lang="zh-CN" altLang="en-US"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11425" y="4844415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4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阻力臂</a:t>
            </a:r>
            <a:endParaRPr lang="zh-CN" altLang="en-US"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42385" y="3848735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4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支点</a:t>
            </a:r>
            <a:endParaRPr lang="zh-CN" altLang="en-US"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27295" y="3457575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4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动力</a:t>
            </a:r>
            <a:endParaRPr lang="zh-CN" altLang="en-US"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72565" y="4348480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14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阻力</a:t>
            </a:r>
            <a:endParaRPr lang="zh-CN" altLang="en-US"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H="1" flipV="1">
            <a:off x="1739900" y="4655185"/>
            <a:ext cx="3810" cy="685800"/>
          </a:xfrm>
          <a:prstGeom prst="line">
            <a:avLst/>
          </a:prstGeom>
          <a:ln w="28575">
            <a:solidFill>
              <a:srgbClr val="542D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 flipV="1">
            <a:off x="4117340" y="4655185"/>
            <a:ext cx="3810" cy="685800"/>
          </a:xfrm>
          <a:prstGeom prst="line">
            <a:avLst/>
          </a:prstGeom>
          <a:ln w="28575">
            <a:solidFill>
              <a:srgbClr val="542D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4118610" y="2980690"/>
            <a:ext cx="3810" cy="685800"/>
          </a:xfrm>
          <a:prstGeom prst="line">
            <a:avLst/>
          </a:prstGeom>
          <a:ln w="28575">
            <a:solidFill>
              <a:srgbClr val="542D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5023485" y="2980690"/>
            <a:ext cx="3810" cy="685800"/>
          </a:xfrm>
          <a:prstGeom prst="line">
            <a:avLst/>
          </a:prstGeom>
          <a:ln w="28575">
            <a:solidFill>
              <a:srgbClr val="542D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V="1">
            <a:off x="1750695" y="5108575"/>
            <a:ext cx="2369820" cy="889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4111625" y="3320415"/>
            <a:ext cx="902970" cy="762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图片 8" descr="旧木弹弓射击石头矢量插图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517130" y="4397375"/>
            <a:ext cx="1203325" cy="1547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15" name="正文"/>
          <p:cNvSpPr txBox="1"/>
          <p:nvPr>
            <p:custDataLst>
              <p:tags r:id="rId3"/>
            </p:custDataLst>
          </p:nvPr>
        </p:nvSpPr>
        <p:spPr>
          <a:xfrm flipH="1">
            <a:off x="765810" y="2465070"/>
            <a:ext cx="5798185" cy="23837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marL="285750" lvl="0" indent="-285750" algn="l" defTabSz="914400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charset="0"/>
              <a:buChar char="l"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宋体" panose="02010600030101010101" pitchFamily="2" charset="-122"/>
                <a:cs typeface="Arial" panose="020B0604020202020204"/>
                <a:sym typeface="+mn-ea"/>
              </a:rPr>
              <a:t>投石器发射最远的最佳角度是多少?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宋体" panose="02010600030101010101" pitchFamily="2" charset="-122"/>
              <a:cs typeface="Arial" panose="020B0604020202020204"/>
              <a:sym typeface="+mn-ea"/>
            </a:endParaRPr>
          </a:p>
          <a:p>
            <a:pPr marL="742950" lvl="1" indent="-285750" algn="l" defTabSz="914400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charset="0"/>
              <a:buChar char="l"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宋体" panose="02010600030101010101" pitchFamily="2" charset="-122"/>
                <a:cs typeface="Arial" panose="020B0604020202020204"/>
                <a:sym typeface="+mn-ea"/>
              </a:rPr>
              <a:t>理论上45° 发射角度最优,实际制作中需通过90°-135° 旋转角度与精准释放机制的配合,确保弹丸以38°-45°仰角射出,以获得最远射程。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6" name="直接连接符 15"/>
          <p:cNvCxnSpPr/>
          <p:nvPr>
            <p:custDataLst>
              <p:tags r:id="rId4"/>
            </p:custDataLst>
          </p:nvPr>
        </p:nvCxnSpPr>
        <p:spPr>
          <a:xfrm>
            <a:off x="1161415" y="2251075"/>
            <a:ext cx="4934585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0" y="5014595"/>
            <a:ext cx="12192000" cy="1300480"/>
          </a:xfrm>
          <a:prstGeom prst="rect">
            <a:avLst/>
          </a:prstGeom>
          <a:solidFill>
            <a:schemeClr val="accent1">
              <a:alpha val="17000"/>
            </a:schemeClr>
          </a:solidFill>
          <a:ln w="5715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FFFFFF"/>
              </a:solidFill>
              <a:sym typeface="Arial" panose="020B0604020202020204"/>
            </a:endParaRPr>
          </a:p>
        </p:txBody>
      </p:sp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>
            <a:off x="765810" y="2251075"/>
            <a:ext cx="6572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42ae7288749c47689aae096de250d25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6763" r="6763"/>
          <a:stretch>
            <a:fillRect/>
          </a:stretch>
        </p:blipFill>
        <p:spPr>
          <a:xfrm>
            <a:off x="7526020" y="1296670"/>
            <a:ext cx="3362325" cy="4860290"/>
          </a:xfrm>
          <a:prstGeom prst="roundRect">
            <a:avLst>
              <a:gd name="adj" fmla="val 9413"/>
            </a:avLst>
          </a:prstGeom>
          <a:solidFill>
            <a:schemeClr val="accent1">
              <a:alpha val="84000"/>
            </a:schemeClr>
          </a:solidFill>
          <a:ln>
            <a:solidFill>
              <a:srgbClr val="666666">
                <a:alpha val="20000"/>
              </a:srgbClr>
            </a:solidFill>
          </a:ln>
        </p:spPr>
      </p:pic>
      <p:sp>
        <p:nvSpPr>
          <p:cNvPr id="47" name="文本框 46"/>
          <p:cNvSpPr txBox="1"/>
          <p:nvPr/>
        </p:nvSpPr>
        <p:spPr>
          <a:xfrm>
            <a:off x="765810" y="170116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81;p75"/>
          <p:cNvSpPr/>
          <p:nvPr/>
        </p:nvSpPr>
        <p:spPr>
          <a:xfrm>
            <a:off x="5520055" y="1311910"/>
            <a:ext cx="1288415" cy="12884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455" y="2924810"/>
            <a:ext cx="7334250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模型搭建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Google Shape;981;p75"/>
          <p:cNvSpPr/>
          <p:nvPr/>
        </p:nvSpPr>
        <p:spPr>
          <a:xfrm>
            <a:off x="4584065" y="659130"/>
            <a:ext cx="618490" cy="61849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2734945"/>
            <a:ext cx="4466590" cy="3349625"/>
          </a:xfrm>
          <a:prstGeom prst="rect">
            <a:avLst/>
          </a:prstGeom>
        </p:spPr>
      </p:pic>
      <p:pic>
        <p:nvPicPr>
          <p:cNvPr id="1" name="图片 0" descr="投石器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35" y="2637155"/>
            <a:ext cx="4758055" cy="3569335"/>
          </a:xfrm>
          <a:prstGeom prst="rect">
            <a:avLst/>
          </a:prstGeom>
        </p:spPr>
      </p:pic>
      <p:pic>
        <p:nvPicPr>
          <p:cNvPr id="5" name="图片 4" descr="投石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985" y="2061210"/>
            <a:ext cx="6254115" cy="46901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3007995"/>
            <a:ext cx="7334250" cy="1847850"/>
          </a:xfrm>
          <a:prstGeom prst="rect">
            <a:avLst/>
          </a:prstGeom>
        </p:spPr>
      </p:pic>
      <p:pic>
        <p:nvPicPr>
          <p:cNvPr id="4" name="图片 3" descr="程序员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0060" y="1485265"/>
            <a:ext cx="1198880" cy="11988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4" name="图片 2" descr="程序员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47705" y="476885"/>
            <a:ext cx="596900" cy="596900"/>
          </a:xfrm>
          <a:prstGeom prst="rect">
            <a:avLst/>
          </a:prstGeom>
        </p:spPr>
      </p:pic>
      <p:pic>
        <p:nvPicPr>
          <p:cNvPr id="546" name="Google Shape;546;p52"/>
          <p:cNvPicPr preferRelativeResize="0"/>
          <p:nvPr/>
        </p:nvPicPr>
        <p:blipFill>
          <a:blip r:embed="rId6"/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圆角矩形 2"/>
          <p:cNvSpPr/>
          <p:nvPr>
            <p:custDataLst>
              <p:tags r:id="rId7"/>
            </p:custDataLst>
          </p:nvPr>
        </p:nvSpPr>
        <p:spPr>
          <a:xfrm>
            <a:off x="695960" y="2061210"/>
            <a:ext cx="5107940" cy="3514090"/>
          </a:xfrm>
          <a:prstGeom prst="roundRect">
            <a:avLst>
              <a:gd name="adj" fmla="val 45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ym typeface="Arial" panose="020B0604020202020204"/>
            </a:endParaRPr>
          </a:p>
        </p:txBody>
      </p:sp>
      <p:pic>
        <p:nvPicPr>
          <p:cNvPr id="12" name="图片 11" descr="E:/设计图片素材3/nikolett-emmert-qu6MLBnXcIA-unsplash.jpgnikolett-emmert-qu6MLBnXcIA-unsplash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t="-479" b="-439"/>
          <a:stretch>
            <a:fillRect/>
          </a:stretch>
        </p:blipFill>
        <p:spPr>
          <a:xfrm>
            <a:off x="840105" y="1196975"/>
            <a:ext cx="6327775" cy="48958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02" h="6008">
                <a:moveTo>
                  <a:pt x="245" y="0"/>
                </a:moveTo>
                <a:lnTo>
                  <a:pt x="8857" y="0"/>
                </a:lnTo>
                <a:cubicBezTo>
                  <a:pt x="8992" y="0"/>
                  <a:pt x="9102" y="110"/>
                  <a:pt x="9102" y="245"/>
                </a:cubicBezTo>
                <a:lnTo>
                  <a:pt x="9102" y="5763"/>
                </a:lnTo>
                <a:cubicBezTo>
                  <a:pt x="9102" y="5898"/>
                  <a:pt x="8992" y="6008"/>
                  <a:pt x="8857" y="6008"/>
                </a:cubicBezTo>
                <a:lnTo>
                  <a:pt x="245" y="6008"/>
                </a:lnTo>
                <a:cubicBezTo>
                  <a:pt x="110" y="6008"/>
                  <a:pt x="0" y="5898"/>
                  <a:pt x="0" y="5763"/>
                </a:cubicBezTo>
                <a:lnTo>
                  <a:pt x="0" y="245"/>
                </a:ln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chemeClr val="accent2">
              <a:alpha val="15000"/>
            </a:schemeClr>
          </a:solidFill>
          <a:ln w="34925" cmpd="sng">
            <a:solidFill>
              <a:srgbClr val="FFFFFF"/>
            </a:solidFill>
            <a:prstDash val="solid"/>
          </a:ln>
        </p:spPr>
      </p:pic>
      <p:sp>
        <p:nvSpPr>
          <p:cNvPr id="974" name="Google Shape;974;p75"/>
          <p:cNvSpPr/>
          <p:nvPr/>
        </p:nvSpPr>
        <p:spPr>
          <a:xfrm>
            <a:off x="7895590" y="2704465"/>
            <a:ext cx="792480" cy="1111250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59825" y="2708910"/>
            <a:ext cx="57962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6600" b="1" kern="0">
                <a:solidFill>
                  <a:schemeClr val="accent3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完成</a:t>
            </a:r>
            <a:endParaRPr lang="zh-CN" altLang="en-US" sz="6600" b="1" kern="0">
              <a:solidFill>
                <a:schemeClr val="accent3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4675" y="1772920"/>
            <a:ext cx="901700" cy="90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5240" y="3068955"/>
            <a:ext cx="4667250" cy="12763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资源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4" name="图片 3" descr="4ea6a637-65ea-4079-beeb-cde747e576b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6645" y="189230"/>
            <a:ext cx="4777105" cy="1592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53480" y="673163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zh-CN" altLang="en-US"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 descr="174c767d-8c51-4186-9d90-3cbde82823c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" y="1412875"/>
            <a:ext cx="5555615" cy="4167505"/>
          </a:xfrm>
          <a:prstGeom prst="rect">
            <a:avLst/>
          </a:prstGeom>
        </p:spPr>
      </p:pic>
      <p:pic>
        <p:nvPicPr>
          <p:cNvPr id="5" name="图片 4" descr="cfbe9c1d-907c-426d-8b66-64c5549fdad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145" y="1530350"/>
            <a:ext cx="5399405" cy="4050030"/>
          </a:xfrm>
          <a:prstGeom prst="rect">
            <a:avLst/>
          </a:prstGeom>
        </p:spPr>
      </p:pic>
      <p:pic>
        <p:nvPicPr>
          <p:cNvPr id="7" name="图片 6" descr="0d3f1104-9d71-43c2-9737-d7a544306dd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785" y="3721735"/>
            <a:ext cx="5811520" cy="4359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50;p75"/>
          <p:cNvSpPr/>
          <p:nvPr/>
        </p:nvSpPr>
        <p:spPr>
          <a:xfrm>
            <a:off x="5460365" y="1257300"/>
            <a:ext cx="1263015" cy="12630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20670"/>
            <a:ext cx="733425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24141" y="-2667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温故知新</a:t>
            </a:r>
            <a:endParaRPr lang="zh-CN" altLang="en-US" sz="28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6050" y="1384935"/>
            <a:ext cx="395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成果展示：</a:t>
            </a:r>
            <a:endParaRPr lang="zh-CN" altLang="en-US" sz="2400" b="1" kern="0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pic>
        <p:nvPicPr>
          <p:cNvPr id="7" name="图片 6" descr="讲解演示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270" y="1845310"/>
            <a:ext cx="5692775" cy="4668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63975" y="2277110"/>
            <a:ext cx="325056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今天我设计的作品是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，</a:t>
            </a:r>
            <a:endParaRPr lang="zh-CN" altLang="en-US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它使用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结构（机械原理），使用了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编程模块，程序逻辑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endParaRPr lang="en-US" altLang="zh-CN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同学们再见</a:t>
            </a:r>
            <a:r>
              <a:rPr lang="en-US" altLang="zh-CN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！</a:t>
            </a:r>
            <a:endParaRPr lang="en-US" altLang="zh-CN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2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3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4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5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6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7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9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10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11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12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13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14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15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16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9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80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81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2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3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84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85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6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87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88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9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90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9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92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93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94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9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6.xml><?xml version="1.0" encoding="utf-8"?>
<p:tagLst xmlns:p="http://schemas.openxmlformats.org/presentationml/2006/main">
  <p:tag name="KSO_WM_UNIT_PLACING_PICTURE_USER_VIEWPORT" val="{&quot;height&quot;:1904.987401574803,&quot;width&quot;:6060.828346456693}"/>
</p:tagLst>
</file>

<file path=ppt/tags/tag9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6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7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2.xml><?xml version="1.0" encoding="utf-8"?>
<p:tagLst xmlns:p="http://schemas.openxmlformats.org/presentationml/2006/main">
  <p:tag name="KSO_WM_DIAGRAM_VIRTUALLY_FRAME" val="{&quot;height&quot;:173.75,&quot;left&quot;:293.55,&quot;top&quot;:183.15,&quot;width&quot;:372.95}"/>
  <p:tag name="KSO_DOCER_RESOURCE_TRACE_INFO" val="{&quot;id&quot;:&quot;50071194&quot;,&quot;origin&quot;:0,&quot;type&quot;:&quot;textbox&quot;,&quot;user&quot;:&quot;383597748&quot;}"/>
</p:tagLst>
</file>

<file path=ppt/tags/tag113.xml><?xml version="1.0" encoding="utf-8"?>
<p:tagLst xmlns:p="http://schemas.openxmlformats.org/presentationml/2006/main">
  <p:tag name="KSO_WM_DIAGRAM_VIRTUALLY_FRAME" val="{&quot;height&quot;:173.75,&quot;left&quot;:293.55,&quot;top&quot;:183.15,&quot;width&quot;:372.95}"/>
</p:tagLst>
</file>

<file path=ppt/tags/tag114.xml><?xml version="1.0" encoding="utf-8"?>
<p:tagLst xmlns:p="http://schemas.openxmlformats.org/presentationml/2006/main">
  <p:tag name="KSO_WM_DIAGRAM_VIRTUALLY_FRAME" val="{&quot;height&quot;:173.75,&quot;left&quot;:293.55,&quot;top&quot;:183.15,&quot;width&quot;:372.95}"/>
</p:tagLst>
</file>

<file path=ppt/tags/tag115.xml><?xml version="1.0" encoding="utf-8"?>
<p:tagLst xmlns:p="http://schemas.openxmlformats.org/presentationml/2006/main">
  <p:tag name="KSO_DOCER_RESOURCE_TRACE_INFO" val="{&quot;id&quot;:&quot;112545066&quot;,&quot;origin&quot;:0,&quot;type&quot;:&quot;pictures&quot;,&quot;user&quot;:&quot;383597748&quot;}"/>
</p:tagLst>
</file>

<file path=ppt/tags/tag116.xml><?xml version="1.0" encoding="utf-8"?>
<p:tagLst xmlns:p="http://schemas.openxmlformats.org/presentationml/2006/main">
  <p:tag name="KSO_WM_UNIT_SUBTYPE" val="a"/>
  <p:tag name="KSO_WM_UNIT_PRESET_TEXT" val="单击此处输入您的项正文，文字是您思想的提炼，请尽量言简意赅的阐述观点。单击此处输入您的项正文，文字是您思想的提炼，请尽量言简意赅的阐述观点。单击此处添加正文，文字是您思想的提炼，请言简意赅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custom20235022_1*h_f*1_1"/>
  <p:tag name="KSO_WM_TEMPLATE_CATEGORY" val="custom"/>
  <p:tag name="KSO_WM_TEMPLATE_INDEX" val="20235022"/>
  <p:tag name="KSO_WM_UNIT_LAYERLEVEL" val="1_1"/>
  <p:tag name="KSO_WM_TAG_VERSION" val="3.0"/>
  <p:tag name="KSO_WM_BEAUTIFY_FLAG" val="#wm#"/>
  <p:tag name="KSO_WM_UNIT_VALUE" val="168"/>
  <p:tag name="KSO_WM_UNIT_TEXT_TYPE" val="1"/>
  <p:tag name="KSO_WM_UNIT_TEXT_LAYER_COUNT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1"/>
  <p:tag name="KSO_WM_UNIT_ID" val="custom20235022_1*h_i*1_1"/>
  <p:tag name="KSO_WM_TEMPLATE_CATEGORY" val="custom"/>
  <p:tag name="KSO_WM_TEMPLATE_INDEX" val="20235022"/>
  <p:tag name="KSO_WM_UNIT_LAYERLEVEL" val="1_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5022_1*i*1"/>
  <p:tag name="KSO_WM_TEMPLATE_CATEGORY" val="custom"/>
  <p:tag name="KSO_WM_TEMPLATE_INDEX" val="20235022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h_i"/>
  <p:tag name="KSO_WM_UNIT_INDEX" val="1_2"/>
  <p:tag name="KSO_WM_UNIT_ID" val="custom20235022_1*h_i*1_2"/>
  <p:tag name="KSO_WM_TEMPLATE_CATEGORY" val="custom"/>
  <p:tag name="KSO_WM_TEMPLATE_INDEX" val="20235022"/>
  <p:tag name="KSO_WM_UNIT_LAYERLEVEL" val="1_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VALUE" val="1349*93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022_1*d*1"/>
  <p:tag name="KSO_WM_TEMPLATE_CATEGORY" val="custom"/>
  <p:tag name="KSO_WM_TEMPLATE_INDEX" val="20235022"/>
  <p:tag name="KSO_WM_UNIT_LAYERLEVEL" val="1"/>
  <p:tag name="KSO_WM_TAG_VERSION" val="3.0"/>
  <p:tag name="KSO_WM_BEAUTIFY_FLAG" val="#wm#"/>
  <p:tag name="KSO_WM_UNIT_PICTURE_SUBTYPE" val="b"/>
</p:tagLst>
</file>

<file path=ppt/tags/tag121.xml><?xml version="1.0" encoding="utf-8"?>
<p:tagLst xmlns:p="http://schemas.openxmlformats.org/presentationml/2006/main">
  <p:tag name="KSO_WM_SLIDE_ID" val="custom20235022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456.55*204.55"/>
  <p:tag name="KSO_WM_SLIDE_POSITION" val="60.3*177.25"/>
  <p:tag name="KSO_WM_TAG_VERSION" val="3.0"/>
  <p:tag name="KSO_WM_BEAUTIFY_FLAG" val="#wm#"/>
  <p:tag name="KSO_WM_TEMPLATE_CATEGORY" val="custom"/>
  <p:tag name="KSO_WM_TEMPLATE_INDEX" val="20235022"/>
  <p:tag name="KSO_WM_SLIDE_LAYOUT" val="a_d_h"/>
  <p:tag name="KSO_WM_SLIDE_LAYOUT_CNT" val="1_1_1"/>
</p:tagLst>
</file>

<file path=ppt/tags/tag122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23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1236_1*i*1"/>
  <p:tag name="KSO_WM_TEMPLATE_CATEGORY" val="custom"/>
  <p:tag name="KSO_WM_TEMPLATE_INDEX" val="20231236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BEAUTIFY_FLAG" val="#wm#"/>
  <p:tag name="KSO_WM_UNIT_VALUE" val="1160*175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1236_1*d*1"/>
  <p:tag name="KSO_WM_TEMPLATE_CATEGORY" val="custom"/>
  <p:tag name="KSO_WM_TEMPLATE_INDEX" val="20231236"/>
  <p:tag name="KSO_WM_UNIT_LAYERLEVEL" val="1"/>
  <p:tag name="KSO_WM_TAG_VERSION" val="3.0"/>
  <p:tag name="KSO_WM_UNIT_PICTURE_SUBTYPE" val="b"/>
</p:tagLst>
</file>

<file path=ppt/tags/tag126.xml><?xml version="1.0" encoding="utf-8"?>
<p:tagLst xmlns:p="http://schemas.openxmlformats.org/presentationml/2006/main">
  <p:tag name="KSO_WM_SLIDE_ID" val="custom20231236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1236"/>
  <p:tag name="KSO_WM_SLIDE_TYPE" val="text"/>
  <p:tag name="KSO_WM_SLIDE_SUBTYPE" val="picTxt"/>
  <p:tag name="KSO_WM_SLIDE_SIZE" val="841*440"/>
  <p:tag name="KSO_WM_SLIDE_POSITION" val="58*50"/>
  <p:tag name="KSO_WM_SLIDE_LAYOUT" val="a_d_f"/>
  <p:tag name="KSO_WM_SLIDE_LAYOUT_CNT" val="1_1_1"/>
  <p:tag name="KSO_WM_SPECIAL_SOURCE" val="bdnull"/>
</p:tagLst>
</file>

<file path=ppt/tags/tag127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128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12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30.xml><?xml version="1.0" encoding="utf-8"?>
<p:tagLst xmlns:p="http://schemas.openxmlformats.org/presentationml/2006/main">
  <p:tag name="resource_record_key" val="{&quot;10&quot;:[50062564,50063186,50063067,21589034,50062599],&quot;19&quot;:[50071194,20348573,50072078]}"/>
</p:tagLst>
</file>

<file path=ppt/theme/theme1.xml><?xml version="1.0" encoding="utf-8"?>
<a:theme xmlns:a="http://schemas.openxmlformats.org/drawingml/2006/main" name="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WPS 演示</Application>
  <PresentationFormat/>
  <Paragraphs>79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43" baseType="lpstr">
      <vt:lpstr>Arial</vt:lpstr>
      <vt:lpstr>宋体</vt:lpstr>
      <vt:lpstr>Wingdings</vt:lpstr>
      <vt:lpstr>Arial</vt:lpstr>
      <vt:lpstr>标小智无界黑</vt:lpstr>
      <vt:lpstr>黑体</vt:lpstr>
      <vt:lpstr>字魂无界黑W3</vt:lpstr>
      <vt:lpstr>Nunito Light</vt:lpstr>
      <vt:lpstr>SWAstro</vt:lpstr>
      <vt:lpstr>IBM Plex Mono</vt:lpstr>
      <vt:lpstr>苹方护眼艺术黑体</vt:lpstr>
      <vt:lpstr>Wingdings</vt:lpstr>
      <vt:lpstr>MiSans Medium</vt:lpstr>
      <vt:lpstr>MiSans ExtraLight</vt:lpstr>
      <vt:lpstr>Times New Roman</vt:lpstr>
      <vt:lpstr>Calibri</vt:lpstr>
      <vt:lpstr>MS PGothic</vt:lpstr>
      <vt:lpstr>汉仪润圆-65简</vt:lpstr>
      <vt:lpstr>微软雅黑</vt:lpstr>
      <vt:lpstr>Arial Unicode MS</vt:lpstr>
      <vt:lpstr>字魂无界黑W3</vt:lpstr>
      <vt:lpstr>Bachelor in Robotics Engineering by Slidesgo</vt:lpstr>
      <vt:lpstr>自定义设计方案</vt:lpstr>
      <vt:lpstr>1_Bachelor in Robotics Engineering by Slidesgo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ROBOTIK</dc:title>
  <dc:creator/>
  <cp:lastModifiedBy>黑客Mr.Li</cp:lastModifiedBy>
  <cp:revision>26</cp:revision>
  <dcterms:created xsi:type="dcterms:W3CDTF">2026-06-24T08:33:00Z</dcterms:created>
  <dcterms:modified xsi:type="dcterms:W3CDTF">2026-07-29T09:22:58Z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64329733B9A9E121A4923B6ABAA7C8CA_43</vt:lpwstr>
  </property>
</Properties>
</file>