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1.svg" ContentType="image/svg+xml"/>
  <Override PartName="/ppt/media/image103.svg" ContentType="image/svg+xml"/>
  <Override PartName="/ppt/media/image106.svg" ContentType="image/svg+xml"/>
  <Override PartName="/ppt/media/image110.svg" ContentType="image/svg+xml"/>
  <Override PartName="/ppt/media/image112.svg" ContentType="image/svg+xml"/>
  <Override PartName="/ppt/media/image114.svg" ContentType="image/svg+xml"/>
  <Override PartName="/ppt/media/image116.svg" ContentType="image/svg+xml"/>
  <Override PartName="/ppt/media/image118.svg" ContentType="image/svg+xml"/>
  <Override PartName="/ppt/media/image120.svg" ContentType="image/svg+xml"/>
  <Override PartName="/ppt/media/image122.svg" ContentType="image/svg+xml"/>
  <Override PartName="/ppt/media/image124.svg" ContentType="image/svg+xml"/>
  <Override PartName="/ppt/media/image126.svg" ContentType="image/svg+xml"/>
  <Override PartName="/ppt/media/image31.svg" ContentType="image/svg+xml"/>
  <Override PartName="/ppt/media/image32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9.svg" ContentType="image/svg+xml"/>
  <Override PartName="/ppt/media/image52.svg" ContentType="image/svg+xml"/>
  <Override PartName="/ppt/media/image54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9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9.svg" ContentType="image/svg+xml"/>
  <Override PartName="/ppt/media/image83.svg" ContentType="image/svg+xml"/>
  <Override PartName="/ppt/media/image84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8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84" r:id="rId3"/>
  </p:sldMasterIdLst>
  <p:notesMasterIdLst>
    <p:notesMasterId r:id="rId5"/>
  </p:notesMasterIdLst>
  <p:handoutMasterIdLst>
    <p:handoutMasterId r:id="rId28"/>
  </p:handoutMasterIdLst>
  <p:sldIdLst>
    <p:sldId id="256" r:id="rId4"/>
    <p:sldId id="312" r:id="rId6"/>
    <p:sldId id="313" r:id="rId7"/>
    <p:sldId id="317" r:id="rId8"/>
    <p:sldId id="315" r:id="rId9"/>
    <p:sldId id="351" r:id="rId10"/>
    <p:sldId id="319" r:id="rId11"/>
    <p:sldId id="326" r:id="rId12"/>
    <p:sldId id="355" r:id="rId13"/>
    <p:sldId id="356" r:id="rId14"/>
    <p:sldId id="333" r:id="rId15"/>
    <p:sldId id="314" r:id="rId16"/>
    <p:sldId id="361" r:id="rId17"/>
    <p:sldId id="360" r:id="rId18"/>
    <p:sldId id="338" r:id="rId19"/>
    <p:sldId id="339" r:id="rId20"/>
    <p:sldId id="363" r:id="rId21"/>
    <p:sldId id="348" r:id="rId22"/>
    <p:sldId id="366" r:id="rId23"/>
    <p:sldId id="344" r:id="rId24"/>
    <p:sldId id="345" r:id="rId25"/>
    <p:sldId id="369" r:id="rId26"/>
    <p:sldId id="347" r:id="rId27"/>
  </p:sldIdLst>
  <p:sldSz cx="12192000" cy="6858000"/>
  <p:notesSz cx="6858000" cy="9144000"/>
  <p:custDataLst>
    <p:tags r:id="rId3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64D"/>
    <a:srgbClr val="4D3585"/>
    <a:srgbClr val="2E2555"/>
    <a:srgbClr val="694C77"/>
    <a:srgbClr val="6B4E7A"/>
    <a:srgbClr val="71527F"/>
    <a:srgbClr val="231938"/>
    <a:srgbClr val="F19937"/>
    <a:srgbClr val="FFFFFF"/>
    <a:srgbClr val="2E2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2" Type="http://schemas.openxmlformats.org/officeDocument/2006/relationships/tags" Target="tags/tag105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3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92581b7e23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92581b7e23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92581b7e23_0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92581b7e23_0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92581b7e23_0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92581b7e23_0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92a81341b2_3_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292a81341b2_3_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92a81341b2_3_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292a81341b2_3_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92a81341b2_3_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292a81341b2_3_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6.xml"/><Relationship Id="rId7" Type="http://schemas.openxmlformats.org/officeDocument/2006/relationships/image" Target="../media/image10.png"/><Relationship Id="rId6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tags" Target="../tags/tag4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1.xml"/><Relationship Id="rId3" Type="http://schemas.openxmlformats.org/officeDocument/2006/relationships/image" Target="../media/image19.png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12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5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16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CREDITS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Diese Präsentationsvorlage wurde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Slidesgo</a:t>
            </a:r>
            <a:r>
              <a:rPr lang="en-US" sz="1335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erstellt, inklusive Icons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Flaticon</a:t>
            </a: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 Infografiken &amp; Bildern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Freepik </a:t>
            </a:r>
            <a:endParaRPr sz="1335" b="1" u="sng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endParaRPr lang="zh-CN" altLang="en-US" sz="1865"/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865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7" Type="http://schemas.openxmlformats.org/officeDocument/2006/relationships/theme" Target="../theme/theme1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8" Type="http://schemas.openxmlformats.org/officeDocument/2006/relationships/theme" Target="../theme/theme2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tags" Target="../tags/tag79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svg"/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image" Target="../media/image27.png"/><Relationship Id="rId5" Type="http://schemas.openxmlformats.org/officeDocument/2006/relationships/tags" Target="../tags/tag81.xml"/><Relationship Id="rId4" Type="http://schemas.openxmlformats.org/officeDocument/2006/relationships/image" Target="../media/image17.png"/><Relationship Id="rId3" Type="http://schemas.openxmlformats.org/officeDocument/2006/relationships/tags" Target="../tags/tag80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10.xml"/><Relationship Id="rId22" Type="http://schemas.openxmlformats.org/officeDocument/2006/relationships/image" Target="../media/image32.svg"/><Relationship Id="rId21" Type="http://schemas.openxmlformats.org/officeDocument/2006/relationships/image" Target="../media/image30.png"/><Relationship Id="rId20" Type="http://schemas.openxmlformats.org/officeDocument/2006/relationships/tags" Target="../tags/tag95.xml"/><Relationship Id="rId2" Type="http://schemas.openxmlformats.org/officeDocument/2006/relationships/image" Target="../media/image14.png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tags" Target="../tags/tag92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0.svg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4.svg"/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svg"/><Relationship Id="rId8" Type="http://schemas.openxmlformats.org/officeDocument/2006/relationships/image" Target="../media/image53.png"/><Relationship Id="rId7" Type="http://schemas.openxmlformats.org/officeDocument/2006/relationships/image" Target="../media/image36.svg"/><Relationship Id="rId6" Type="http://schemas.openxmlformats.org/officeDocument/2006/relationships/image" Target="../media/image35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3" Type="http://schemas.openxmlformats.org/officeDocument/2006/relationships/image" Target="../media/image50.jpeg"/><Relationship Id="rId2" Type="http://schemas.openxmlformats.org/officeDocument/2006/relationships/image" Target="../media/image49.sv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21.xml"/><Relationship Id="rId1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1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image" Target="../media/image55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jpeg"/><Relationship Id="rId8" Type="http://schemas.openxmlformats.org/officeDocument/2006/relationships/image" Target="../media/image65.svg"/><Relationship Id="rId7" Type="http://schemas.openxmlformats.org/officeDocument/2006/relationships/image" Target="../media/image64.png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38.svg"/><Relationship Id="rId3" Type="http://schemas.openxmlformats.org/officeDocument/2006/relationships/image" Target="../media/image37.png"/><Relationship Id="rId2" Type="http://schemas.openxmlformats.org/officeDocument/2006/relationships/image" Target="../media/image61.sv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21.xml"/><Relationship Id="rId1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67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8" Type="http://schemas.openxmlformats.org/officeDocument/2006/relationships/image" Target="../media/image74.svg"/><Relationship Id="rId7" Type="http://schemas.openxmlformats.org/officeDocument/2006/relationships/image" Target="../media/image73.png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42.svg"/><Relationship Id="rId3" Type="http://schemas.openxmlformats.org/officeDocument/2006/relationships/image" Target="../media/image70.png"/><Relationship Id="rId2" Type="http://schemas.openxmlformats.org/officeDocument/2006/relationships/image" Target="../media/image69.svg"/><Relationship Id="rId13" Type="http://schemas.openxmlformats.org/officeDocument/2006/relationships/notesSlide" Target="../notesSlides/notesSlide12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77.png"/><Relationship Id="rId10" Type="http://schemas.openxmlformats.org/officeDocument/2006/relationships/image" Target="../media/image76.svg"/><Relationship Id="rId1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79.svg"/><Relationship Id="rId7" Type="http://schemas.openxmlformats.org/officeDocument/2006/relationships/image" Target="../media/image78.png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42.svg"/><Relationship Id="rId3" Type="http://schemas.openxmlformats.org/officeDocument/2006/relationships/image" Target="../media/image70.png"/><Relationship Id="rId2" Type="http://schemas.openxmlformats.org/officeDocument/2006/relationships/image" Target="../media/image69.svg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0.png"/><Relationship Id="rId1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svg"/><Relationship Id="rId8" Type="http://schemas.openxmlformats.org/officeDocument/2006/relationships/image" Target="../media/image82.png"/><Relationship Id="rId7" Type="http://schemas.openxmlformats.org/officeDocument/2006/relationships/tags" Target="../tags/tag96.xml"/><Relationship Id="rId6" Type="http://schemas.openxmlformats.org/officeDocument/2006/relationships/image" Target="../media/image81.png"/><Relationship Id="rId5" Type="http://schemas.openxmlformats.org/officeDocument/2006/relationships/image" Target="../media/image61.svg"/><Relationship Id="rId4" Type="http://schemas.openxmlformats.org/officeDocument/2006/relationships/image" Target="../media/image48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svg"/><Relationship Id="rId7" Type="http://schemas.openxmlformats.org/officeDocument/2006/relationships/image" Target="../media/image86.png"/><Relationship Id="rId6" Type="http://schemas.openxmlformats.org/officeDocument/2006/relationships/image" Target="../media/image85.svg"/><Relationship Id="rId5" Type="http://schemas.openxmlformats.org/officeDocument/2006/relationships/image" Target="../media/image82.png"/><Relationship Id="rId4" Type="http://schemas.openxmlformats.org/officeDocument/2006/relationships/tags" Target="../tags/tag97.xml"/><Relationship Id="rId3" Type="http://schemas.openxmlformats.org/officeDocument/2006/relationships/image" Target="../media/image84.svg"/><Relationship Id="rId20" Type="http://schemas.openxmlformats.org/officeDocument/2006/relationships/notesSlide" Target="../notesSlides/notesSlide16.xml"/><Relationship Id="rId2" Type="http://schemas.openxmlformats.org/officeDocument/2006/relationships/image" Target="../media/image45.png"/><Relationship Id="rId19" Type="http://schemas.openxmlformats.org/officeDocument/2006/relationships/slideLayout" Target="../slideLayouts/slideLayout3.xml"/><Relationship Id="rId18" Type="http://schemas.openxmlformats.org/officeDocument/2006/relationships/image" Target="../media/image97.svg"/><Relationship Id="rId17" Type="http://schemas.openxmlformats.org/officeDocument/2006/relationships/image" Target="../media/image96.png"/><Relationship Id="rId16" Type="http://schemas.openxmlformats.org/officeDocument/2006/relationships/image" Target="../media/image95.svg"/><Relationship Id="rId15" Type="http://schemas.openxmlformats.org/officeDocument/2006/relationships/image" Target="../media/image94.png"/><Relationship Id="rId14" Type="http://schemas.openxmlformats.org/officeDocument/2006/relationships/image" Target="../media/image93.svg"/><Relationship Id="rId13" Type="http://schemas.openxmlformats.org/officeDocument/2006/relationships/image" Target="../media/image92.png"/><Relationship Id="rId12" Type="http://schemas.openxmlformats.org/officeDocument/2006/relationships/image" Target="../media/image91.svg"/><Relationship Id="rId11" Type="http://schemas.openxmlformats.org/officeDocument/2006/relationships/image" Target="../media/image90.png"/><Relationship Id="rId10" Type="http://schemas.openxmlformats.org/officeDocument/2006/relationships/image" Target="../media/image89.sv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00.png"/><Relationship Id="rId6" Type="http://schemas.openxmlformats.org/officeDocument/2006/relationships/image" Target="../media/image99.svg"/><Relationship Id="rId5" Type="http://schemas.openxmlformats.org/officeDocument/2006/relationships/image" Target="../media/image82.png"/><Relationship Id="rId4" Type="http://schemas.openxmlformats.org/officeDocument/2006/relationships/tags" Target="../tags/tag98.xml"/><Relationship Id="rId3" Type="http://schemas.openxmlformats.org/officeDocument/2006/relationships/image" Target="../media/image98.svg"/><Relationship Id="rId2" Type="http://schemas.openxmlformats.org/officeDocument/2006/relationships/image" Target="../media/image6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png"/><Relationship Id="rId8" Type="http://schemas.openxmlformats.org/officeDocument/2006/relationships/image" Target="../media/image103.svg"/><Relationship Id="rId7" Type="http://schemas.openxmlformats.org/officeDocument/2006/relationships/image" Target="../media/image102.png"/><Relationship Id="rId6" Type="http://schemas.openxmlformats.org/officeDocument/2006/relationships/tags" Target="../tags/tag99.xml"/><Relationship Id="rId5" Type="http://schemas.openxmlformats.org/officeDocument/2006/relationships/image" Target="../media/image101.svg"/><Relationship Id="rId4" Type="http://schemas.openxmlformats.org/officeDocument/2006/relationships/image" Target="../media/image45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07.png"/><Relationship Id="rId4" Type="http://schemas.openxmlformats.org/officeDocument/2006/relationships/tags" Target="../tags/tag101.xml"/><Relationship Id="rId3" Type="http://schemas.openxmlformats.org/officeDocument/2006/relationships/image" Target="../media/image106.svg"/><Relationship Id="rId2" Type="http://schemas.openxmlformats.org/officeDocument/2006/relationships/image" Target="../media/image105.png"/><Relationship Id="rId1" Type="http://schemas.openxmlformats.org/officeDocument/2006/relationships/tags" Target="../tags/tag10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108.png"/><Relationship Id="rId5" Type="http://schemas.openxmlformats.org/officeDocument/2006/relationships/image" Target="../media/image101.svg"/><Relationship Id="rId4" Type="http://schemas.openxmlformats.org/officeDocument/2006/relationships/image" Target="../media/image45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3.png"/><Relationship Id="rId8" Type="http://schemas.openxmlformats.org/officeDocument/2006/relationships/image" Target="../media/image112.svg"/><Relationship Id="rId7" Type="http://schemas.openxmlformats.org/officeDocument/2006/relationships/image" Target="../media/image111.png"/><Relationship Id="rId6" Type="http://schemas.openxmlformats.org/officeDocument/2006/relationships/image" Target="../media/image110.svg"/><Relationship Id="rId5" Type="http://schemas.openxmlformats.org/officeDocument/2006/relationships/image" Target="../media/image109.png"/><Relationship Id="rId4" Type="http://schemas.openxmlformats.org/officeDocument/2006/relationships/tags" Target="../tags/tag102.xml"/><Relationship Id="rId3" Type="http://schemas.openxmlformats.org/officeDocument/2006/relationships/image" Target="../media/image23.png"/><Relationship Id="rId24" Type="http://schemas.openxmlformats.org/officeDocument/2006/relationships/notesSlide" Target="../notesSlides/notesSlide21.xml"/><Relationship Id="rId23" Type="http://schemas.openxmlformats.org/officeDocument/2006/relationships/slideLayout" Target="../slideLayouts/slideLayout8.xml"/><Relationship Id="rId22" Type="http://schemas.openxmlformats.org/officeDocument/2006/relationships/image" Target="../media/image124.svg"/><Relationship Id="rId21" Type="http://schemas.openxmlformats.org/officeDocument/2006/relationships/image" Target="../media/image123.png"/><Relationship Id="rId20" Type="http://schemas.openxmlformats.org/officeDocument/2006/relationships/image" Target="../media/image122.svg"/><Relationship Id="rId2" Type="http://schemas.openxmlformats.org/officeDocument/2006/relationships/image" Target="../media/image18.png"/><Relationship Id="rId19" Type="http://schemas.openxmlformats.org/officeDocument/2006/relationships/image" Target="../media/image121.png"/><Relationship Id="rId18" Type="http://schemas.openxmlformats.org/officeDocument/2006/relationships/image" Target="../media/image120.svg"/><Relationship Id="rId17" Type="http://schemas.openxmlformats.org/officeDocument/2006/relationships/image" Target="../media/image119.png"/><Relationship Id="rId16" Type="http://schemas.openxmlformats.org/officeDocument/2006/relationships/image" Target="../media/image97.svg"/><Relationship Id="rId15" Type="http://schemas.openxmlformats.org/officeDocument/2006/relationships/image" Target="../media/image96.png"/><Relationship Id="rId14" Type="http://schemas.openxmlformats.org/officeDocument/2006/relationships/image" Target="../media/image118.svg"/><Relationship Id="rId13" Type="http://schemas.openxmlformats.org/officeDocument/2006/relationships/image" Target="../media/image117.png"/><Relationship Id="rId12" Type="http://schemas.openxmlformats.org/officeDocument/2006/relationships/image" Target="../media/image116.svg"/><Relationship Id="rId11" Type="http://schemas.openxmlformats.org/officeDocument/2006/relationships/image" Target="../media/image115.png"/><Relationship Id="rId10" Type="http://schemas.openxmlformats.org/officeDocument/2006/relationships/image" Target="../media/image114.svg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27.png"/><Relationship Id="rId6" Type="http://schemas.openxmlformats.org/officeDocument/2006/relationships/image" Target="../media/image126.svg"/><Relationship Id="rId5" Type="http://schemas.openxmlformats.org/officeDocument/2006/relationships/image" Target="../media/image125.png"/><Relationship Id="rId4" Type="http://schemas.openxmlformats.org/officeDocument/2006/relationships/tags" Target="../tags/tag103.xml"/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7.png"/><Relationship Id="rId3" Type="http://schemas.openxmlformats.org/officeDocument/2006/relationships/tags" Target="../tags/tag104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865" b="1">
                <a:solidFill>
                  <a:schemeClr val="bg1"/>
                </a:solidFill>
                <a:latin typeface="MiSans Demibold" panose="00000700000000000000" charset="-122"/>
                <a:ea typeface="MiSans Demibold" panose="00000700000000000000" charset="-122"/>
              </a:rPr>
              <a:t>乘风破浪</a:t>
            </a:r>
            <a:r>
              <a:rPr lang="zh-CN" altLang="en-US" sz="5865" b="1">
                <a:solidFill>
                  <a:schemeClr val="bg1"/>
                </a:solidFill>
                <a:latin typeface="MiSans Demibold" panose="00000700000000000000" charset="-122"/>
                <a:ea typeface="MiSans Demibold" panose="00000700000000000000" charset="-122"/>
              </a:rPr>
              <a:t>海盗船</a:t>
            </a:r>
            <a:endParaRPr lang="zh-CN" altLang="en-US" sz="5865" b="1">
              <a:solidFill>
                <a:schemeClr val="bg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</a:pPr>
            <a:r>
              <a:rPr lang="en-US" altLang="zh-CN" sz="2135">
                <a:solidFill>
                  <a:srgbClr val="C2B4EB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>
                <a:solidFill>
                  <a:srgbClr val="C2B4EB"/>
                </a:solidFill>
                <a:latin typeface="MiSans Medium" panose="00000600000000000000" charset="-122"/>
                <a:ea typeface="MiSans Medium" panose="00000600000000000000" charset="-122"/>
                <a:sym typeface="+mn-ea"/>
              </a:rPr>
              <a:t> Robotics Exploration</a:t>
            </a:r>
            <a:endParaRPr lang="en-US" altLang="zh-CN" sz="2135">
              <a:solidFill>
                <a:srgbClr val="C2B4EB"/>
              </a:solidFill>
              <a:latin typeface="MiSans Medium" panose="00000600000000000000" charset="-122"/>
              <a:ea typeface="MiSans Medium" panose="00000600000000000000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 descr="DSC002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675" y="116840"/>
            <a:ext cx="9105900" cy="6501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oogle Shape;529;p51"/>
          <p:cNvGrpSpPr/>
          <p:nvPr/>
        </p:nvGrpSpPr>
        <p:grpSpPr>
          <a:xfrm>
            <a:off x="1160512" y="534987"/>
            <a:ext cx="9871075" cy="5788025"/>
            <a:chOff x="870384" y="401240"/>
            <a:chExt cx="7403306" cy="4341019"/>
          </a:xfrm>
        </p:grpSpPr>
        <p:pic>
          <p:nvPicPr>
            <p:cNvPr id="530" name="Google Shape;530;p51" descr="/Users/vivianliu/Library/Containers/com.kingsoft.wpsoffice.mac/Data/tmp/photoeditapp/20260228170621/temp.pngtemp"/>
            <p:cNvPicPr preferRelativeResize="0"/>
            <p:nvPr/>
          </p:nvPicPr>
          <p:blipFill rotWithShape="1">
            <a:blip r:embed="rId1"/>
            <a:srcRect t="1319" b="-1319"/>
            <a:stretch>
              <a:fillRect/>
            </a:stretch>
          </p:blipFill>
          <p:spPr>
            <a:xfrm>
              <a:off x="870384" y="401240"/>
              <a:ext cx="7403306" cy="43410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2" name="Google Shape;532;p5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 flipH="1">
              <a:off x="3338164" y="41410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框 1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382B59"/>
                </a:solidFill>
                <a:latin typeface="MiSans Demibold" panose="00000700000000000000" charset="-122"/>
                <a:ea typeface="MiSans Demibold" panose="00000700000000000000" charset="-122"/>
              </a:rPr>
              <a:t>课程目标</a:t>
            </a:r>
            <a:endParaRPr lang="zh-CN" altLang="en-US" sz="3600" b="1">
              <a:solidFill>
                <a:srgbClr val="382B59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23447" y="2181013"/>
            <a:ext cx="6144260" cy="2495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65"/>
          </a:p>
        </p:txBody>
      </p:sp>
      <p:pic>
        <p:nvPicPr>
          <p:cNvPr id="6" name="图片 5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72130" y="2181225"/>
            <a:ext cx="6162040" cy="2418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>
              <a:lnSpc>
                <a:spcPct val="135000"/>
              </a:lnSpc>
              <a:defRPr/>
            </a:pPr>
            <a:r>
              <a:rPr lang="en-US" sz="1865" b="1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1.理解单摆运动</a:t>
            </a:r>
            <a:br>
              <a:rPr lang="en-US" sz="1865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865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认识单摆的周期性特点，探究其往复运动背后的力学规律。</a:t>
            </a:r>
            <a:endParaRPr lang="en-US" sz="1865">
              <a:solidFill>
                <a:schemeClr val="tx1"/>
              </a:solidFill>
            </a:endParaRPr>
          </a:p>
          <a:p>
            <a:pPr marL="0" indent="0" algn="l">
              <a:lnSpc>
                <a:spcPct val="135000"/>
              </a:lnSpc>
            </a:pPr>
            <a:r>
              <a:rPr lang="en-US" sz="1865" b="1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2.掌握能量转换</a:t>
            </a:r>
            <a:br>
              <a:rPr lang="en-US" sz="1865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865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解析重力势能与动能如何在摆动过程中相互转化。</a:t>
            </a:r>
            <a:endParaRPr lang="en-US" sz="1865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5000"/>
              </a:lnSpc>
            </a:pPr>
            <a:r>
              <a:rPr lang="en-US" sz="1865" b="1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3.学习齿轮原理</a:t>
            </a:r>
            <a:br>
              <a:rPr lang="en-US" sz="1865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865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揭秘齿轮减速结构的传动逻辑与“省力”的奥秘。</a:t>
            </a:r>
            <a:endParaRPr lang="en-US" altLang="en-US" sz="1865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>
              <p:custDataLst>
                <p:tags r:id="rId3"/>
              </p:custDataLst>
            </p:nvPr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71254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607887" y="260773"/>
            <a:ext cx="1478280" cy="620607"/>
          </a:xfrm>
          <a:prstGeom prst="rect">
            <a:avLst/>
          </a:prstGeom>
        </p:spPr>
      </p:pic>
      <p:cxnSp>
        <p:nvCxnSpPr>
          <p:cNvPr id="4" name="Straight Connector 4"/>
          <p:cNvCxnSpPr/>
          <p:nvPr>
            <p:custDataLst>
              <p:tags r:id="rId7"/>
            </p:custDataLst>
          </p:nvPr>
        </p:nvCxnSpPr>
        <p:spPr bwMode="auto">
          <a:xfrm>
            <a:off x="3064680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5"/>
          <p:cNvCxnSpPr/>
          <p:nvPr>
            <p:custDataLst>
              <p:tags r:id="rId8"/>
            </p:custDataLst>
          </p:nvPr>
        </p:nvCxnSpPr>
        <p:spPr bwMode="auto">
          <a:xfrm>
            <a:off x="1429195" y="3618415"/>
            <a:ext cx="12633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6"/>
          <p:cNvCxnSpPr/>
          <p:nvPr/>
        </p:nvCxnSpPr>
        <p:spPr bwMode="auto">
          <a:xfrm>
            <a:off x="105226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>
            <p:custDataLst>
              <p:tags r:id="rId9"/>
            </p:custDataLst>
          </p:nvPr>
        </p:nvCxnSpPr>
        <p:spPr bwMode="auto">
          <a:xfrm>
            <a:off x="5087412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>
            <p:custDataLst>
              <p:tags r:id="rId10"/>
            </p:custDataLst>
          </p:nvPr>
        </p:nvCxnSpPr>
        <p:spPr bwMode="auto">
          <a:xfrm>
            <a:off x="3459068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/>
          <p:cNvCxnSpPr/>
          <p:nvPr>
            <p:custDataLst>
              <p:tags r:id="rId11"/>
            </p:custDataLst>
          </p:nvPr>
        </p:nvCxnSpPr>
        <p:spPr bwMode="auto">
          <a:xfrm>
            <a:off x="7110144" y="2628078"/>
            <a:ext cx="0" cy="1639453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2"/>
          <p:cNvCxnSpPr/>
          <p:nvPr>
            <p:custDataLst>
              <p:tags r:id="rId12"/>
            </p:custDataLst>
          </p:nvPr>
        </p:nvCxnSpPr>
        <p:spPr bwMode="auto">
          <a:xfrm>
            <a:off x="5463550" y="3618415"/>
            <a:ext cx="1264109" cy="0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4"/>
          <p:cNvCxnSpPr/>
          <p:nvPr>
            <p:custDataLst>
              <p:tags r:id="rId13"/>
            </p:custDataLst>
          </p:nvPr>
        </p:nvCxnSpPr>
        <p:spPr bwMode="auto">
          <a:xfrm>
            <a:off x="9125734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5"/>
          <p:cNvCxnSpPr/>
          <p:nvPr>
            <p:custDataLst>
              <p:tags r:id="rId14"/>
            </p:custDataLst>
          </p:nvPr>
        </p:nvCxnSpPr>
        <p:spPr bwMode="auto">
          <a:xfrm>
            <a:off x="7493423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7"/>
          <p:cNvCxnSpPr/>
          <p:nvPr/>
        </p:nvCxnSpPr>
        <p:spPr bwMode="auto">
          <a:xfrm>
            <a:off x="1112307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8"/>
          <p:cNvCxnSpPr/>
          <p:nvPr>
            <p:custDataLst>
              <p:tags r:id="rId15"/>
            </p:custDataLst>
          </p:nvPr>
        </p:nvCxnSpPr>
        <p:spPr bwMode="auto">
          <a:xfrm>
            <a:off x="9541549" y="3618415"/>
            <a:ext cx="126410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130558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7" name="TextBox 2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4575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8" name="TextBox 3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19149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模型搭建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9" name="TextBox 3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22732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0" name="TextBox 4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600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成果展示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382B59"/>
                </a:solidFill>
                <a:latin typeface="MiSans Demibold" panose="00000700000000000000" charset="-122"/>
                <a:ea typeface="MiSans Demibold" panose="00000700000000000000" charset="-122"/>
              </a:rPr>
              <a:t>课程</a:t>
            </a:r>
            <a:r>
              <a:rPr lang="zh-CN" altLang="en-US" sz="3600" b="1">
                <a:solidFill>
                  <a:srgbClr val="382B59"/>
                </a:solidFill>
                <a:latin typeface="MiSans Demibold" panose="00000700000000000000" charset="-122"/>
                <a:ea typeface="MiSans Demibold" panose="00000700000000000000" charset="-122"/>
              </a:rPr>
              <a:t>目录</a:t>
            </a:r>
            <a:endParaRPr lang="zh-CN" altLang="en-US" sz="3600" b="1">
              <a:solidFill>
                <a:srgbClr val="382B59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1637030" y="2640965"/>
            <a:ext cx="844550" cy="84264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0" name="Google Shape;975;p75"/>
          <p:cNvSpPr/>
          <p:nvPr/>
        </p:nvSpPr>
        <p:spPr>
          <a:xfrm>
            <a:off x="3707130" y="26409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81" name="Google Shape;981;p75"/>
          <p:cNvSpPr/>
          <p:nvPr/>
        </p:nvSpPr>
        <p:spPr>
          <a:xfrm>
            <a:off x="5624830" y="2635885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53" name="Google Shape;953;p75"/>
          <p:cNvSpPr/>
          <p:nvPr/>
        </p:nvSpPr>
        <p:spPr>
          <a:xfrm>
            <a:off x="7706360" y="26282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" name="Google Shape;950;p75"/>
          <p:cNvSpPr/>
          <p:nvPr/>
        </p:nvSpPr>
        <p:spPr>
          <a:xfrm>
            <a:off x="9740900" y="2639060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" name="Google Shape;965;p75"/>
          <p:cNvSpPr/>
          <p:nvPr/>
        </p:nvSpPr>
        <p:spPr>
          <a:xfrm>
            <a:off x="5461635" y="1316990"/>
            <a:ext cx="1288415" cy="1285240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375" y="3173095"/>
            <a:ext cx="7334250" cy="18434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同学们，你们坐过海盗船吗？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rcRect l="1076" r="1076"/>
          <a:stretch>
            <a:fillRect/>
          </a:stretch>
        </p:blipFill>
        <p:spPr>
          <a:xfrm>
            <a:off x="762000" y="1778000"/>
            <a:ext cx="4572000" cy="3302000"/>
          </a:xfrm>
          <a:prstGeom prst="rect">
            <a:avLst/>
          </a:prstGeom>
          <a:noFill/>
          <a:ln w="38100" cap="flat" cmpd="sng">
            <a:solidFill>
              <a:srgbClr val="7030A0">
                <a:alpha val="50000"/>
              </a:srgbClr>
            </a:solidFill>
            <a:prstDash val="solid"/>
            <a:round/>
          </a:ln>
          <a:effectLst>
            <a:outerShdw blurRad="190500" dist="1016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6" name="AutoShape 5"/>
          <p:cNvSpPr/>
          <p:nvPr/>
        </p:nvSpPr>
        <p:spPr>
          <a:xfrm>
            <a:off x="762000" y="5334000"/>
            <a:ext cx="457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chemeClr val="tx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看着这张图片，闭上眼睛回忆一下</a:t>
            </a:r>
            <a:br>
              <a:rPr lang="en-US" sz="1400" b="0" i="0" u="none" strike="noStrike">
                <a:solidFill>
                  <a:schemeClr val="tx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chemeClr val="tx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你坐在船上时的奇妙感受吧！</a:t>
            </a:r>
            <a:endParaRPr lang="en-US" sz="1400" b="0" i="0" u="none" strike="noStrike">
              <a:solidFill>
                <a:schemeClr val="tx1">
                  <a:alpha val="90196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5842000" y="1778000"/>
            <a:ext cx="5842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5200" y="1968500"/>
            <a:ext cx="457200" cy="457200"/>
          </a:xfrm>
          <a:prstGeom prst="rect">
            <a:avLst/>
          </a:prstGeom>
        </p:spPr>
      </p:pic>
      <p:sp>
        <p:nvSpPr>
          <p:cNvPr id="10" name="AutoShape 8"/>
          <p:cNvSpPr/>
          <p:nvPr/>
        </p:nvSpPr>
        <p:spPr>
          <a:xfrm>
            <a:off x="6604000" y="1905000"/>
            <a:ext cx="495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 它的运动轨迹是怎样的？</a:t>
            </a:r>
            <a:endParaRPr lang="en-US" sz="110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chemeClr val="tx1">
                    <a:alpha val="8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就像挂钟的摆锤一样，沿着一个大大的圆弧线来回往复摆动，不会偏离方向哦。</a:t>
            </a:r>
            <a:endParaRPr lang="en-US" sz="1300" b="0" i="0" u="none" strike="noStrike">
              <a:solidFill>
                <a:schemeClr val="tx1">
                  <a:alpha val="8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9"/>
          <p:cNvSpPr/>
          <p:nvPr/>
        </p:nvSpPr>
        <p:spPr>
          <a:xfrm>
            <a:off x="5842000" y="3302000"/>
            <a:ext cx="5842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4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5200" y="3492500"/>
            <a:ext cx="457200" cy="457200"/>
          </a:xfrm>
          <a:prstGeom prst="rect">
            <a:avLst/>
          </a:prstGeom>
        </p:spPr>
      </p:pic>
      <p:sp>
        <p:nvSpPr>
          <p:cNvPr id="15" name="AutoShape 11"/>
          <p:cNvSpPr/>
          <p:nvPr/>
        </p:nvSpPr>
        <p:spPr>
          <a:xfrm>
            <a:off x="6604000" y="3429000"/>
            <a:ext cx="495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 高处和低处的速度一样吗？</a:t>
            </a:r>
            <a:endParaRPr lang="en-US" sz="110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chemeClr val="tx1">
                    <a:alpha val="8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完全不一样！在最高点时速度最慢，甚至感觉“停”了一下；到了最低点时，速度变得飞快，超刺激！</a:t>
            </a:r>
            <a:endParaRPr lang="en-US" sz="1300" b="0" i="0" u="none" strike="noStrike">
              <a:solidFill>
                <a:schemeClr val="tx1">
                  <a:alpha val="8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2"/>
          <p:cNvSpPr/>
          <p:nvPr/>
        </p:nvSpPr>
        <p:spPr>
          <a:xfrm>
            <a:off x="5842000" y="4826000"/>
            <a:ext cx="5842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7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5200" y="5016500"/>
            <a:ext cx="457200" cy="457200"/>
          </a:xfrm>
          <a:prstGeom prst="rect">
            <a:avLst/>
          </a:prstGeom>
        </p:spPr>
      </p:pic>
      <p:sp>
        <p:nvSpPr>
          <p:cNvPr id="18" name="AutoShape 14"/>
          <p:cNvSpPr/>
          <p:nvPr/>
        </p:nvSpPr>
        <p:spPr>
          <a:xfrm>
            <a:off x="6604000" y="4953000"/>
            <a:ext cx="495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03. 是什么给了它摆动的力量？</a:t>
            </a:r>
            <a:endParaRPr lang="en-US" sz="110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chemeClr val="tx1">
                    <a:alpha val="8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这背后隐藏着一种无处不在的“神秘力量”，也是我们今天科学探索的主角，你能猜到是什么吗？</a:t>
            </a:r>
            <a:endParaRPr lang="en-US" sz="1300" b="0" i="0" u="none" strike="noStrike">
              <a:solidFill>
                <a:schemeClr val="tx1">
                  <a:alpha val="8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今天的挑战：搭建一艘会摆动的海盗船！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16000" y="196850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chemeClr val="tx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核心任务：亲手搭建海盗船模型，不仅要还原经典的外观，更要通过机械结构与智能编程的配合，让它实现像真实海盗船一样的</a:t>
            </a: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来回往复摆动</a:t>
            </a:r>
            <a:r>
              <a:rPr lang="en-US" sz="1600" b="0" i="0" u="none" strike="noStrike">
                <a:solidFill>
                  <a:schemeClr val="tx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，完成一次充满趣味的机械与编程探索之旅！</a:t>
            </a:r>
            <a:endParaRPr lang="en-US" sz="1600" b="0" i="0" u="none" strike="noStrike">
              <a:solidFill>
                <a:schemeClr val="tx1">
                  <a:alpha val="90196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3683000"/>
            <a:ext cx="5207000" cy="241300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  <a:alpha val="10000"/>
            </a:schemeClr>
          </a:solidFill>
          <a:ln w="254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937000"/>
            <a:ext cx="609600" cy="609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778000" y="39878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机械核心：齿轮减速结构</a:t>
            </a:r>
            <a:endParaRPr lang="en-US" sz="20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16000" y="4699000"/>
            <a:ext cx="469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0" i="0" u="none" strike="noStrike">
                <a:solidFill>
                  <a:schemeClr val="tx1">
                    <a:alpha val="85098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</a:t>
            </a: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齿轮组的减速传动</a:t>
            </a:r>
            <a:r>
              <a:rPr lang="en-US" sz="1500" b="0" i="0" u="none" strike="noStrike">
                <a:solidFill>
                  <a:schemeClr val="tx1">
                    <a:alpha val="85098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特性，将电机的高速转动转化为强劲的扭矩，解决动力不足的问题，为海盗船的大幅度摆动提供源源不断的力量，确保船体运行平稳有力。</a:t>
            </a:r>
            <a:endParaRPr lang="en-US" sz="1500" b="0" i="0" u="none" strike="noStrike">
              <a:solidFill>
                <a:schemeClr val="tx1">
                  <a:alpha val="85098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3683000"/>
            <a:ext cx="5207000" cy="241300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  <a:alpha val="10000"/>
            </a:schemeClr>
          </a:solidFill>
          <a:ln w="254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3937000"/>
            <a:ext cx="609600" cy="609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239000" y="39878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智能控制：编程实现往复</a:t>
            </a:r>
            <a:endParaRPr lang="en-US" sz="20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77000" y="4699000"/>
            <a:ext cx="469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0" i="0" u="none" strike="noStrike">
                <a:solidFill>
                  <a:schemeClr val="tx1">
                    <a:alpha val="85098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通过编写程序指令，精准控制电机的</a:t>
            </a: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正转与反转</a:t>
            </a:r>
            <a:r>
              <a:rPr lang="en-US" sz="1500" b="0" i="0" u="none" strike="noStrike">
                <a:solidFill>
                  <a:schemeClr val="tx1">
                    <a:alpha val="85098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，并设置毫秒级的时间间隔，让海盗船按照设定的节奏自动往复摆动，赋予模型真正的“生命力”。</a:t>
            </a:r>
            <a:endParaRPr lang="en-US" sz="1500" b="0" i="0" u="none" strike="noStrike">
              <a:solidFill>
                <a:schemeClr val="tx1">
                  <a:alpha val="85098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75;p75"/>
          <p:cNvSpPr/>
          <p:nvPr/>
        </p:nvSpPr>
        <p:spPr>
          <a:xfrm>
            <a:off x="5519420" y="1311910"/>
            <a:ext cx="1289050" cy="129032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77820"/>
            <a:ext cx="7334250" cy="18624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海盗船的秘密（一）：单摆运动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734" b="734"/>
          <a:stretch>
            <a:fillRect/>
          </a:stretch>
        </p:blipFill>
        <p:spPr>
          <a:xfrm>
            <a:off x="762000" y="1778000"/>
            <a:ext cx="2794000" cy="4191000"/>
          </a:xfrm>
          <a:prstGeom prst="rect">
            <a:avLst/>
          </a:prstGeom>
          <a:noFill/>
          <a:ln w="25400" cap="flat" cmpd="sng">
            <a:solidFill>
              <a:srgbClr val="7030A0">
                <a:alpha val="60000"/>
              </a:srgbClr>
            </a:solidFill>
            <a:prstDash val="solid"/>
            <a:round/>
          </a:ln>
          <a:effectLst>
            <a:outerShdw blurRad="190500" dist="76200" dir="27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7" name="AutoShape 5"/>
          <p:cNvSpPr/>
          <p:nvPr/>
        </p:nvSpPr>
        <p:spPr>
          <a:xfrm>
            <a:off x="3937000" y="1778000"/>
            <a:ext cx="7493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4127500" y="1930400"/>
            <a:ext cx="7112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核心概念：</a:t>
            </a:r>
            <a:r>
              <a:rPr lang="en-US" sz="14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单摆是一种理想化的物理模型，由一根不可伸长、质量不计的轻绳和一个质点构成。它在重力作用下于竖直平面内做往复摆动。我们在游乐场乘坐的海盗船，正是单摆运动最生动、最直观的现实近似。</a:t>
            </a:r>
            <a:endParaRPr lang="en-US" sz="14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3937000" y="3683000"/>
            <a:ext cx="2362200" cy="23495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2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0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27500" y="3911600"/>
            <a:ext cx="355600" cy="355600"/>
          </a:xfrm>
          <a:prstGeom prst="rect">
            <a:avLst/>
          </a:prstGeom>
        </p:spPr>
      </p:pic>
      <p:sp>
        <p:nvSpPr>
          <p:cNvPr id="11" name="AutoShape 9"/>
          <p:cNvSpPr/>
          <p:nvPr/>
        </p:nvSpPr>
        <p:spPr>
          <a:xfrm>
            <a:off x="4546600" y="3911600"/>
            <a:ext cx="171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周期性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0"/>
          <p:cNvSpPr/>
          <p:nvPr/>
        </p:nvSpPr>
        <p:spPr>
          <a:xfrm>
            <a:off x="4127500" y="4445000"/>
            <a:ext cx="2108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运动具有严格的时间规律，以固定的时间间隔重复轨迹，就像精准的时钟摆锤，周而复始，永不紊乱。</a:t>
            </a:r>
            <a:endParaRPr lang="en-US" sz="13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1"/>
          <p:cNvSpPr/>
          <p:nvPr/>
        </p:nvSpPr>
        <p:spPr>
          <a:xfrm>
            <a:off x="6515100" y="3683000"/>
            <a:ext cx="2362200" cy="23495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2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4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5600" y="3911600"/>
            <a:ext cx="355600" cy="355600"/>
          </a:xfrm>
          <a:prstGeom prst="rect">
            <a:avLst/>
          </a:prstGeom>
        </p:spPr>
      </p:pic>
      <p:sp>
        <p:nvSpPr>
          <p:cNvPr id="15" name="AutoShape 13"/>
          <p:cNvSpPr/>
          <p:nvPr/>
        </p:nvSpPr>
        <p:spPr>
          <a:xfrm>
            <a:off x="7124700" y="3911600"/>
            <a:ext cx="171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圆弧轨迹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4"/>
          <p:cNvSpPr/>
          <p:nvPr/>
        </p:nvSpPr>
        <p:spPr>
          <a:xfrm>
            <a:off x="6705600" y="4445000"/>
            <a:ext cx="2108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摆动物体并非做直线运动，而是以悬挂点为圆心，以摆长为半径，在竖直平面内划出一段平滑的圆弧路径。</a:t>
            </a:r>
            <a:endParaRPr lang="en-US" sz="13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5"/>
          <p:cNvSpPr/>
          <p:nvPr/>
        </p:nvSpPr>
        <p:spPr>
          <a:xfrm>
            <a:off x="9093200" y="3683000"/>
            <a:ext cx="2362200" cy="23495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2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8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83700" y="3911600"/>
            <a:ext cx="355600" cy="355600"/>
          </a:xfrm>
          <a:prstGeom prst="rect">
            <a:avLst/>
          </a:prstGeom>
        </p:spPr>
      </p:pic>
      <p:sp>
        <p:nvSpPr>
          <p:cNvPr id="19" name="AutoShape 17"/>
          <p:cNvSpPr/>
          <p:nvPr/>
        </p:nvSpPr>
        <p:spPr>
          <a:xfrm>
            <a:off x="9702800" y="3911600"/>
            <a:ext cx="171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往复摆动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18"/>
          <p:cNvSpPr/>
          <p:nvPr/>
        </p:nvSpPr>
        <p:spPr>
          <a:xfrm>
            <a:off x="9283700" y="4445000"/>
            <a:ext cx="2108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在两个等高的最高点之间来回运动，从一端最高点加速下落至最低点，再减速冲向另一端的最高点。</a:t>
            </a:r>
            <a:endParaRPr lang="en-US" sz="13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海盗船的秘密（二）：能量的转换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8255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2000"/>
            </a:scheme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952500" y="1524000"/>
            <a:ext cx="10287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0" i="0" u="none" strike="noStrike">
                <a:solidFill>
                  <a:schemeClr val="tx1">
                    <a:alpha val="92157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海盗船为什么能不停地摆动？这背后是能量在“玩魔术”！在往复的摆动过程中，动能与重力势能在不断地相互转化，推动着海盗船持续运动。</a:t>
            </a:r>
            <a:endParaRPr lang="en-US" sz="1600" b="0" i="0" u="none" strike="noStrike">
              <a:solidFill>
                <a:schemeClr val="tx1">
                  <a:alpha val="92157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rcRect l="144" r="144"/>
          <a:stretch>
            <a:fillRect/>
          </a:stretch>
        </p:blipFill>
        <p:spPr>
          <a:xfrm>
            <a:off x="762000" y="2540000"/>
            <a:ext cx="3556000" cy="2857500"/>
          </a:xfrm>
          <a:prstGeom prst="rect">
            <a:avLst/>
          </a:prstGeom>
          <a:noFill/>
          <a:ln w="25400" cap="flat" cmpd="sng">
            <a:solidFill>
              <a:srgbClr val="7030A0">
                <a:alpha val="70000"/>
              </a:srgbClr>
            </a:solidFill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4826000" y="2540000"/>
            <a:ext cx="6604000" cy="1371600"/>
          </a:xfrm>
          <a:prstGeom prst="roundRect">
            <a:avLst>
              <a:gd name="adj" fmla="val 0"/>
            </a:avLst>
          </a:prstGeom>
          <a:solidFill>
            <a:srgbClr val="111827">
              <a:alpha val="50000"/>
            </a:srgbClr>
          </a:solidFill>
          <a:ln w="12700" cap="flat" cmpd="sng">
            <a:solidFill>
              <a:srgbClr val="FBBF24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6500" y="27051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461000" y="2705100"/>
            <a:ext cx="5778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 从最低点荡到最高点（上升阶段）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5016500" y="3149600"/>
            <a:ext cx="6159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chemeClr val="tx1">
                    <a:alpha val="87843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船速逐渐变慢，</a:t>
            </a:r>
            <a:r>
              <a:rPr lang="en-US" sz="1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动能减小</a:t>
            </a:r>
            <a:r>
              <a:rPr lang="en-US" sz="1400" b="0" i="0" u="none" strike="noStrike">
                <a:solidFill>
                  <a:schemeClr val="tx1">
                    <a:alpha val="87843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；船体升高，</a:t>
            </a:r>
            <a:r>
              <a:rPr lang="en-US" sz="1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重力势能增大</a:t>
            </a:r>
            <a:r>
              <a:rPr lang="en-US" sz="1400" b="0" i="0" u="none" strike="noStrike">
                <a:solidFill>
                  <a:schemeClr val="tx1">
                    <a:alpha val="87843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br>
              <a:rPr lang="en-US" sz="14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chemeClr val="tx1">
                    <a:alpha val="87843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➜ 能量转化：动能 转化为 重力势能</a:t>
            </a:r>
            <a:endParaRPr lang="en-US" sz="1400" b="0" i="0" u="none" strike="noStrike">
              <a:solidFill>
                <a:schemeClr val="tx1">
                  <a:alpha val="87843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826000" y="4064000"/>
            <a:ext cx="6604000" cy="1371600"/>
          </a:xfrm>
          <a:prstGeom prst="roundRect">
            <a:avLst>
              <a:gd name="adj" fmla="val 0"/>
            </a:avLst>
          </a:prstGeom>
          <a:solidFill>
            <a:srgbClr val="111827">
              <a:alpha val="50000"/>
            </a:srgbClr>
          </a:solidFill>
          <a:ln w="12700" cap="flat" cmpd="sng">
            <a:solidFill>
              <a:srgbClr val="FBBF24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6500" y="42291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461000" y="4229100"/>
            <a:ext cx="5778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 从最高点摆回最低点（下降阶段）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5016500" y="4673600"/>
            <a:ext cx="6159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chemeClr val="tx1">
                    <a:alpha val="87843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船速逐渐变快，</a:t>
            </a:r>
            <a:r>
              <a:rPr lang="en-US" sz="1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动能增大</a:t>
            </a:r>
            <a:r>
              <a:rPr lang="en-US" sz="1400" b="0" i="0" u="none" strike="noStrike">
                <a:solidFill>
                  <a:schemeClr val="tx1">
                    <a:alpha val="87843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；船体降低，</a:t>
            </a:r>
            <a:r>
              <a:rPr lang="en-US" sz="1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重力势能减小</a:t>
            </a:r>
            <a:r>
              <a:rPr lang="en-US" sz="1400" b="0" i="0" u="none" strike="noStrike">
                <a:solidFill>
                  <a:schemeClr val="tx1">
                    <a:alpha val="87843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br>
              <a:rPr lang="en-US" sz="14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chemeClr val="tx1">
                    <a:alpha val="87843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➜ 能量转化：重力势能 转化为 动能</a:t>
            </a:r>
            <a:endParaRPr lang="en-US" sz="1400" b="0" i="0" u="none" strike="noStrike">
              <a:solidFill>
                <a:schemeClr val="tx1">
                  <a:alpha val="87843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62000" y="5651500"/>
            <a:ext cx="10668000" cy="7620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8000"/>
            </a:schemeClr>
          </a:solidFill>
          <a:ln w="12700" cap="flat" cmpd="sng">
            <a:solidFill>
              <a:srgbClr val="7030A0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52500" y="5778500"/>
            <a:ext cx="1028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🔑 核心原理：</a:t>
            </a:r>
            <a:r>
              <a:rPr lang="en-US" sz="1500" b="0" i="0" u="none" strike="noStrike">
                <a:solidFill>
                  <a:schemeClr val="tx1">
                    <a:alpha val="94902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正是重力势能与动能的不断相互转化，为海盗船提供了持续摆动的动力来源，让我们能体验到这惊险又刺激的乐趣！</a:t>
            </a:r>
            <a:endParaRPr lang="en-US" sz="1500" b="0" i="0" u="none" strike="noStrike">
              <a:solidFill>
                <a:schemeClr val="tx1">
                  <a:alpha val="94902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海盗船的秘密（三）：齿轮的力量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35000" y="1628775"/>
            <a:ext cx="4826000" cy="381127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BBF2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842000" y="1651000"/>
            <a:ext cx="5715000" cy="10795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969000" y="1752600"/>
            <a:ext cx="546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🤔 思考时刻：</a:t>
            </a:r>
            <a:r>
              <a:rPr lang="en-US" sz="1400" b="0" i="0" u="none" strike="noStrike">
                <a:solidFill>
                  <a:schemeClr val="tx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一个小小的电机，怎么能拉动几十个人的海盗船？这背后藏着齿轮的“变速魔法”！</a:t>
            </a:r>
            <a:endParaRPr lang="en-US" sz="1400" b="0" i="0" u="none" strike="noStrike">
              <a:solidFill>
                <a:schemeClr val="tx1">
                  <a:alpha val="90196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842000" y="2984500"/>
            <a:ext cx="2730500" cy="1460500"/>
          </a:xfrm>
          <a:prstGeom prst="roundRect">
            <a:avLst>
              <a:gd name="adj" fmla="val 0"/>
            </a:avLst>
          </a:prstGeom>
          <a:solidFill>
            <a:srgbClr val="1E3A8A">
              <a:alpha val="40000"/>
            </a:srgbClr>
          </a:solidFill>
          <a:ln w="12700" cap="flat" cmpd="sng">
            <a:solidFill>
              <a:srgbClr val="FBBF2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4400" y="31496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375400" y="3136900"/>
            <a:ext cx="2222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速度“慢”下来</a:t>
            </a:r>
            <a:endParaRPr lang="en-US" sz="16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5994400" y="3556000"/>
            <a:ext cx="2476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chemeClr val="tx1">
                    <a:alpha val="85098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小齿轮带动大齿轮，转速会大幅降低。这是一种“以慢换力”的智慧，为积蓄力量做准备。</a:t>
            </a:r>
            <a:endParaRPr lang="en-US" sz="1300" b="0" i="0" u="none" strike="noStrike">
              <a:solidFill>
                <a:schemeClr val="tx1">
                  <a:alpha val="85098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826500" y="2984500"/>
            <a:ext cx="2730500" cy="1460500"/>
          </a:xfrm>
          <a:prstGeom prst="roundRect">
            <a:avLst>
              <a:gd name="adj" fmla="val 0"/>
            </a:avLst>
          </a:prstGeom>
          <a:solidFill>
            <a:srgbClr val="1E3A8A">
              <a:alpha val="40000"/>
            </a:srgbClr>
          </a:solidFill>
          <a:ln w="12700" cap="flat" cmpd="sng">
            <a:solidFill>
              <a:srgbClr val="FBBF2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78900" y="31496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9359900" y="3136900"/>
            <a:ext cx="2222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力量“大”起来</a:t>
            </a:r>
            <a:endParaRPr lang="en-US" sz="16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978900" y="3556000"/>
            <a:ext cx="2476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chemeClr val="tx1">
                    <a:alpha val="85098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虽然转速变慢了，但扭矩（旋转力量）会成倍增加，让电机瞬间拥有拉起整艘船的“神力”。</a:t>
            </a:r>
            <a:endParaRPr lang="en-US" sz="1300" b="0" i="0" u="none" strike="noStrike">
              <a:solidFill>
                <a:schemeClr val="tx1">
                  <a:alpha val="85098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5842000" y="4762500"/>
            <a:ext cx="5715000" cy="13335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 w="12700" cap="flat" cmpd="sng">
            <a:solidFill>
              <a:srgbClr val="7030A0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2500" y="4953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540500" y="4927600"/>
            <a:ext cx="495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7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核心优势：极致省力！</a:t>
            </a:r>
            <a:endParaRPr lang="en-US" sz="1100">
              <a:solidFill>
                <a:schemeClr val="tx1"/>
              </a:solidFill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chemeClr val="tx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这就是齿轮减速的奥秘——牺牲一点速度，换取巨大的力量，让海盗船轻松爬上高空，带给我们惊险刺激的体验！</a:t>
            </a:r>
            <a:endParaRPr lang="en-US" sz="1400" b="0" i="0" u="none" strike="noStrike">
              <a:solidFill>
                <a:schemeClr val="tx1">
                  <a:alpha val="90196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" name="图片 1" descr="47021523eccee1b7a5503de0f6ed19d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60" y="1988820"/>
            <a:ext cx="4506595" cy="3077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81;p75"/>
          <p:cNvSpPr/>
          <p:nvPr/>
        </p:nvSpPr>
        <p:spPr>
          <a:xfrm>
            <a:off x="5520055" y="1311910"/>
            <a:ext cx="1288415" cy="12884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455" y="2924810"/>
            <a:ext cx="7334250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作品参考图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23900" y="1651000"/>
            <a:ext cx="4140200" cy="3837940"/>
          </a:xfrm>
          <a:prstGeom prst="roundRect">
            <a:avLst>
              <a:gd name="adj" fmla="val 0"/>
            </a:avLst>
          </a:prstGeom>
          <a:solidFill>
            <a:srgbClr val="7030A0">
              <a:alpha val="10000"/>
            </a:srgbClr>
          </a:solidFill>
          <a:ln w="254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207000" y="1651000"/>
            <a:ext cx="3238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7500" y="1841500"/>
            <a:ext cx="304800" cy="304800"/>
          </a:xfrm>
          <a:prstGeom prst="rect">
            <a:avLst/>
          </a:prstGeom>
        </p:spPr>
      </p:pic>
      <p:sp>
        <p:nvSpPr>
          <p:cNvPr id="10" name="AutoShape 9"/>
          <p:cNvSpPr/>
          <p:nvPr/>
        </p:nvSpPr>
        <p:spPr>
          <a:xfrm>
            <a:off x="5778500" y="1816100"/>
            <a:ext cx="2603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稳固基座设计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0"/>
          <p:cNvSpPr/>
          <p:nvPr/>
        </p:nvSpPr>
        <p:spPr>
          <a:xfrm>
            <a:off x="5397500" y="2286000"/>
            <a:ext cx="2857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三角形支架结构具有稳定性</a:t>
            </a:r>
            <a:r>
              <a:rPr 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r>
              <a:rPr lang="zh-CN" alt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合理使用适合的垫片调整三角形结构件之间的间距，使其载同一面</a:t>
            </a:r>
            <a:r>
              <a:rPr lang="zh-CN" alt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固定。</a:t>
            </a:r>
            <a:endParaRPr lang="zh-CN" altLang="en-US" sz="13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1"/>
          <p:cNvSpPr/>
          <p:nvPr/>
        </p:nvSpPr>
        <p:spPr>
          <a:xfrm>
            <a:off x="8636000" y="1651000"/>
            <a:ext cx="3238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6500" y="1841500"/>
            <a:ext cx="304800" cy="304800"/>
          </a:xfrm>
          <a:prstGeom prst="rect">
            <a:avLst/>
          </a:prstGeom>
        </p:spPr>
      </p:pic>
      <p:sp>
        <p:nvSpPr>
          <p:cNvPr id="14" name="AutoShape 13"/>
          <p:cNvSpPr/>
          <p:nvPr/>
        </p:nvSpPr>
        <p:spPr>
          <a:xfrm>
            <a:off x="9207500" y="1816100"/>
            <a:ext cx="2603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精密齿轮传动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4"/>
          <p:cNvSpPr/>
          <p:nvPr/>
        </p:nvSpPr>
        <p:spPr>
          <a:xfrm>
            <a:off x="8826500" y="2286000"/>
            <a:ext cx="2857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巧妙利用“小齿轮驱动</a:t>
            </a:r>
            <a:r>
              <a:rPr lang="zh-CN" alt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</a:t>
            </a:r>
            <a:r>
              <a:rPr 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齿轮”的减速原理，将电机的高速转动转化为船体平稳的往复摆动，体现了机械传动的智慧。</a:t>
            </a:r>
            <a:endParaRPr lang="en-US" sz="13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5"/>
          <p:cNvSpPr/>
          <p:nvPr/>
        </p:nvSpPr>
        <p:spPr>
          <a:xfrm>
            <a:off x="5207000" y="3746500"/>
            <a:ext cx="3238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7500" y="3937000"/>
            <a:ext cx="304800" cy="304800"/>
          </a:xfrm>
          <a:prstGeom prst="rect">
            <a:avLst/>
          </a:prstGeom>
        </p:spPr>
      </p:pic>
      <p:sp>
        <p:nvSpPr>
          <p:cNvPr id="18" name="AutoShape 17"/>
          <p:cNvSpPr/>
          <p:nvPr/>
        </p:nvSpPr>
        <p:spPr>
          <a:xfrm>
            <a:off x="5778500" y="3911600"/>
            <a:ext cx="2603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趣味船体造型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8"/>
          <p:cNvSpPr/>
          <p:nvPr/>
        </p:nvSpPr>
        <p:spPr>
          <a:xfrm>
            <a:off x="5397500" y="4381500"/>
            <a:ext cx="2857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发挥创造力，</a:t>
            </a:r>
            <a:r>
              <a:rPr lang="zh-CN" alt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可以使用任何器材设计船体部分，</a:t>
            </a:r>
            <a:r>
              <a:rPr 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在机械运转中仿佛在大海中乘风破浪，充满童趣。</a:t>
            </a:r>
            <a:endParaRPr lang="en-US" sz="13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19"/>
          <p:cNvSpPr/>
          <p:nvPr/>
        </p:nvSpPr>
        <p:spPr>
          <a:xfrm>
            <a:off x="8636000" y="3746500"/>
            <a:ext cx="3238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26500" y="3937000"/>
            <a:ext cx="304800" cy="304800"/>
          </a:xfrm>
          <a:prstGeom prst="rect">
            <a:avLst/>
          </a:prstGeom>
        </p:spPr>
      </p:pic>
      <p:sp>
        <p:nvSpPr>
          <p:cNvPr id="22" name="AutoShape 21"/>
          <p:cNvSpPr/>
          <p:nvPr/>
        </p:nvSpPr>
        <p:spPr>
          <a:xfrm>
            <a:off x="9207500" y="3911600"/>
            <a:ext cx="2603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强劲数字电机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3" name="AutoShape 22"/>
          <p:cNvSpPr/>
          <p:nvPr/>
        </p:nvSpPr>
        <p:spPr>
          <a:xfrm>
            <a:off x="8826500" y="4381500"/>
            <a:ext cx="2857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黑色方形数字电机是模型的“心脏”，能精准输出稳定转速，为整个装置提供源源不断的动力，是实现自动运转的关键。</a:t>
            </a:r>
            <a:endParaRPr lang="en-US" sz="13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23"/>
          <p:cNvSpPr/>
          <p:nvPr/>
        </p:nvSpPr>
        <p:spPr>
          <a:xfrm>
            <a:off x="5207000" y="5715000"/>
            <a:ext cx="6667500" cy="5588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97500" y="5880100"/>
            <a:ext cx="228600" cy="228600"/>
          </a:xfrm>
          <a:prstGeom prst="rect">
            <a:avLst/>
          </a:prstGeom>
        </p:spPr>
      </p:pic>
      <p:sp>
        <p:nvSpPr>
          <p:cNvPr id="26" name="AutoShape 25"/>
          <p:cNvSpPr/>
          <p:nvPr/>
        </p:nvSpPr>
        <p:spPr>
          <a:xfrm>
            <a:off x="5715000" y="5842000"/>
            <a:ext cx="609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chemeClr val="tx1">
                    <a:alpha val="94902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搭建小技巧：安装时注意齿轮间的咬合间隙，这会直接影响摆动的流畅度哦！</a:t>
            </a:r>
            <a:endParaRPr lang="en-US" sz="1400" b="0" i="0" u="none" strike="noStrike">
              <a:solidFill>
                <a:schemeClr val="tx1">
                  <a:alpha val="94902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" name="图片 0" descr="海盗船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68275" y="1489710"/>
            <a:ext cx="5331460" cy="39992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搭建步骤总览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032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057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稳固底座与支架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16000" y="26035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选用厚重积木搭建宽大且重心低的底座，再搭建两个对称的垂直支架。这是整个装置的“地基”，决定了海盗船摇摆时的稳定性，务必确保支架垂直且间距适中。</a:t>
            </a:r>
            <a:endParaRPr lang="en-US" sz="14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032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985000" y="2057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构建齿轮传动系统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477000" y="26035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将数字电机牢固固定在底座一侧，安装大小齿轮组。把小齿轮连接电机轴，与大齿轮精准啮合，形成减速传动，为船体提供稳定且有力的摇摆动力。</a:t>
            </a:r>
            <a:endParaRPr lang="en-US" sz="14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62000" y="4127500"/>
            <a:ext cx="5207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381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24000" y="44069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创意制作海盗船体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16000" y="49530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发挥你的无限创意，拼搭出专属海盗船！可以设计成经典的帆船样式，或是未来感的星际战舰，让它成为整个作品中最亮眼的部分。</a:t>
            </a:r>
            <a:endParaRPr lang="en-US" sz="14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223000" y="4127500"/>
            <a:ext cx="5207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4381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85000" y="44069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机械联动组装成型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6477000" y="49530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将长轴穿过两侧支架并与大齿轮轴锁紧，再把拼好的船体牢牢固定在长轴中央。接通电源，测试齿轮传动，让你的海盗船随着机械的转动尽情摇摆吧！</a:t>
            </a:r>
            <a:endParaRPr lang="en-US" sz="14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模型搭建</a:t>
            </a:r>
            <a:endParaRPr lang="zh-CN" altLang="en-US" sz="36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Google Shape;981;p75"/>
          <p:cNvSpPr/>
          <p:nvPr/>
        </p:nvSpPr>
        <p:spPr>
          <a:xfrm>
            <a:off x="4584065" y="659130"/>
            <a:ext cx="618490" cy="61849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" name="图片 0" descr="海盗船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59485" y="765175"/>
            <a:ext cx="7721600" cy="57924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445" y="1412875"/>
            <a:ext cx="6690360" cy="50184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3007995"/>
            <a:ext cx="7334250" cy="1847850"/>
          </a:xfrm>
          <a:prstGeom prst="rect">
            <a:avLst/>
          </a:prstGeom>
        </p:spPr>
      </p:pic>
      <p:pic>
        <p:nvPicPr>
          <p:cNvPr id="4" name="图片 3" descr="程序员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0060" y="1485265"/>
            <a:ext cx="1198880" cy="11988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程序</a:t>
            </a:r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设计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3" name="图片 2" descr="程序员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840" y="333375"/>
            <a:ext cx="596900" cy="596900"/>
          </a:xfrm>
          <a:prstGeom prst="rect">
            <a:avLst/>
          </a:prstGeom>
        </p:spPr>
      </p:pic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让海盗船“荡”起来！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4"/>
          <p:cNvSpPr/>
          <p:nvPr/>
        </p:nvSpPr>
        <p:spPr>
          <a:xfrm>
            <a:off x="762000" y="1524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1714500"/>
            <a:ext cx="457200" cy="457200"/>
          </a:xfrm>
          <a:prstGeom prst="rect">
            <a:avLst/>
          </a:prstGeom>
        </p:spPr>
      </p:pic>
      <p:sp>
        <p:nvSpPr>
          <p:cNvPr id="8" name="AutoShape 6"/>
          <p:cNvSpPr/>
          <p:nvPr/>
        </p:nvSpPr>
        <p:spPr>
          <a:xfrm>
            <a:off x="1587500" y="1676400"/>
            <a:ext cx="965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核心逻辑：模拟物理摆荡的“推力-惯性-反向推力”节奏</a:t>
            </a:r>
            <a:endParaRPr lang="en-US" sz="18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1587500" y="21336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通过精准控制电机的正反转时间与启停间隔，复现海盗船的自然摆荡规律。先驱动电机使船体到达单侧高点，利用惯性滑行缓冲，再反向驱动到达另一侧，形成往复的动态效果。</a:t>
            </a:r>
            <a:endParaRPr lang="en-US" sz="14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8"/>
          <p:cNvSpPr/>
          <p:nvPr/>
        </p:nvSpPr>
        <p:spPr>
          <a:xfrm>
            <a:off x="762000" y="3175000"/>
            <a:ext cx="2032000" cy="215900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FBBF24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1" name="AutoShape 9"/>
          <p:cNvSpPr/>
          <p:nvPr/>
        </p:nvSpPr>
        <p:spPr>
          <a:xfrm>
            <a:off x="889000" y="3302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24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00200" y="3746500"/>
            <a:ext cx="355600" cy="355600"/>
          </a:xfrm>
          <a:prstGeom prst="rect">
            <a:avLst/>
          </a:prstGeom>
        </p:spPr>
      </p:pic>
      <p:sp>
        <p:nvSpPr>
          <p:cNvPr id="13" name="AutoShape 11"/>
          <p:cNvSpPr/>
          <p:nvPr/>
        </p:nvSpPr>
        <p:spPr>
          <a:xfrm>
            <a:off x="889000" y="41910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正转蓄力</a:t>
            </a:r>
            <a:endParaRPr lang="en-US" sz="16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2"/>
          <p:cNvSpPr/>
          <p:nvPr/>
        </p:nvSpPr>
        <p:spPr>
          <a:xfrm>
            <a:off x="889000" y="45720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功率50%运行2秒</a:t>
            </a:r>
            <a:b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驱动船体摆向左侧高点</a:t>
            </a:r>
            <a:endParaRPr lang="en-US" sz="12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3"/>
          <p:cNvSpPr/>
          <p:nvPr/>
        </p:nvSpPr>
        <p:spPr>
          <a:xfrm>
            <a:off x="2921000" y="3175000"/>
            <a:ext cx="2032000" cy="215900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FBBF24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6" name="AutoShape 14"/>
          <p:cNvSpPr/>
          <p:nvPr/>
        </p:nvSpPr>
        <p:spPr>
          <a:xfrm>
            <a:off x="3048000" y="3302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24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59200" y="3746500"/>
            <a:ext cx="355600" cy="355600"/>
          </a:xfrm>
          <a:prstGeom prst="rect">
            <a:avLst/>
          </a:prstGeom>
        </p:spPr>
      </p:pic>
      <p:sp>
        <p:nvSpPr>
          <p:cNvPr id="18" name="AutoShape 16"/>
          <p:cNvSpPr/>
          <p:nvPr/>
        </p:nvSpPr>
        <p:spPr>
          <a:xfrm>
            <a:off x="3048000" y="41910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惯性滑行</a:t>
            </a:r>
            <a:endParaRPr lang="en-US" sz="16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7"/>
          <p:cNvSpPr/>
          <p:nvPr/>
        </p:nvSpPr>
        <p:spPr>
          <a:xfrm>
            <a:off x="3048000" y="45720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停止电机0.5秒</a:t>
            </a:r>
            <a:b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利用惯性自然滑行缓冲</a:t>
            </a:r>
            <a:endParaRPr lang="en-US" sz="12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18"/>
          <p:cNvSpPr/>
          <p:nvPr/>
        </p:nvSpPr>
        <p:spPr>
          <a:xfrm>
            <a:off x="5080000" y="3175000"/>
            <a:ext cx="2032000" cy="215900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FBBF24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1" name="AutoShape 19"/>
          <p:cNvSpPr/>
          <p:nvPr/>
        </p:nvSpPr>
        <p:spPr>
          <a:xfrm>
            <a:off x="5207000" y="3302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24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2" name="Picture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18200" y="3746500"/>
            <a:ext cx="355600" cy="355600"/>
          </a:xfrm>
          <a:prstGeom prst="rect">
            <a:avLst/>
          </a:prstGeom>
        </p:spPr>
      </p:pic>
      <p:sp>
        <p:nvSpPr>
          <p:cNvPr id="23" name="AutoShape 21"/>
          <p:cNvSpPr/>
          <p:nvPr/>
        </p:nvSpPr>
        <p:spPr>
          <a:xfrm>
            <a:off x="5207000" y="41910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反向摆荡</a:t>
            </a:r>
            <a:endParaRPr lang="en-US" sz="16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22"/>
          <p:cNvSpPr/>
          <p:nvPr/>
        </p:nvSpPr>
        <p:spPr>
          <a:xfrm>
            <a:off x="5207000" y="45720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同样功率反转2秒</a:t>
            </a:r>
            <a:b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推至右侧最高点</a:t>
            </a:r>
            <a:endParaRPr lang="en-US" sz="12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" name="AutoShape 23"/>
          <p:cNvSpPr/>
          <p:nvPr/>
        </p:nvSpPr>
        <p:spPr>
          <a:xfrm>
            <a:off x="7239000" y="3175000"/>
            <a:ext cx="2032000" cy="215900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FBBF24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26" name="AutoShape 24"/>
          <p:cNvSpPr/>
          <p:nvPr/>
        </p:nvSpPr>
        <p:spPr>
          <a:xfrm>
            <a:off x="7366000" y="3302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24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7" name="Picture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77200" y="3746500"/>
            <a:ext cx="355600" cy="355600"/>
          </a:xfrm>
          <a:prstGeom prst="rect">
            <a:avLst/>
          </a:prstGeom>
        </p:spPr>
      </p:pic>
      <p:sp>
        <p:nvSpPr>
          <p:cNvPr id="28" name="AutoShape 26"/>
          <p:cNvSpPr/>
          <p:nvPr/>
        </p:nvSpPr>
        <p:spPr>
          <a:xfrm>
            <a:off x="7366000" y="41910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缓冲回摆</a:t>
            </a:r>
            <a:endParaRPr lang="en-US" sz="16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27"/>
          <p:cNvSpPr/>
          <p:nvPr/>
        </p:nvSpPr>
        <p:spPr>
          <a:xfrm>
            <a:off x="7366000" y="45720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再次停止0.5秒</a:t>
            </a:r>
            <a:b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完成单次往复的缓冲</a:t>
            </a:r>
            <a:endParaRPr lang="en-US" sz="12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0" name="AutoShape 28"/>
          <p:cNvSpPr/>
          <p:nvPr/>
        </p:nvSpPr>
        <p:spPr>
          <a:xfrm>
            <a:off x="9398000" y="3175000"/>
            <a:ext cx="2032000" cy="2159000"/>
          </a:xfrm>
          <a:prstGeom prst="roundRect">
            <a:avLst>
              <a:gd name="adj" fmla="val 0"/>
            </a:avLst>
          </a:prstGeom>
          <a:solidFill>
            <a:srgbClr val="000000">
              <a:alpha val="20000"/>
            </a:srgbClr>
          </a:solidFill>
          <a:ln w="12700" cap="flat" cmpd="sng">
            <a:solidFill>
              <a:srgbClr val="FBBF24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31" name="AutoShape 29"/>
          <p:cNvSpPr/>
          <p:nvPr/>
        </p:nvSpPr>
        <p:spPr>
          <a:xfrm>
            <a:off x="9525000" y="3302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24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2" name="Picture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236200" y="3746500"/>
            <a:ext cx="355600" cy="355600"/>
          </a:xfrm>
          <a:prstGeom prst="rect">
            <a:avLst/>
          </a:prstGeom>
        </p:spPr>
      </p:pic>
      <p:sp>
        <p:nvSpPr>
          <p:cNvPr id="33" name="AutoShape 31"/>
          <p:cNvSpPr/>
          <p:nvPr/>
        </p:nvSpPr>
        <p:spPr>
          <a:xfrm>
            <a:off x="9525000" y="41910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无限循环</a:t>
            </a:r>
            <a:endParaRPr lang="en-US" sz="16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4" name="AutoShape 32"/>
          <p:cNvSpPr/>
          <p:nvPr/>
        </p:nvSpPr>
        <p:spPr>
          <a:xfrm>
            <a:off x="9525000" y="45720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放入“重复执行”积木</a:t>
            </a:r>
            <a:b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实现持续的自动摇摆</a:t>
            </a:r>
            <a:endParaRPr lang="en-US" sz="12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5" name="AutoShape 33"/>
          <p:cNvSpPr/>
          <p:nvPr/>
        </p:nvSpPr>
        <p:spPr>
          <a:xfrm>
            <a:off x="762000" y="5588000"/>
            <a:ext cx="10668000" cy="7620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0000"/>
            </a:schemeClr>
          </a:solidFill>
          <a:ln w="12700" cap="flat" cmpd="sng">
            <a:solidFill>
              <a:srgbClr val="7030A0">
                <a:alpha val="3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36" name="Picture 3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6000" y="5816600"/>
            <a:ext cx="304800" cy="304800"/>
          </a:xfrm>
          <a:prstGeom prst="rect">
            <a:avLst/>
          </a:prstGeom>
        </p:spPr>
      </p:pic>
      <p:sp>
        <p:nvSpPr>
          <p:cNvPr id="37" name="AutoShape 35"/>
          <p:cNvSpPr/>
          <p:nvPr/>
        </p:nvSpPr>
        <p:spPr>
          <a:xfrm>
            <a:off x="1460500" y="5668645"/>
            <a:ext cx="965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0000"/>
              </a:lnSpc>
              <a:defRPr/>
            </a:pPr>
            <a:r>
              <a:rPr lang="en-US" sz="1400" b="0" i="0" u="none" strike="noStrike">
                <a:solidFill>
                  <a:schemeClr val="tx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💡 动手实践：现在，请在编程面板中，依次拖拽“电机正转”、“等待”、“电机反转”积木，并将它们全部放入“重复执行”模块中，启动程序看看效果吧！</a:t>
            </a:r>
            <a:endParaRPr lang="en-US" sz="1400" b="0" i="0" u="none" strike="noStrike">
              <a:solidFill>
                <a:schemeClr val="tx1">
                  <a:alpha val="90196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程序</a:t>
            </a:r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设计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3" name="图片 2" descr="程序员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840" y="333375"/>
            <a:ext cx="596900" cy="5969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70" y="1412875"/>
            <a:ext cx="6760845" cy="416179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6599555" y="1557020"/>
            <a:ext cx="432435" cy="431800"/>
          </a:xfrm>
          <a:prstGeom prst="round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7176135" y="930275"/>
            <a:ext cx="1296035" cy="648335"/>
          </a:xfrm>
          <a:prstGeom prst="wedgeRoundRectCallout">
            <a:avLst>
              <a:gd name="adj1" fmla="val -59799"/>
              <a:gd name="adj2" fmla="val 90352"/>
              <a:gd name="adj3" fmla="val 16667"/>
            </a:avLst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177405" y="930275"/>
            <a:ext cx="129476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取消停阻力，电机可以惯性</a:t>
            </a:r>
            <a:r>
              <a:rPr lang="zh-CN" altLang="en-US"/>
              <a:t>滑行。</a:t>
            </a:r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960120" y="1917065"/>
            <a:ext cx="4596130" cy="945515"/>
          </a:xfrm>
          <a:prstGeom prst="roundRec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463790" y="2125345"/>
            <a:ext cx="12947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先运行</a:t>
            </a:r>
            <a:r>
              <a:rPr lang="en-US" altLang="zh-CN"/>
              <a:t>1</a:t>
            </a:r>
            <a:r>
              <a:rPr lang="zh-CN" altLang="en-US"/>
              <a:t>秒到达</a:t>
            </a:r>
            <a:r>
              <a:rPr lang="zh-CN" altLang="en-US"/>
              <a:t>最高点</a:t>
            </a:r>
            <a:endParaRPr lang="zh-CN" altLang="en-US"/>
          </a:p>
        </p:txBody>
      </p:sp>
      <p:sp>
        <p:nvSpPr>
          <p:cNvPr id="12" name="圆角矩形标注 11"/>
          <p:cNvSpPr/>
          <p:nvPr/>
        </p:nvSpPr>
        <p:spPr>
          <a:xfrm>
            <a:off x="7392035" y="2065655"/>
            <a:ext cx="1369060" cy="648335"/>
          </a:xfrm>
          <a:prstGeom prst="wedgeRoundRectCallout">
            <a:avLst>
              <a:gd name="adj1" fmla="val -191205"/>
              <a:gd name="adj2" fmla="val 67042"/>
              <a:gd name="adj3" fmla="val 16667"/>
            </a:avLst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 descr="思维拓展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4675" y="1772920"/>
            <a:ext cx="901700" cy="901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5240" y="3068955"/>
            <a:ext cx="4667250" cy="12763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拓展</a:t>
            </a:r>
            <a:r>
              <a:rPr lang="zh-CN" altLang="en-US" sz="36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任务</a:t>
            </a:r>
            <a:endParaRPr lang="zh-CN" altLang="en-US" sz="36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14" name="图片 13" descr="资源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2" name="图片 1" descr="思维拓展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8210" y="693420"/>
            <a:ext cx="552450" cy="552450"/>
          </a:xfrm>
          <a:prstGeom prst="rect">
            <a:avLst/>
          </a:prstGeom>
        </p:spPr>
      </p:pic>
      <p:grpSp>
        <p:nvGrpSpPr>
          <p:cNvPr id="45" name="组合 44" descr="7b0a202020202274657874626f78223a2022220a7d0a"/>
          <p:cNvGrpSpPr/>
          <p:nvPr>
            <p:custDataLst>
              <p:tags r:id="rId4"/>
            </p:custDataLst>
          </p:nvPr>
        </p:nvGrpSpPr>
        <p:grpSpPr>
          <a:xfrm>
            <a:off x="2383155" y="1940560"/>
            <a:ext cx="7425690" cy="4080874"/>
            <a:chOff x="6089" y="3443"/>
            <a:chExt cx="7434" cy="4085"/>
          </a:xfrm>
        </p:grpSpPr>
        <p:pic>
          <p:nvPicPr>
            <p:cNvPr id="46" name="图片 45" descr="生成卡通文本框"/>
            <p:cNvPicPr>
              <a:picLocks noChangeAspect="1"/>
            </p:cNvPicPr>
            <p:nvPr/>
          </p:nvPicPr>
          <p:blipFill>
            <a:blip r:embed="rId5"/>
            <a:srcRect l="2113" t="8333" r="2545" b="9704"/>
            <a:stretch>
              <a:fillRect/>
            </a:stretch>
          </p:blipFill>
          <p:spPr>
            <a:xfrm>
              <a:off x="6089" y="3443"/>
              <a:ext cx="7434" cy="4085"/>
            </a:xfrm>
            <a:prstGeom prst="rect">
              <a:avLst/>
            </a:prstGeom>
          </p:spPr>
        </p:pic>
        <p:sp>
          <p:nvSpPr>
            <p:cNvPr id="1" name="文本框 0"/>
            <p:cNvSpPr txBox="1"/>
            <p:nvPr/>
          </p:nvSpPr>
          <p:spPr>
            <a:xfrm>
              <a:off x="7755" y="5169"/>
              <a:ext cx="4320" cy="166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800">
                  <a:solidFill>
                    <a:srgbClr val="333333"/>
                  </a:solidFill>
                  <a:latin typeface="仓耳渔阳体 W04" panose="02020400000000000000" charset="-122"/>
                  <a:ea typeface="仓耳渔阳体 W04" panose="02020400000000000000" charset="-122"/>
                </a:rPr>
                <a:t>1. 增加 “慢速摆动 2 次→快速摆动 3 次” 的模式切换；2. 用变量记录摆动次数，摆动 10 次后自动停止</a:t>
              </a:r>
              <a:endParaRPr lang="zh-CN" altLang="en-US" sz="1800">
                <a:solidFill>
                  <a:srgbClr val="333333"/>
                </a:solidFill>
                <a:latin typeface="仓耳渔阳体 W04" panose="02020400000000000000" charset="-122"/>
                <a:ea typeface="仓耳渔阳体 W04" panose="02020400000000000000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50;p75"/>
          <p:cNvSpPr/>
          <p:nvPr/>
        </p:nvSpPr>
        <p:spPr>
          <a:xfrm>
            <a:off x="5460365" y="1257300"/>
            <a:ext cx="1263015" cy="12630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20670"/>
            <a:ext cx="733425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24141" y="-2667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9767570" y="471170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温故知新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2" name="图片 1" descr="学术交流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7350" y="405130"/>
            <a:ext cx="490220" cy="4902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62000" y="698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今天我们学到了什么？</a:t>
            </a:r>
            <a:endParaRPr lang="en-US" sz="3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2032000"/>
            <a:ext cx="355600" cy="355600"/>
          </a:xfrm>
          <a:prstGeom prst="rect">
            <a:avLst/>
          </a:prstGeom>
        </p:spPr>
      </p:pic>
      <p:sp>
        <p:nvSpPr>
          <p:cNvPr id="8" name="AutoShape 6"/>
          <p:cNvSpPr/>
          <p:nvPr/>
        </p:nvSpPr>
        <p:spPr>
          <a:xfrm>
            <a:off x="1460500" y="2032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科学原理大揭秘</a:t>
            </a:r>
            <a:endParaRPr lang="en-US" sz="2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9" name="Connector 7"/>
          <p:cNvCxnSpPr/>
          <p:nvPr/>
        </p:nvCxnSpPr>
        <p:spPr>
          <a:xfrm rot="-9167">
            <a:off x="1016008" y="2597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chemeClr val="tx1">
                <a:lumMod val="50000"/>
                <a:lumOff val="5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6000" y="2857500"/>
            <a:ext cx="254000" cy="254000"/>
          </a:xfrm>
          <a:prstGeom prst="rect">
            <a:avLst/>
          </a:prstGeom>
        </p:spPr>
      </p:pic>
      <p:sp>
        <p:nvSpPr>
          <p:cNvPr id="11" name="AutoShape 9"/>
          <p:cNvSpPr/>
          <p:nvPr/>
        </p:nvSpPr>
        <p:spPr>
          <a:xfrm>
            <a:off x="1397000" y="28194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认识</a:t>
            </a: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单摆运动</a:t>
            </a: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的规律，解开海盗船左右摇摆的轨迹密码，理解周期性往复运动背后的物理逻辑。</a:t>
            </a:r>
            <a:endParaRPr lang="en-US" sz="15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6000" y="3746500"/>
            <a:ext cx="254000" cy="254000"/>
          </a:xfrm>
          <a:prstGeom prst="rect">
            <a:avLst/>
          </a:prstGeom>
        </p:spPr>
      </p:pic>
      <p:sp>
        <p:nvSpPr>
          <p:cNvPr id="13" name="AutoShape 11"/>
          <p:cNvSpPr/>
          <p:nvPr/>
        </p:nvSpPr>
        <p:spPr>
          <a:xfrm>
            <a:off x="1397000" y="37084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探究</a:t>
            </a: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重力势能与动能</a:t>
            </a: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的动态转化，这两种能量的不断切换，正是海盗船能够持续摆动的核心动力来源。</a:t>
            </a:r>
            <a:endParaRPr lang="en-US" sz="15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4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6000" y="4762500"/>
            <a:ext cx="254000" cy="254000"/>
          </a:xfrm>
          <a:prstGeom prst="rect">
            <a:avLst/>
          </a:prstGeom>
        </p:spPr>
      </p:pic>
      <p:sp>
        <p:nvSpPr>
          <p:cNvPr id="15" name="AutoShape 13"/>
          <p:cNvSpPr/>
          <p:nvPr/>
        </p:nvSpPr>
        <p:spPr>
          <a:xfrm>
            <a:off x="1397000" y="47244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掌握</a:t>
            </a: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齿轮减速原理</a:t>
            </a: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，学会利用“小齿轮带动大齿轮”的机械技巧，实现更平稳、更省力的动力传递。</a:t>
            </a:r>
            <a:endParaRPr lang="en-US" sz="15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4"/>
          <p:cNvSpPr/>
          <p:nvPr/>
        </p:nvSpPr>
        <p:spPr>
          <a:xfrm>
            <a:off x="6159500" y="1778000"/>
            <a:ext cx="52705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1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tx1"/>
              </a:solidFill>
            </a:endParaRPr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13500" y="2032000"/>
            <a:ext cx="355600" cy="355600"/>
          </a:xfrm>
          <a:prstGeom prst="rect">
            <a:avLst/>
          </a:prstGeom>
        </p:spPr>
      </p:pic>
      <p:sp>
        <p:nvSpPr>
          <p:cNvPr id="18" name="AutoShape 16"/>
          <p:cNvSpPr/>
          <p:nvPr/>
        </p:nvSpPr>
        <p:spPr>
          <a:xfrm>
            <a:off x="6858000" y="2032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小小工程师实战</a:t>
            </a:r>
            <a:endParaRPr lang="en-US" sz="2200" b="1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9" name="Connector 17"/>
          <p:cNvCxnSpPr/>
          <p:nvPr/>
        </p:nvCxnSpPr>
        <p:spPr>
          <a:xfrm rot="-9167">
            <a:off x="6413508" y="2597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chemeClr val="tx1">
                <a:lumMod val="50000"/>
                <a:lumOff val="5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" name="Picture 1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13500" y="2857500"/>
            <a:ext cx="254000" cy="254000"/>
          </a:xfrm>
          <a:prstGeom prst="rect">
            <a:avLst/>
          </a:prstGeom>
        </p:spPr>
      </p:pic>
      <p:sp>
        <p:nvSpPr>
          <p:cNvPr id="21" name="AutoShape 19"/>
          <p:cNvSpPr/>
          <p:nvPr/>
        </p:nvSpPr>
        <p:spPr>
          <a:xfrm>
            <a:off x="6794500" y="28194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亲手搭建专属的海盗船模型，将学到的</a:t>
            </a: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齿轮减速结构</a:t>
            </a: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巧妙融入其中，把书本上的理论变成看得见、摸得着的实物作品。</a:t>
            </a:r>
            <a:endParaRPr lang="en-US" sz="15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2" name="Picture 2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13500" y="3746500"/>
            <a:ext cx="254000" cy="254000"/>
          </a:xfrm>
          <a:prstGeom prst="rect">
            <a:avLst/>
          </a:prstGeom>
        </p:spPr>
      </p:pic>
      <p:sp>
        <p:nvSpPr>
          <p:cNvPr id="23" name="AutoShape 21"/>
          <p:cNvSpPr/>
          <p:nvPr/>
        </p:nvSpPr>
        <p:spPr>
          <a:xfrm>
            <a:off x="6794500" y="37084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用编程赋予模型生命，学会控制电机的</a:t>
            </a:r>
            <a:r>
              <a:rPr lang="en-US" sz="1500" b="1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正转与反转</a:t>
            </a: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，并通过反复调试参数，让海盗船完美实现预期的往复摆动效果。</a:t>
            </a:r>
            <a:endParaRPr lang="en-US" sz="15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4" name="Picture 22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13500" y="4762500"/>
            <a:ext cx="254000" cy="254000"/>
          </a:xfrm>
          <a:prstGeom prst="rect">
            <a:avLst/>
          </a:prstGeom>
        </p:spPr>
      </p:pic>
      <p:sp>
        <p:nvSpPr>
          <p:cNvPr id="25" name="AutoShape 23"/>
          <p:cNvSpPr/>
          <p:nvPr/>
        </p:nvSpPr>
        <p:spPr>
          <a:xfrm>
            <a:off x="6794500" y="47244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0" i="0" u="none" strike="noStrike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攻克搭建与调试中的难题，完成从创意构思到作品运行的全流程挑战，收获满满的工程实践成就感与探索乐趣！</a:t>
            </a:r>
            <a:endParaRPr lang="en-US" sz="1500" b="0" i="0" u="none" strike="noStrike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24141" y="-2667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9767570" y="471170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温故知新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2" name="图片 1" descr="学术交流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7350" y="405130"/>
            <a:ext cx="49022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16050" y="1384935"/>
            <a:ext cx="395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  <a:sym typeface="+mn-ea"/>
              </a:rPr>
              <a:t>成果展示：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7" name="图片 6" descr="讲解演示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270" y="1845310"/>
            <a:ext cx="5692775" cy="46685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63975" y="2277110"/>
            <a:ext cx="325056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zh-CN" altLang="en-US" sz="1800"/>
              <a:t>今天我设计的作品是</a:t>
            </a:r>
            <a:r>
              <a:rPr lang="en-US" altLang="zh-CN" sz="1800"/>
              <a:t>……</a:t>
            </a:r>
            <a:r>
              <a:rPr lang="zh-CN" altLang="en-US" sz="1800">
                <a:ea typeface="宋体" panose="02010600030101010101" pitchFamily="2" charset="-122"/>
              </a:rPr>
              <a:t>，</a:t>
            </a:r>
            <a:endParaRPr lang="zh-CN" altLang="en-US" sz="1800">
              <a:ea typeface="宋体" panose="0201060003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1800">
                <a:ea typeface="宋体" panose="02010600030101010101" pitchFamily="2" charset="-122"/>
              </a:rPr>
              <a:t>它使用</a:t>
            </a:r>
            <a:r>
              <a:rPr lang="en-US" altLang="zh-CN" sz="1800">
                <a:ea typeface="宋体" panose="02010600030101010101" pitchFamily="2" charset="-122"/>
              </a:rPr>
              <a:t>……</a:t>
            </a:r>
            <a:r>
              <a:rPr lang="zh-CN" altLang="en-US" sz="1800">
                <a:ea typeface="宋体" panose="02010600030101010101" pitchFamily="2" charset="-122"/>
              </a:rPr>
              <a:t>结构（机械原理），使用了</a:t>
            </a:r>
            <a:r>
              <a:rPr lang="en-US" altLang="zh-CN" sz="1800">
                <a:ea typeface="宋体" panose="02010600030101010101" pitchFamily="2" charset="-122"/>
              </a:rPr>
              <a:t>……</a:t>
            </a:r>
            <a:r>
              <a:rPr lang="zh-CN" altLang="en-US" sz="1800">
                <a:ea typeface="宋体" panose="02010600030101010101" pitchFamily="2" charset="-122"/>
              </a:rPr>
              <a:t>编程模块，程序逻辑</a:t>
            </a:r>
            <a:r>
              <a:rPr lang="en-US" altLang="zh-CN" sz="1800">
                <a:ea typeface="宋体" panose="02010600030101010101" pitchFamily="2" charset="-122"/>
              </a:rPr>
              <a:t>……</a:t>
            </a:r>
            <a:endParaRPr lang="en-US" altLang="zh-CN" sz="180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865" b="1">
                <a:solidFill>
                  <a:schemeClr val="bg1"/>
                </a:solidFill>
                <a:latin typeface="MiSans Demibold" panose="00000700000000000000" charset="-122"/>
                <a:ea typeface="MiSans Demibold" panose="00000700000000000000" charset="-122"/>
              </a:rPr>
              <a:t>同学们再见</a:t>
            </a:r>
            <a:r>
              <a:rPr lang="en-US" altLang="zh-CN" sz="5865" b="1">
                <a:solidFill>
                  <a:schemeClr val="bg1"/>
                </a:solidFill>
                <a:latin typeface="MiSans Demibold" panose="00000700000000000000" charset="-122"/>
                <a:ea typeface="MiSans Demibold" panose="00000700000000000000" charset="-122"/>
              </a:rPr>
              <a:t>！</a:t>
            </a:r>
            <a:endParaRPr lang="en-US" altLang="zh-CN" sz="5865" b="1">
              <a:solidFill>
                <a:schemeClr val="bg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</a:pPr>
            <a:r>
              <a:rPr lang="en-US" altLang="zh-CN" sz="2135">
                <a:solidFill>
                  <a:srgbClr val="C2B4EB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>
                <a:solidFill>
                  <a:srgbClr val="C2B4EB"/>
                </a:solidFill>
                <a:latin typeface="MiSans Medium" panose="00000600000000000000" charset="-122"/>
                <a:ea typeface="MiSans Medium" panose="00000600000000000000" charset="-122"/>
                <a:sym typeface="+mn-ea"/>
              </a:rPr>
              <a:t> Robotics Exploration</a:t>
            </a:r>
            <a:endParaRPr lang="en-US" altLang="zh-CN" sz="2135">
              <a:solidFill>
                <a:srgbClr val="C2B4EB"/>
              </a:solidFill>
              <a:latin typeface="MiSans Medium" panose="00000600000000000000" charset="-122"/>
              <a:ea typeface="MiSans Medium" panose="00000600000000000000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2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3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4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5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6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7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9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10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11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12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13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14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15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16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80.xml><?xml version="1.0" encoding="utf-8"?>
<p:tagLst xmlns:p="http://schemas.openxmlformats.org/presentationml/2006/main">
  <p:tag name="KSO_WM_UNIT_PLACING_PICTURE_USER_VIEWPORT" val="{&quot;height&quot;:1904.987401574803,&quot;width&quot;:6060.828346456693}"/>
</p:tagLst>
</file>

<file path=ppt/tags/tag8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82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3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4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5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6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7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2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3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4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5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6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97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98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99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100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101.xml><?xml version="1.0" encoding="utf-8"?>
<p:tagLst xmlns:p="http://schemas.openxmlformats.org/presentationml/2006/main">
  <p:tag name="KSO_DOCER_RESOURCE_TRACE_INFO" val="{&quot;id&quot;:&quot;50072078&quot;,&quot;origin&quot;:0,&quot;type&quot;:&quot;textbox&quot;,&quot;user&quot;:&quot;383597748&quot;}"/>
</p:tagLst>
</file>

<file path=ppt/tags/tag102.xml><?xml version="1.0" encoding="utf-8"?>
<p:tagLst xmlns:p="http://schemas.openxmlformats.org/presentationml/2006/main">
  <p:tag name="KSO_DOCER_RESOURCE_TRACE_INFO" val="{&quot;id&quot;:&quot;21589034&quot;,&quot;origin&quot;:0,&quot;type&quot;:&quot;icons&quot;,&quot;user&quot;:&quot;383597748&quot;}"/>
</p:tagLst>
</file>

<file path=ppt/tags/tag103.xml><?xml version="1.0" encoding="utf-8"?>
<p:tagLst xmlns:p="http://schemas.openxmlformats.org/presentationml/2006/main">
  <p:tag name="KSO_DOCER_RESOURCE_TRACE_INFO" val="{&quot;id&quot;:&quot;21589034&quot;,&quot;origin&quot;:0,&quot;type&quot;:&quot;icons&quot;,&quot;user&quot;:&quot;383597748&quot;}"/>
</p:tagLst>
</file>

<file path=ppt/tags/tag10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05.xml><?xml version="1.0" encoding="utf-8"?>
<p:tagLst xmlns:p="http://schemas.openxmlformats.org/presentationml/2006/main">
  <p:tag name="resource_record_key" val="{&quot;10&quot;:[50062564,50063186,50063067,21589034,50062599],&quot;19&quot;:[50072078]}"/>
</p:tagLst>
</file>

<file path=ppt/theme/theme1.xml><?xml version="1.0" encoding="utf-8"?>
<a:theme xmlns:a="http://schemas.openxmlformats.org/drawingml/2006/main" name="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护眼艺术黑体"/>
        <a:ea typeface="苹方护眼艺术黑体"/>
        <a:cs typeface=""/>
      </a:majorFont>
      <a:minorFont>
        <a:latin typeface="苹方护眼艺术黑体"/>
        <a:ea typeface="苹方护眼艺术黑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2840</Words>
  <Application>WPS 演示</Application>
  <PresentationFormat/>
  <Paragraphs>219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48" baseType="lpstr">
      <vt:lpstr>Arial</vt:lpstr>
      <vt:lpstr>宋体</vt:lpstr>
      <vt:lpstr>Wingdings</vt:lpstr>
      <vt:lpstr>Arial</vt:lpstr>
      <vt:lpstr>标小智无界黑</vt:lpstr>
      <vt:lpstr>黑体</vt:lpstr>
      <vt:lpstr>字魂无界黑W3</vt:lpstr>
      <vt:lpstr>Nunito Light</vt:lpstr>
      <vt:lpstr>SWAstro</vt:lpstr>
      <vt:lpstr>IBM Plex Mono</vt:lpstr>
      <vt:lpstr>苹方护眼艺术黑体</vt:lpstr>
      <vt:lpstr>Wingdings</vt:lpstr>
      <vt:lpstr>MiSans Medium</vt:lpstr>
      <vt:lpstr>MiSans ExtraLight</vt:lpstr>
      <vt:lpstr>MiSans Demibold</vt:lpstr>
      <vt:lpstr>Noto Sans SC</vt:lpstr>
      <vt:lpstr>Calibri</vt:lpstr>
      <vt:lpstr>MS PGothic</vt:lpstr>
      <vt:lpstr>汉仪润圆-65简</vt:lpstr>
      <vt:lpstr>微软雅黑</vt:lpstr>
      <vt:lpstr>Arial Unicode MS</vt:lpstr>
      <vt:lpstr>仓耳渔阳体 W04</vt:lpstr>
      <vt:lpstr>MiSans</vt:lpstr>
      <vt:lpstr>Bachelor in Robotics Engineering by Slidesgo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ROBOTIK</dc:title>
  <dc:creator/>
  <cp:lastModifiedBy>黑客Mr.Li</cp:lastModifiedBy>
  <cp:revision>31</cp:revision>
  <dcterms:created xsi:type="dcterms:W3CDTF">2026-02-28T11:46:00Z</dcterms:created>
  <dcterms:modified xsi:type="dcterms:W3CDTF">2026-07-29T09:42:45Z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4705525E744F46FAA82E205A10B97789_13</vt:lpwstr>
  </property>
</Properties>
</file>