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0.svg" ContentType="image/svg+xml"/>
  <Override PartName="/ppt/media/image12.svg" ContentType="image/svg+xml"/>
  <Override PartName="/ppt/media/image14.svg" ContentType="image/svg+xml"/>
  <Override PartName="/ppt/media/image16.svg" ContentType="image/svg+xml"/>
  <Override PartName="/ppt/media/image22.svg" ContentType="image/svg+xml"/>
  <Override PartName="/ppt/media/image26.svg" ContentType="image/svg+xml"/>
  <Override PartName="/ppt/media/image31.svg" ContentType="image/svg+xml"/>
  <Override PartName="/ppt/media/image38.svg" ContentType="image/svg+xml"/>
  <Override PartName="/ppt/media/image40.svg" ContentType="image/svg+xml"/>
  <Override PartName="/ppt/media/image54.svg" ContentType="image/svg+xml"/>
  <Override PartName="/ppt/media/image6.svg" ContentType="image/svg+xml"/>
  <Override PartName="/ppt/media/image63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59" r:id="rId3"/>
    <p:sldId id="461" r:id="rId5"/>
    <p:sldId id="468" r:id="rId6"/>
    <p:sldId id="475" r:id="rId7"/>
    <p:sldId id="474" r:id="rId8"/>
    <p:sldId id="464" r:id="rId9"/>
    <p:sldId id="508" r:id="rId10"/>
    <p:sldId id="509" r:id="rId11"/>
    <p:sldId id="465" r:id="rId12"/>
    <p:sldId id="493" r:id="rId13"/>
    <p:sldId id="518" r:id="rId14"/>
    <p:sldId id="466" r:id="rId15"/>
    <p:sldId id="467" r:id="rId16"/>
    <p:sldId id="476" r:id="rId17"/>
    <p:sldId id="477" r:id="rId18"/>
    <p:sldId id="481" r:id="rId19"/>
    <p:sldId id="482" r:id="rId20"/>
    <p:sldId id="485" r:id="rId21"/>
    <p:sldId id="512" r:id="rId22"/>
    <p:sldId id="513" r:id="rId23"/>
    <p:sldId id="514" r:id="rId24"/>
    <p:sldId id="515" r:id="rId25"/>
    <p:sldId id="478" r:id="rId26"/>
    <p:sldId id="516" r:id="rId27"/>
    <p:sldId id="517" r:id="rId28"/>
    <p:sldId id="479" r:id="rId29"/>
    <p:sldId id="480" r:id="rId30"/>
    <p:sldId id="486" r:id="rId31"/>
    <p:sldId id="488" r:id="rId32"/>
    <p:sldId id="489" r:id="rId33"/>
    <p:sldId id="463" r:id="rId34"/>
  </p:sldIdLst>
  <p:sldSz cx="12192000" cy="6858000"/>
  <p:notesSz cx="6858000" cy="9144000"/>
  <p:custDataLst>
    <p:tags r:id="rId3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幸全" initials="幸全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BC68"/>
    <a:srgbClr val="C69864"/>
    <a:srgbClr val="C6AC8A"/>
    <a:srgbClr val="B08C5C"/>
    <a:srgbClr val="243E55"/>
    <a:srgbClr val="9E8D49"/>
    <a:srgbClr val="6B4515"/>
    <a:srgbClr val="FFE4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8.xml"/><Relationship Id="rId38" Type="http://schemas.openxmlformats.org/officeDocument/2006/relationships/commentAuthors" Target="commentAuthors.xml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E6709-19D7-4B97-B1F9-C17DE80CCC3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EC1F24-06CC-4718-89E8-0484027D3D3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tags" Target="../tags/tag4.xml"/><Relationship Id="rId7" Type="http://schemas.openxmlformats.org/officeDocument/2006/relationships/image" Target="../media/image4.png"/><Relationship Id="rId6" Type="http://schemas.openxmlformats.org/officeDocument/2006/relationships/tags" Target="../tags/tag3.xml"/><Relationship Id="rId5" Type="http://schemas.openxmlformats.org/officeDocument/2006/relationships/image" Target="../media/image3.png"/><Relationship Id="rId4" Type="http://schemas.openxmlformats.org/officeDocument/2006/relationships/tags" Target="../tags/tag2.xml"/><Relationship Id="rId3" Type="http://schemas.openxmlformats.org/officeDocument/2006/relationships/image" Target="../media/image2.png"/><Relationship Id="rId2" Type="http://schemas.openxmlformats.org/officeDocument/2006/relationships/tags" Target="../tags/tag1.xml"/><Relationship Id="rId12" Type="http://schemas.openxmlformats.org/officeDocument/2006/relationships/image" Target="../media/image6.svg"/><Relationship Id="rId11" Type="http://schemas.openxmlformats.org/officeDocument/2006/relationships/image" Target="../media/image5.png"/><Relationship Id="rId10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-10601" y="48"/>
            <a:ext cx="12203360" cy="6877907"/>
          </a:xfrm>
          <a:prstGeom prst="rect">
            <a:avLst/>
          </a:prstGeom>
        </p:spPr>
      </p:pic>
      <p:pic>
        <p:nvPicPr>
          <p:cNvPr id="6" name="图片 5" descr="/Users/wangweisen/Desktop/星期.png星期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>
          <a:xfrm>
            <a:off x="-10636" y="0"/>
            <a:ext cx="1970612" cy="1726552"/>
          </a:xfrm>
          <a:prstGeom prst="rect">
            <a:avLst/>
          </a:prstGeom>
        </p:spPr>
      </p:pic>
      <p:pic>
        <p:nvPicPr>
          <p:cNvPr id="2" name="图片 1" descr="/Users/wangweisen/Desktop/飞向太空.png飞向太空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rcRect/>
          <a:stretch>
            <a:fillRect/>
          </a:stretch>
        </p:blipFill>
        <p:spPr>
          <a:xfrm>
            <a:off x="6637984" y="2338946"/>
            <a:ext cx="5554811" cy="4539056"/>
          </a:xfrm>
          <a:prstGeom prst="rect">
            <a:avLst/>
          </a:prstGeom>
        </p:spPr>
      </p:pic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8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9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10"/>
            </p:custDataLst>
          </p:nvPr>
        </p:nvSpPr>
        <p:spPr/>
        <p:txBody>
          <a:bodyPr/>
          <a:lstStyle>
            <a:lvl1pPr>
              <a:defRPr>
                <a:solidFill>
                  <a:schemeClr val="lt1">
                    <a:tint val="75000"/>
                  </a:schemeClr>
                </a:solidFill>
                <a:latin typeface="Arial" panose="020B0604020202020204" pitchFamily="34" charset="0"/>
                <a:ea typeface="汉仪君黑-35W" panose="00020600040101010101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12" name="图片 1" descr="32303236373630313b32303236373530303bc4d6d6d3"/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658302" y="4021273"/>
            <a:ext cx="1852295" cy="185229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/>
        </p:nvSpPr>
        <p:spPr>
          <a:xfrm>
            <a:off x="3360579" y="2338946"/>
            <a:ext cx="5461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3600" dirty="0">
                <a:solidFill>
                  <a:schemeClr val="bg1"/>
                </a:solidFill>
              </a:rPr>
              <a:t>小朋友们</a:t>
            </a:r>
            <a:r>
              <a:rPr kumimoji="1" lang="en-US" altLang="zh-CN" sz="3600" dirty="0">
                <a:solidFill>
                  <a:schemeClr val="bg1"/>
                </a:solidFill>
              </a:rPr>
              <a:t> </a:t>
            </a:r>
            <a:r>
              <a:rPr kumimoji="1" lang="zh-CN" altLang="en-US" sz="3600" dirty="0">
                <a:solidFill>
                  <a:schemeClr val="bg1"/>
                </a:solidFill>
              </a:rPr>
              <a:t>休息片刻</a:t>
            </a:r>
            <a:r>
              <a:rPr kumimoji="1" lang="zh-CN" altLang="en-US" sz="3600" dirty="0">
                <a:solidFill>
                  <a:schemeClr val="bg1"/>
                </a:solidFill>
              </a:rPr>
              <a:t>吧！</a:t>
            </a:r>
            <a:endParaRPr kumimoji="1" lang="zh-CN" alt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svg"/><Relationship Id="rId3" Type="http://schemas.openxmlformats.org/officeDocument/2006/relationships/image" Target="../media/image11.png"/><Relationship Id="rId2" Type="http://schemas.openxmlformats.org/officeDocument/2006/relationships/image" Target="../media/image10.svg"/><Relationship Id="rId1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19.jpeg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svg"/><Relationship Id="rId3" Type="http://schemas.openxmlformats.org/officeDocument/2006/relationships/image" Target="../media/image15.png"/><Relationship Id="rId2" Type="http://schemas.openxmlformats.org/officeDocument/2006/relationships/image" Target="../media/image14.svg"/><Relationship Id="rId1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23.png"/><Relationship Id="rId3" Type="http://schemas.openxmlformats.org/officeDocument/2006/relationships/tags" Target="../tags/tag7.xml"/><Relationship Id="rId2" Type="http://schemas.openxmlformats.org/officeDocument/2006/relationships/image" Target="../media/image22.svg"/><Relationship Id="rId1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image" Target="../media/image27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1.svg"/><Relationship Id="rId1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3.png"/><Relationship Id="rId1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8.sv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0.svg"/><Relationship Id="rId1" Type="http://schemas.openxmlformats.org/officeDocument/2006/relationships/image" Target="../media/image39.png"/></Relationships>
</file>

<file path=ppt/slides/_rels/slide17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48.png"/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9.jpeg"/><Relationship Id="rId1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0.jpeg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1.jpeg"/><Relationship Id="rId1" Type="http://schemas.openxmlformats.org/officeDocument/2006/relationships/image" Target="../media/image1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2.jpeg"/><Relationship Id="rId1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/Relationships>
</file>

<file path=ppt/slides/_rels/slide2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7.png"/><Relationship Id="rId2" Type="http://schemas.openxmlformats.org/officeDocument/2006/relationships/image" Target="../media/image54.svg"/><Relationship Id="rId1" Type="http://schemas.openxmlformats.org/officeDocument/2006/relationships/image" Target="../media/image53.pn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6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3.svg"/><Relationship Id="rId1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832100" y="1411605"/>
            <a:ext cx="6065520" cy="10763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第一课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欢迎来到机器人世界</a:t>
            </a: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endParaRPr lang="zh-CN" altLang="en-US" sz="3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466725" y="974110"/>
            <a:ext cx="2057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2800" b="1" dirty="0">
                <a:solidFill>
                  <a:schemeClr val="bg1"/>
                </a:solidFill>
              </a:rPr>
              <a:t>本次课内容</a:t>
            </a:r>
            <a:endParaRPr kumimoji="1" lang="zh-CN" altLang="en-US" sz="2800" b="1" dirty="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855470" y="3301365"/>
            <a:ext cx="50590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2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认识器材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掌握凸点梁与薄板的使用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855470" y="2758440"/>
            <a:ext cx="49187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1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理解机器人的定义及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组成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6" name="左大括号 5"/>
          <p:cNvSpPr/>
          <p:nvPr/>
        </p:nvSpPr>
        <p:spPr>
          <a:xfrm>
            <a:off x="1287780" y="287247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945130" y="4789170"/>
            <a:ext cx="454088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4</a:t>
            </a:r>
            <a:r>
              <a:rPr kumimoji="1" lang="zh-CN" altLang="en-US" sz="2400" b="1">
                <a:solidFill>
                  <a:schemeClr val="bg1"/>
                </a:solidFill>
              </a:rPr>
              <a:t> 认识器材</a:t>
            </a:r>
            <a:r>
              <a:rPr kumimoji="1" lang="zh-CN" altLang="en-US" sz="2400" b="1">
                <a:solidFill>
                  <a:schemeClr val="bg1"/>
                </a:solidFill>
              </a:rPr>
              <a:t>掌握梁与销的</a:t>
            </a:r>
            <a:r>
              <a:rPr kumimoji="1" lang="zh-CN" altLang="en-US" sz="2400" b="1">
                <a:solidFill>
                  <a:schemeClr val="bg1"/>
                </a:solidFill>
              </a:rPr>
              <a:t>使用</a:t>
            </a:r>
            <a:endParaRPr kumimoji="1" lang="zh-CN" altLang="en-US" sz="2400" b="1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45130" y="4213860"/>
            <a:ext cx="42500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b="1" dirty="0">
                <a:solidFill>
                  <a:schemeClr val="bg1"/>
                </a:solidFill>
              </a:rPr>
              <a:t>3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 了解主流机器人影视及</a:t>
            </a:r>
            <a:r>
              <a:rPr kumimoji="1" lang="zh-CN" altLang="en-US" sz="2400" b="1" dirty="0">
                <a:solidFill>
                  <a:schemeClr val="bg1"/>
                </a:solidFill>
              </a:rPr>
              <a:t>形象</a:t>
            </a:r>
            <a:endParaRPr kumimoji="1" lang="zh-CN" altLang="en-US" sz="2400" b="1" dirty="0">
              <a:solidFill>
                <a:schemeClr val="bg1"/>
              </a:solidFill>
            </a:endParaRPr>
          </a:p>
        </p:txBody>
      </p:sp>
      <p:sp>
        <p:nvSpPr>
          <p:cNvPr id="9" name="左大括号 8"/>
          <p:cNvSpPr/>
          <p:nvPr/>
        </p:nvSpPr>
        <p:spPr>
          <a:xfrm>
            <a:off x="2377440" y="4327891"/>
            <a:ext cx="415290" cy="757536"/>
          </a:xfrm>
          <a:prstGeom prst="leftBrace">
            <a:avLst/>
          </a:prstGeom>
          <a:noFill/>
          <a:ln>
            <a:solidFill>
              <a:schemeClr val="bg1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 descr="7b0a2020202022776f7264617274223a20227b5c2269645c223a32353030333838342c5c227469645c223a31333439337d220a7d0a"/>
          <p:cNvSpPr txBox="1"/>
          <p:nvPr/>
        </p:nvSpPr>
        <p:spPr>
          <a:xfrm>
            <a:off x="2289810" y="47307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Right"/>
              <a:lightRig rig="glow" dir="t">
                <a:rot lat="0" lon="0" rev="0"/>
              </a:lightRig>
            </a:scene3d>
            <a:sp3d extrusionH="104503" contourW="3483" prstMaterial="softEdge">
              <a:extrusionClr>
                <a:srgbClr val="64B6E5"/>
              </a:extrusionClr>
              <a:contourClr>
                <a:srgbClr val="1F6CCF"/>
              </a:contourClr>
            </a:sp3d>
          </a:bodyPr>
          <a:p>
            <a:r>
              <a:rPr lang="zh-CN" altLang="en-US" sz="4800" b="1">
                <a:gradFill>
                  <a:gsLst>
                    <a:gs pos="0">
                      <a:srgbClr val="A3E2FA"/>
                    </a:gs>
                    <a:gs pos="100000">
                      <a:srgbClr val="0466C1"/>
                    </a:gs>
                  </a:gsLst>
                  <a:lin ang="5400000" scaled="1"/>
                </a:gradFill>
                <a:effectLst>
                  <a:reflection blurRad="17417" stA="25000" endA="300" endPos="68000" dist="76200" dir="5400000" sy="-100000" algn="bl" rotWithShape="0"/>
                </a:effectLst>
                <a:latin typeface="+mj-ea"/>
                <a:ea typeface="+mj-ea"/>
              </a:rPr>
              <a:t>说一说</a:t>
            </a:r>
            <a:endParaRPr lang="zh-CN" altLang="en-US" sz="4800" b="1">
              <a:gradFill>
                <a:gsLst>
                  <a:gs pos="0">
                    <a:srgbClr val="A3E2FA"/>
                  </a:gs>
                  <a:gs pos="100000">
                    <a:srgbClr val="0466C1"/>
                  </a:gs>
                </a:gsLst>
                <a:lin ang="5400000" scaled="1"/>
              </a:gradFill>
              <a:effectLst>
                <a:reflection blurRad="17417" stA="25000" endA="300" endPos="68000" dist="76200" dir="5400000" sy="-100000" algn="bl" rotWithShape="0"/>
              </a:effectLst>
              <a:latin typeface="+mj-ea"/>
              <a:ea typeface="+mj-ea"/>
            </a:endParaRPr>
          </a:p>
        </p:txBody>
      </p:sp>
      <p:pic>
        <p:nvPicPr>
          <p:cNvPr id="3" name="图片 2" descr="32313536303434303b32313536303435393bcbd1cbf7b7c5b4f3beb5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240000">
            <a:off x="4316095" y="668020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289810" y="1509395"/>
            <a:ext cx="8107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小朋友们，你们知道什么是机器人吗？它的作用</a:t>
            </a:r>
            <a:r>
              <a:rPr lang="zh-CN" altLang="en-US" sz="2400">
                <a:solidFill>
                  <a:schemeClr val="bg1"/>
                </a:solidFill>
              </a:rPr>
              <a:t>是什么呢？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5" name="图片 4" descr="32313539323731353b32313539323730373bcbbcbfbc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59710" y="2440305"/>
            <a:ext cx="2790190" cy="2790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59685" y="470535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5" name="图片 4" descr="32313539363630373b32313539363437323bb1ca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24455" y="1541780"/>
            <a:ext cx="658368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20000"/>
              </a:lnSpc>
            </a:pPr>
            <a:r>
              <a:rPr lang="en-US" altLang="zh-CN" sz="2400">
                <a:solidFill>
                  <a:schemeClr val="bg1"/>
                </a:solidFill>
              </a:rPr>
              <a:t>1.</a:t>
            </a:r>
            <a:r>
              <a:rPr lang="zh-CN" altLang="en-US" sz="2400">
                <a:solidFill>
                  <a:schemeClr val="bg1"/>
                </a:solidFill>
              </a:rPr>
              <a:t>机器人的单词</a:t>
            </a:r>
            <a:r>
              <a:rPr lang="en-US" altLang="zh-CN" sz="2400">
                <a:solidFill>
                  <a:schemeClr val="bg1"/>
                </a:solidFill>
              </a:rPr>
              <a:t>Robot</a:t>
            </a:r>
            <a:r>
              <a:rPr lang="en-US" altLang="zh-CN" sz="2400">
                <a:solidFill>
                  <a:srgbClr val="FFC000"/>
                </a:solidFill>
                <a:sym typeface="+mn-ea"/>
              </a:rPr>
              <a:t> [ˈrəʊbɒt]</a:t>
            </a:r>
            <a:endParaRPr lang="zh-CN" altLang="en-US" sz="2400">
              <a:solidFill>
                <a:schemeClr val="bg1"/>
              </a:solidFill>
            </a:endParaRPr>
          </a:p>
          <a:p>
            <a:pPr algn="l"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它是模拟人类行为或思想，模拟其它生物的机械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6" name="图片 5" descr="32303231323331393b32303231353531333bbbfac6f7c8cb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908540" y="1223010"/>
            <a:ext cx="1486535" cy="1486535"/>
          </a:xfrm>
          <a:prstGeom prst="rect">
            <a:avLst/>
          </a:prstGeom>
        </p:spPr>
      </p:pic>
      <p:pic>
        <p:nvPicPr>
          <p:cNvPr id="103" name="图片 102"/>
          <p:cNvPicPr/>
          <p:nvPr/>
        </p:nvPicPr>
        <p:blipFill>
          <a:blip r:embed="rId5"/>
          <a:srcRect r="8449"/>
          <a:stretch>
            <a:fillRect/>
          </a:stretch>
        </p:blipFill>
        <p:spPr>
          <a:xfrm>
            <a:off x="2495550" y="3368675"/>
            <a:ext cx="2194560" cy="201803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6"/>
          <a:srcRect l="10580" t="5543" r="11884" b="11392"/>
          <a:stretch>
            <a:fillRect/>
          </a:stretch>
        </p:blipFill>
        <p:spPr>
          <a:xfrm>
            <a:off x="4876800" y="2709545"/>
            <a:ext cx="2136140" cy="207264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5" name="图片 104"/>
          <p:cNvPicPr/>
          <p:nvPr/>
        </p:nvPicPr>
        <p:blipFill>
          <a:blip r:embed="rId7"/>
          <a:stretch>
            <a:fillRect/>
          </a:stretch>
        </p:blipFill>
        <p:spPr>
          <a:xfrm>
            <a:off x="7199630" y="3368675"/>
            <a:ext cx="2159635" cy="215963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图片 105"/>
          <p:cNvPicPr/>
          <p:nvPr/>
        </p:nvPicPr>
        <p:blipFill>
          <a:blip r:embed="rId1"/>
          <a:stretch>
            <a:fillRect/>
          </a:stretch>
        </p:blipFill>
        <p:spPr>
          <a:xfrm>
            <a:off x="3351530" y="1703070"/>
            <a:ext cx="5280025" cy="3990975"/>
          </a:xfrm>
          <a:prstGeom prst="ellipse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467610" y="808355"/>
            <a:ext cx="5974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找一找下图的机器人有哪些图形组合的呢？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6" name="图片 5" descr="32313536303434303b32313536303435393bcbd1cbf7b7c5b4f3beb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41690" y="808355"/>
            <a:ext cx="817245" cy="8172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333438313030373b333438313836313bcfebb7a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33320" y="641985"/>
            <a:ext cx="687705" cy="687705"/>
          </a:xfrm>
          <a:prstGeom prst="rect">
            <a:avLst/>
          </a:prstGeom>
        </p:spPr>
      </p:pic>
      <p:pic>
        <p:nvPicPr>
          <p:cNvPr id="102" name="图片 101"/>
          <p:cNvPicPr/>
          <p:nvPr>
            <p:custDataLst>
              <p:tags r:id="rId3"/>
            </p:custDataLst>
          </p:nvPr>
        </p:nvPicPr>
        <p:blipFill>
          <a:blip r:embed="rId4"/>
          <a:srcRect l="23269" r="20345"/>
          <a:stretch>
            <a:fillRect/>
          </a:stretch>
        </p:blipFill>
        <p:spPr>
          <a:xfrm>
            <a:off x="3783330" y="1872615"/>
            <a:ext cx="3526790" cy="36487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3351530" y="725170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机器人的基本结构由哪些</a:t>
            </a:r>
            <a:r>
              <a:rPr lang="zh-CN" altLang="en-US" sz="2800">
                <a:solidFill>
                  <a:schemeClr val="bg1"/>
                </a:solidFill>
              </a:rPr>
              <a:t>组成呢？</a:t>
            </a:r>
            <a:endParaRPr lang="zh-CN" altLang="en-US" sz="2800">
              <a:solidFill>
                <a:schemeClr val="bg1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H="1" flipV="1">
            <a:off x="3255645" y="2308225"/>
            <a:ext cx="2252980" cy="10795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箭头连接符 5"/>
          <p:cNvCxnSpPr/>
          <p:nvPr/>
        </p:nvCxnSpPr>
        <p:spPr>
          <a:xfrm flipV="1">
            <a:off x="5618480" y="2687320"/>
            <a:ext cx="2205990" cy="6985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/>
          <p:cNvCxnSpPr/>
          <p:nvPr/>
        </p:nvCxnSpPr>
        <p:spPr>
          <a:xfrm flipV="1">
            <a:off x="5175250" y="4307840"/>
            <a:ext cx="2205990" cy="6985"/>
          </a:xfrm>
          <a:prstGeom prst="straightConnector1">
            <a:avLst/>
          </a:prstGeom>
          <a:ln w="12700" cmpd="sng">
            <a:solidFill>
              <a:srgbClr val="FFC00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1963420" y="2150110"/>
            <a:ext cx="2240280" cy="15068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1.</a:t>
            </a:r>
            <a:r>
              <a:rPr lang="zh-CN" altLang="en-US" sz="2000">
                <a:solidFill>
                  <a:srgbClr val="FFC000"/>
                </a:solidFill>
              </a:rPr>
              <a:t>控制部分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就像人的大脑一样，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控制身体一切活动。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比如说话跳舞都是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大脑发出的指令。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988300" y="2447290"/>
            <a:ext cx="3154680" cy="12299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2.</a:t>
            </a:r>
            <a:r>
              <a:rPr lang="zh-CN" altLang="en-US" sz="2000">
                <a:solidFill>
                  <a:srgbClr val="FFC000"/>
                </a:solidFill>
              </a:rPr>
              <a:t>传感部分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识别外界事物信息的反馈，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比如人的眼睛可以看到东西，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耳朵可以听到声音。</a:t>
            </a: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62215" y="4134485"/>
            <a:ext cx="2240280" cy="122999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rgbClr val="FFC000"/>
                </a:solidFill>
              </a:rPr>
              <a:t>3.</a:t>
            </a:r>
            <a:r>
              <a:rPr lang="zh-CN" altLang="en-US" sz="2000">
                <a:solidFill>
                  <a:srgbClr val="FFC000"/>
                </a:solidFill>
              </a:rPr>
              <a:t>机械部分</a:t>
            </a:r>
            <a:endParaRPr lang="zh-CN" altLang="en-US" sz="2000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接收</a:t>
            </a:r>
            <a:r>
              <a:rPr lang="en-US" altLang="zh-CN">
                <a:solidFill>
                  <a:schemeClr val="bg1"/>
                </a:solidFill>
              </a:rPr>
              <a:t>“</a:t>
            </a:r>
            <a:r>
              <a:rPr lang="zh-CN" altLang="en-US">
                <a:solidFill>
                  <a:schemeClr val="bg1"/>
                </a:solidFill>
              </a:rPr>
              <a:t>大脑</a:t>
            </a:r>
            <a:r>
              <a:rPr lang="en-US" altLang="zh-CN">
                <a:solidFill>
                  <a:schemeClr val="bg1"/>
                </a:solidFill>
              </a:rPr>
              <a:t>”</a:t>
            </a:r>
            <a:r>
              <a:rPr lang="zh-CN" altLang="en-US">
                <a:solidFill>
                  <a:schemeClr val="bg1"/>
                </a:solidFill>
              </a:rPr>
              <a:t>指令，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执行机械动作。</a:t>
            </a:r>
            <a:endParaRPr lang="zh-CN" altLang="en-US">
              <a:solidFill>
                <a:schemeClr val="bg1"/>
              </a:solidFill>
            </a:endParaRPr>
          </a:p>
          <a:p>
            <a:r>
              <a:rPr lang="zh-CN" altLang="en-US">
                <a:solidFill>
                  <a:schemeClr val="bg1"/>
                </a:solidFill>
              </a:rPr>
              <a:t>比如奔跑，抓取等。</a:t>
            </a:r>
            <a:endParaRPr lang="zh-CN" altLang="en-US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3308350" y="1946275"/>
            <a:ext cx="5574665" cy="385064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3540125" y="656590"/>
            <a:ext cx="5669280" cy="9772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我们身体的能量是来自各种各样的食物，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那机器人的能量依靠什么呢？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7" name="图片 6" descr="32313539343634363b32313539343534303bc9b3c0ad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46655" y="68834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图片 101"/>
          <p:cNvPicPr/>
          <p:nvPr/>
        </p:nvPicPr>
        <p:blipFill>
          <a:blip r:embed="rId1"/>
          <a:srcRect l="3381" t="10660" r="9580" b="9720"/>
          <a:stretch>
            <a:fillRect/>
          </a:stretch>
        </p:blipFill>
        <p:spPr>
          <a:xfrm>
            <a:off x="2057400" y="1950085"/>
            <a:ext cx="2557145" cy="250888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3" name="图片 102"/>
          <p:cNvPicPr/>
          <p:nvPr/>
        </p:nvPicPr>
        <p:blipFill>
          <a:blip r:embed="rId2"/>
          <a:srcRect l="18773" b="10689"/>
          <a:stretch>
            <a:fillRect/>
          </a:stretch>
        </p:blipFill>
        <p:spPr>
          <a:xfrm>
            <a:off x="4829175" y="2978785"/>
            <a:ext cx="3081020" cy="239014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4" name="图片 103"/>
          <p:cNvPicPr/>
          <p:nvPr/>
        </p:nvPicPr>
        <p:blipFill>
          <a:blip r:embed="rId3"/>
          <a:srcRect b="35704"/>
          <a:stretch>
            <a:fillRect/>
          </a:stretch>
        </p:blipFill>
        <p:spPr>
          <a:xfrm>
            <a:off x="8124825" y="1988820"/>
            <a:ext cx="2557145" cy="2470150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2586355" y="864870"/>
            <a:ext cx="74980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chemeClr val="bg1"/>
                </a:solidFill>
              </a:rPr>
              <a:t>机器人驱动方式有：电力驱动，液压驱动，气压驱动。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88285" y="461835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电力驱动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86755" y="5483860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液压驱动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853805" y="4618355"/>
            <a:ext cx="10972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气压驱动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丁字箭头 9"/>
          <p:cNvSpPr/>
          <p:nvPr/>
        </p:nvSpPr>
        <p:spPr>
          <a:xfrm rot="10800000">
            <a:off x="5524500" y="1845945"/>
            <a:ext cx="1690370" cy="849630"/>
          </a:xfrm>
          <a:prstGeom prst="leftRightUpArrow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5" grpId="0"/>
      <p:bldP spid="5" grpId="1"/>
      <p:bldP spid="6" grpId="0"/>
      <p:bldP spid="6" grpId="1"/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03139393334313b32303230313737343bd0dec0edb0e2cad6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549775" y="613410"/>
            <a:ext cx="692785" cy="692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464175" y="720725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C000"/>
                </a:solidFill>
              </a:rPr>
              <a:t>认识下面的器材并尝试</a:t>
            </a:r>
            <a:r>
              <a:rPr lang="zh-CN" altLang="en-US" sz="2800" b="1">
                <a:solidFill>
                  <a:srgbClr val="FFC000"/>
                </a:solidFill>
              </a:rPr>
              <a:t>搭建</a:t>
            </a:r>
            <a:endParaRPr lang="zh-CN" altLang="en-US" sz="2800" b="1">
              <a:solidFill>
                <a:srgbClr val="FFC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lum bright="18000"/>
          </a:blip>
          <a:stretch>
            <a:fillRect/>
          </a:stretch>
        </p:blipFill>
        <p:spPr>
          <a:xfrm rot="16200000">
            <a:off x="4239260" y="-2110105"/>
            <a:ext cx="3701415" cy="12179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553335" y="51689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C000"/>
                </a:solidFill>
              </a:rPr>
              <a:t>看图搭一</a:t>
            </a:r>
            <a:r>
              <a:rPr lang="zh-CN" altLang="en-US" sz="2800" b="1">
                <a:solidFill>
                  <a:srgbClr val="FFC000"/>
                </a:solidFill>
              </a:rPr>
              <a:t>搭</a:t>
            </a:r>
            <a:endParaRPr lang="zh-CN" altLang="en-US" sz="2800" b="1">
              <a:solidFill>
                <a:srgbClr val="FFC000"/>
              </a:solidFill>
            </a:endParaRPr>
          </a:p>
        </p:txBody>
      </p:sp>
      <p:pic>
        <p:nvPicPr>
          <p:cNvPr id="16" name="图片 15" descr="32303139393334313b32303230313737343bd0dec0edb0e2cad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4215" y="565785"/>
            <a:ext cx="473075" cy="4730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553018" y="2693670"/>
            <a:ext cx="3027680" cy="147002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40000"/>
              </a:lnSpc>
            </a:pPr>
            <a:r>
              <a:rPr lang="zh-CN" altLang="en-US" sz="3200">
                <a:solidFill>
                  <a:schemeClr val="bg1"/>
                </a:solidFill>
              </a:rPr>
              <a:t>结构件要如何</a:t>
            </a:r>
            <a:endParaRPr lang="zh-CN" altLang="en-US" sz="3200">
              <a:solidFill>
                <a:schemeClr val="bg1"/>
              </a:solidFill>
            </a:endParaRPr>
          </a:p>
          <a:p>
            <a:pPr algn="l">
              <a:lnSpc>
                <a:spcPct val="140000"/>
              </a:lnSpc>
            </a:pPr>
            <a:r>
              <a:rPr lang="zh-CN" altLang="en-US" sz="3200">
                <a:solidFill>
                  <a:schemeClr val="bg1"/>
                </a:solidFill>
              </a:rPr>
              <a:t>被连接在一起？</a:t>
            </a: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8870" y="679450"/>
            <a:ext cx="2882900" cy="51257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2553335" y="516890"/>
            <a:ext cx="1960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C000"/>
                </a:solidFill>
              </a:rPr>
              <a:t>看图搭一</a:t>
            </a:r>
            <a:r>
              <a:rPr lang="zh-CN" altLang="en-US" sz="2800" b="1">
                <a:solidFill>
                  <a:srgbClr val="FFC000"/>
                </a:solidFill>
              </a:rPr>
              <a:t>搭</a:t>
            </a:r>
            <a:endParaRPr lang="zh-CN" altLang="en-US" sz="2800" b="1">
              <a:solidFill>
                <a:srgbClr val="FFC000"/>
              </a:solidFill>
            </a:endParaRPr>
          </a:p>
        </p:txBody>
      </p:sp>
      <p:pic>
        <p:nvPicPr>
          <p:cNvPr id="16" name="图片 15" descr="32303139393334313b32303230313737343bd0dec0edb0e2cad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4215" y="565785"/>
            <a:ext cx="473075" cy="4730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553018" y="1685925"/>
            <a:ext cx="3434080" cy="78041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40000"/>
              </a:lnSpc>
            </a:pPr>
            <a:r>
              <a:rPr lang="zh-CN" altLang="en-US" sz="3200">
                <a:solidFill>
                  <a:schemeClr val="bg1"/>
                </a:solidFill>
              </a:rPr>
              <a:t>正确使用螺丝</a:t>
            </a:r>
            <a:r>
              <a:rPr lang="zh-CN" altLang="en-US" sz="3200">
                <a:solidFill>
                  <a:schemeClr val="bg1"/>
                </a:solidFill>
              </a:rPr>
              <a:t>刀？</a:t>
            </a:r>
            <a:endParaRPr lang="zh-CN" altLang="en-US" sz="3200">
              <a:solidFill>
                <a:schemeClr val="bg1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715" y="1966595"/>
            <a:ext cx="3192780" cy="4258945"/>
          </a:xfrm>
          <a:prstGeom prst="rect">
            <a:avLst/>
          </a:prstGeom>
        </p:spPr>
      </p:pic>
      <p:pic>
        <p:nvPicPr>
          <p:cNvPr id="3" name="图片 2" descr="Screwdriver with hand isolated on a white background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166495"/>
            <a:ext cx="5630545" cy="3752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968625" y="1584960"/>
            <a:ext cx="42100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机器人基本结构不包括（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48280" y="2620010"/>
            <a:ext cx="1402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机械部分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612640" y="2620010"/>
            <a:ext cx="1394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传感部分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468745" y="2620010"/>
            <a:ext cx="1391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控制部分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21675" y="2620010"/>
            <a:ext cx="1412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传动部分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968625" y="4150360"/>
            <a:ext cx="68694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解析：机器人基本结构有三部分</a:t>
            </a:r>
            <a:r>
              <a:rPr lang="en-US" altLang="zh-CN">
                <a:solidFill>
                  <a:srgbClr val="FFC000"/>
                </a:solidFill>
              </a:rPr>
              <a:t>,</a:t>
            </a:r>
            <a:r>
              <a:rPr lang="zh-CN" altLang="en-US">
                <a:solidFill>
                  <a:srgbClr val="FFC000"/>
                </a:solidFill>
              </a:rPr>
              <a:t>机械部分、传感部分、控制部分。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en-US" altLang="zh-CN">
                <a:solidFill>
                  <a:srgbClr val="FFC000"/>
                </a:solidFill>
              </a:rPr>
              <a:t>D</a:t>
            </a:r>
            <a:r>
              <a:rPr lang="zh-CN" altLang="en-US">
                <a:solidFill>
                  <a:srgbClr val="FFC000"/>
                </a:solidFill>
              </a:rPr>
              <a:t>选项传动部分属于机械部分的，所以不包括传动部分选择</a:t>
            </a:r>
            <a:r>
              <a:rPr lang="en-US" altLang="zh-CN">
                <a:solidFill>
                  <a:srgbClr val="FFC000"/>
                </a:solidFill>
              </a:rPr>
              <a:t>D</a:t>
            </a:r>
            <a:endParaRPr lang="en-US" altLang="zh-CN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555105" y="1584960"/>
            <a:ext cx="5105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D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56815" y="1638935"/>
            <a:ext cx="6068695" cy="902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en-US" altLang="zh-CN" sz="2400">
                <a:solidFill>
                  <a:schemeClr val="bg1"/>
                </a:solidFill>
              </a:rPr>
              <a:t>2. CPU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Central Processing Unit </a:t>
            </a:r>
            <a:r>
              <a:rPr lang="zh-CN" altLang="en-US" sz="2400">
                <a:solidFill>
                  <a:schemeClr val="bg1"/>
                </a:solidFill>
              </a:rPr>
              <a:t>的缩写形式，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它相当于机器人的哪个部分（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190240" y="2997200"/>
            <a:ext cx="1910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机器人的手臂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22035" y="2997200"/>
            <a:ext cx="1902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机器人的躯干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190240" y="3851275"/>
            <a:ext cx="2407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机器人的感觉器官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122035" y="3851275"/>
            <a:ext cx="1920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机器人的大脑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190240" y="4705350"/>
            <a:ext cx="5669280" cy="128206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解析：中央处理器（central processing unit，简称CPU）</a:t>
            </a:r>
            <a:endParaRPr lang="zh-CN" altLang="en-US">
              <a:solidFill>
                <a:srgbClr val="FFC00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计算机系统的运算和控制核心，控制机器人一切行为。</a:t>
            </a:r>
            <a:endParaRPr lang="zh-CN" altLang="en-US">
              <a:solidFill>
                <a:srgbClr val="FFC000"/>
              </a:solidFill>
            </a:endParaRPr>
          </a:p>
          <a:p>
            <a:pPr algn="l">
              <a:lnSpc>
                <a:spcPct val="110000"/>
              </a:lnSpc>
            </a:pPr>
            <a:r>
              <a:rPr lang="zh-CN" altLang="en-US">
                <a:solidFill>
                  <a:srgbClr val="FFC000"/>
                </a:solidFill>
              </a:rPr>
              <a:t>所以</a:t>
            </a:r>
            <a:r>
              <a:rPr lang="en-US" altLang="zh-CN">
                <a:solidFill>
                  <a:srgbClr val="FFC000"/>
                </a:solidFill>
              </a:rPr>
              <a:t>CPU</a:t>
            </a:r>
            <a:r>
              <a:rPr lang="zh-CN" altLang="en-US">
                <a:solidFill>
                  <a:srgbClr val="FFC000"/>
                </a:solidFill>
              </a:rPr>
              <a:t>相当于机器人的大脑。</a:t>
            </a:r>
            <a:endParaRPr lang="zh-CN" altLang="en-US">
              <a:solidFill>
                <a:srgbClr val="FFC000"/>
              </a:solidFill>
            </a:endParaRPr>
          </a:p>
          <a:p>
            <a:pPr algn="l"/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370320" y="2081530"/>
            <a:ext cx="4743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D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 descr="7b0a2020202022776f7264617274223a20227b5c2269645c223a32353030343639392c5c227469645c223a5c2231333439335c227d220a7d0a"/>
          <p:cNvSpPr txBox="1"/>
          <p:nvPr/>
        </p:nvSpPr>
        <p:spPr>
          <a:xfrm>
            <a:off x="5166995" y="56832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96210" y="1649730"/>
            <a:ext cx="729932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机器人工作过程中，可以作为能源的有哪些（</a:t>
            </a:r>
            <a:r>
              <a:rPr lang="en-US" altLang="zh-CN" sz="24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17520" y="2856865"/>
            <a:ext cx="894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汽油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29760" y="2856865"/>
            <a:ext cx="632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水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527675" y="2856865"/>
            <a:ext cx="629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电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622415" y="2856865"/>
            <a:ext cx="904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阳光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17520" y="4097020"/>
            <a:ext cx="6583680" cy="14198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解析：答案</a:t>
            </a:r>
            <a:r>
              <a:rPr lang="en-US" altLang="zh-CN">
                <a:solidFill>
                  <a:srgbClr val="FFC000"/>
                </a:solidFill>
              </a:rPr>
              <a:t>ACD </a:t>
            </a:r>
            <a:endParaRPr lang="en-US" altLang="zh-CN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本题为多选题，汽油是作为发动机的燃料，为机器人提供动力。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电是电动机的能源，阳光可通过太阳能为机器人提供能源。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而水还不能作为提供动力的能源。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022080" y="1649730"/>
            <a:ext cx="70675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ACD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316480" y="2156460"/>
            <a:ext cx="704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机器人驱动方式：电力驱动、液压驱动、气压驱动、</a:t>
            </a:r>
            <a:r>
              <a:rPr lang="zh-CN" altLang="en-US" sz="2000" b="1">
                <a:solidFill>
                  <a:srgbClr val="FFC000"/>
                </a:solidFill>
              </a:rPr>
              <a:t>水驱动。</a:t>
            </a:r>
            <a:endParaRPr lang="zh-CN" altLang="en-US" sz="2000" b="1">
              <a:solidFill>
                <a:srgbClr val="FFC000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392045" y="3094355"/>
            <a:ext cx="6583680" cy="8102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注意：机器人的驱动方式没有水驱动，液压驱动虽然也是液体，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rgbClr val="FFC000"/>
                </a:solidFill>
              </a:rPr>
              <a:t>但绝大部分是油，所以，水驱动说法是不准确的。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6" name="图片 5" descr="31393935333439373b363236313134383bb3cbbac5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194675" y="1898650"/>
            <a:ext cx="914400" cy="914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矩形 2"/>
          <p:cNvSpPr/>
          <p:nvPr/>
        </p:nvSpPr>
        <p:spPr>
          <a:xfrm>
            <a:off x="3284220" y="46926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7" name="图片 16" descr="303b32313537393234343bc8cbbed9d7c5c0aeb0c8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87705" y="1990090"/>
            <a:ext cx="914400" cy="9144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683510" y="1643380"/>
            <a:ext cx="32264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机器人的英文单词是</a:t>
            </a:r>
            <a:endParaRPr lang="en-US" altLang="zh-CN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09945" y="1643380"/>
            <a:ext cx="212026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en-US" altLang="zh-CN" sz="2400">
                <a:solidFill>
                  <a:srgbClr val="FFC000"/>
                </a:solidFill>
                <a:sym typeface="+mn-ea"/>
              </a:rPr>
              <a:t>Robot [ˈrəʊbɒt]</a:t>
            </a:r>
            <a:endParaRPr lang="en-US" altLang="zh-CN" sz="2400">
              <a:solidFill>
                <a:srgbClr val="FFC000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683510" y="2736850"/>
            <a:ext cx="29216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机器人的基本结构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05145" y="2736850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机械部分、传感部分、控制部分。</a:t>
            </a:r>
            <a:endParaRPr lang="zh-CN" altLang="en-US" sz="2400">
              <a:solidFill>
                <a:srgbClr val="FFC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83510" y="3830320"/>
            <a:ext cx="26168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机器人驱动方式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00345" y="3830320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400">
                <a:solidFill>
                  <a:srgbClr val="FFC000"/>
                </a:solidFill>
              </a:rPr>
              <a:t>电力驱动、液压驱动、气压驱动。</a:t>
            </a:r>
            <a:endParaRPr lang="zh-CN" altLang="en-US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4" grpId="1"/>
      <p:bldP spid="5" grpId="0"/>
      <p:bldP spid="5" grpId="1"/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找一找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10" name="图片 9" descr="32313536303434303b32313536303435393bcbd1cbf7b7c5b4f3beb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40000">
            <a:off x="4383405" y="685165"/>
            <a:ext cx="440055" cy="44005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685415" y="1348105"/>
            <a:ext cx="4805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>
                <a:solidFill>
                  <a:schemeClr val="bg1"/>
                </a:solidFill>
              </a:rPr>
              <a:t>下列人物中，哪些是机器人？</a:t>
            </a:r>
            <a:endParaRPr lang="zh-CN" altLang="en-US" sz="2800">
              <a:solidFill>
                <a:schemeClr val="bg1"/>
              </a:solidFill>
            </a:endParaRPr>
          </a:p>
        </p:txBody>
      </p:sp>
      <p:pic>
        <p:nvPicPr>
          <p:cNvPr id="106" name="图片 105"/>
          <p:cNvPicPr/>
          <p:nvPr/>
        </p:nvPicPr>
        <p:blipFill>
          <a:blip r:embed="rId2"/>
          <a:srcRect l="12905" t="19010" r="16975" b="18670"/>
          <a:stretch>
            <a:fillRect/>
          </a:stretch>
        </p:blipFill>
        <p:spPr>
          <a:xfrm>
            <a:off x="2997200" y="2078990"/>
            <a:ext cx="2282825" cy="202946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7" name="图片 106"/>
          <p:cNvPicPr/>
          <p:nvPr/>
        </p:nvPicPr>
        <p:blipFill>
          <a:blip r:embed="rId3"/>
          <a:srcRect t="10334" b="10334"/>
          <a:stretch>
            <a:fillRect/>
          </a:stretch>
        </p:blipFill>
        <p:spPr>
          <a:xfrm>
            <a:off x="5551805" y="4274185"/>
            <a:ext cx="2501265" cy="214630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8" name="图片 107"/>
          <p:cNvPicPr/>
          <p:nvPr/>
        </p:nvPicPr>
        <p:blipFill>
          <a:blip r:embed="rId4"/>
          <a:stretch>
            <a:fillRect/>
          </a:stretch>
        </p:blipFill>
        <p:spPr>
          <a:xfrm>
            <a:off x="2997200" y="4166870"/>
            <a:ext cx="2282190" cy="228219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09" name="图片 108"/>
          <p:cNvPicPr/>
          <p:nvPr/>
        </p:nvPicPr>
        <p:blipFill>
          <a:blip r:embed="rId5"/>
          <a:stretch>
            <a:fillRect/>
          </a:stretch>
        </p:blipFill>
        <p:spPr>
          <a:xfrm>
            <a:off x="5560519" y="2082780"/>
            <a:ext cx="2493363" cy="1978701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0" name="图片 109"/>
          <p:cNvPicPr/>
          <p:nvPr/>
        </p:nvPicPr>
        <p:blipFill>
          <a:blip r:embed="rId6"/>
          <a:srcRect l="10189" r="2641" b="1889"/>
          <a:stretch>
            <a:fillRect/>
          </a:stretch>
        </p:blipFill>
        <p:spPr>
          <a:xfrm>
            <a:off x="8334375" y="2036445"/>
            <a:ext cx="2414270" cy="207073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194560" y="1415415"/>
            <a:ext cx="7802880" cy="13087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机器人的特征：模仿人类的行为或思想，模仿其它生物；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机器人的外观不一定要像人，可以任意形状。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11" name="图片 110"/>
          <p:cNvPicPr/>
          <p:nvPr/>
        </p:nvPicPr>
        <p:blipFill>
          <a:blip r:embed="rId2"/>
          <a:stretch>
            <a:fillRect/>
          </a:stretch>
        </p:blipFill>
        <p:spPr>
          <a:xfrm>
            <a:off x="2980690" y="2726055"/>
            <a:ext cx="2482215" cy="183959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3" name="图片 112"/>
          <p:cNvPicPr/>
          <p:nvPr/>
        </p:nvPicPr>
        <p:blipFill>
          <a:blip r:embed="rId3"/>
          <a:stretch>
            <a:fillRect/>
          </a:stretch>
        </p:blipFill>
        <p:spPr>
          <a:xfrm>
            <a:off x="5849620" y="2898140"/>
            <a:ext cx="2898775" cy="337058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14" name="图片 113"/>
          <p:cNvPicPr/>
          <p:nvPr/>
        </p:nvPicPr>
        <p:blipFill>
          <a:blip r:embed="rId4"/>
          <a:srcRect t="17769" b="23259"/>
          <a:stretch>
            <a:fillRect/>
          </a:stretch>
        </p:blipFill>
        <p:spPr>
          <a:xfrm>
            <a:off x="2980690" y="4705985"/>
            <a:ext cx="2534285" cy="1631315"/>
          </a:xfrm>
          <a:prstGeom prst="round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599055" y="1351280"/>
            <a:ext cx="7193280" cy="902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bg1"/>
                </a:solidFill>
              </a:rPr>
              <a:t>小朋友们，说一说，你们都看过哪些机器人的电影？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400">
                <a:solidFill>
                  <a:schemeClr val="bg1"/>
                </a:solidFill>
              </a:rPr>
              <a:t>里面的机器人主人公还记得吗？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75455" y="5757545"/>
            <a:ext cx="3840480" cy="36830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电影《机器人总动员》机器人：瓦力</a:t>
            </a:r>
            <a:endParaRPr lang="zh-CN" altLang="en-US">
              <a:solidFill>
                <a:srgbClr val="FFC000"/>
              </a:solidFill>
            </a:endParaRPr>
          </a:p>
        </p:txBody>
      </p:sp>
      <p:pic>
        <p:nvPicPr>
          <p:cNvPr id="115" name="图片 114"/>
          <p:cNvPicPr/>
          <p:nvPr/>
        </p:nvPicPr>
        <p:blipFill>
          <a:blip r:embed="rId2"/>
          <a:stretch>
            <a:fillRect/>
          </a:stretch>
        </p:blipFill>
        <p:spPr>
          <a:xfrm>
            <a:off x="3181350" y="2366010"/>
            <a:ext cx="5247640" cy="32797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22" name="图片 121"/>
          <p:cNvPicPr/>
          <p:nvPr/>
        </p:nvPicPr>
        <p:blipFill>
          <a:blip r:embed="rId2"/>
          <a:srcRect t="6907" b="16667"/>
          <a:stretch>
            <a:fillRect/>
          </a:stretch>
        </p:blipFill>
        <p:spPr>
          <a:xfrm>
            <a:off x="3075940" y="1525905"/>
            <a:ext cx="6040755" cy="346265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861560" y="5293995"/>
            <a:ext cx="2468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动漫《铁臂阿童木》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16" name="图片 115"/>
          <p:cNvPicPr/>
          <p:nvPr/>
        </p:nvPicPr>
        <p:blipFill>
          <a:blip r:embed="rId2"/>
          <a:stretch>
            <a:fillRect/>
          </a:stretch>
        </p:blipFill>
        <p:spPr>
          <a:xfrm>
            <a:off x="3147060" y="1351280"/>
            <a:ext cx="5897880" cy="347091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5204460" y="5099050"/>
            <a:ext cx="196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电影《钢铁侠》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记一记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6" name="图片 5" descr="32313539363630373b32313539363437323bb1c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5630" y="658495"/>
            <a:ext cx="692785" cy="692785"/>
          </a:xfrm>
          <a:prstGeom prst="rect">
            <a:avLst/>
          </a:prstGeom>
        </p:spPr>
      </p:pic>
      <p:pic>
        <p:nvPicPr>
          <p:cNvPr id="119" name="图片 118"/>
          <p:cNvPicPr/>
          <p:nvPr/>
        </p:nvPicPr>
        <p:blipFill>
          <a:blip r:embed="rId2"/>
          <a:stretch>
            <a:fillRect/>
          </a:stretch>
        </p:blipFill>
        <p:spPr>
          <a:xfrm>
            <a:off x="2874645" y="1443990"/>
            <a:ext cx="6442710" cy="3619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3" name="文本框 2"/>
          <p:cNvSpPr txBox="1"/>
          <p:nvPr/>
        </p:nvSpPr>
        <p:spPr>
          <a:xfrm>
            <a:off x="4099560" y="5300980"/>
            <a:ext cx="3992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电影《超能陆战队》机器人：大白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12960" y="369570"/>
            <a:ext cx="1527175" cy="152717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620385" y="740410"/>
            <a:ext cx="2672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800" b="1">
                <a:solidFill>
                  <a:srgbClr val="FFC000"/>
                </a:solidFill>
              </a:rPr>
              <a:t>认识下面的器材</a:t>
            </a:r>
            <a:endParaRPr lang="zh-CN" altLang="en-US" sz="2800" b="1">
              <a:solidFill>
                <a:srgbClr val="FFC000"/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lum bright="18000"/>
          </a:blip>
          <a:stretch>
            <a:fillRect/>
          </a:stretch>
        </p:blipFill>
        <p:spPr>
          <a:xfrm rot="16200000">
            <a:off x="4239260" y="-2110105"/>
            <a:ext cx="3701415" cy="121799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802495" y="1414780"/>
            <a:ext cx="1527175" cy="152717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175375" y="2007235"/>
            <a:ext cx="32308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用一个</a:t>
            </a:r>
            <a:r>
              <a:rPr lang="zh-CN" altLang="en-US" sz="2000">
                <a:solidFill>
                  <a:schemeClr val="bg1"/>
                </a:solidFill>
                <a:sym typeface="+mn-ea"/>
              </a:rPr>
              <a:t>螺丝</a:t>
            </a:r>
            <a:r>
              <a:rPr lang="zh-CN" altLang="en-US" sz="2000">
                <a:solidFill>
                  <a:schemeClr val="bg1"/>
                </a:solidFill>
              </a:rPr>
              <a:t>连接两根梁，</a:t>
            </a:r>
            <a:endParaRPr lang="zh-CN" altLang="en-US" sz="2000">
              <a:solidFill>
                <a:schemeClr val="bg1"/>
              </a:solidFill>
            </a:endParaRPr>
          </a:p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然后用两个销连接两根梁。</a:t>
            </a:r>
            <a:endParaRPr lang="zh-CN" altLang="en-US" sz="2000">
              <a:solidFill>
                <a:schemeClr val="bg1"/>
              </a:solidFill>
            </a:endParaRPr>
          </a:p>
          <a:p>
            <a:pPr algn="l"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观察两者的区别。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75375" y="4003675"/>
            <a:ext cx="4246880" cy="110680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rgbClr val="FFC000"/>
                </a:solidFill>
              </a:rPr>
              <a:t>结论：</a:t>
            </a:r>
            <a:endParaRPr lang="zh-CN" altLang="en-US" sz="2000">
              <a:solidFill>
                <a:srgbClr val="FFC000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用两个</a:t>
            </a:r>
            <a:r>
              <a:rPr lang="zh-CN" altLang="en-US" sz="2000">
                <a:solidFill>
                  <a:schemeClr val="bg1"/>
                </a:solidFill>
              </a:rPr>
              <a:t>螺丝连接的两根梁不能旋转，</a:t>
            </a:r>
            <a:endParaRPr lang="zh-CN" altLang="en-US" sz="2000">
              <a:solidFill>
                <a:schemeClr val="bg1"/>
              </a:solidFill>
            </a:endParaRPr>
          </a:p>
          <a:p>
            <a:pPr>
              <a:lnSpc>
                <a:spcPct val="110000"/>
              </a:lnSpc>
            </a:pPr>
            <a:r>
              <a:rPr lang="zh-CN" altLang="en-US" sz="2000">
                <a:solidFill>
                  <a:schemeClr val="bg1"/>
                </a:solidFill>
              </a:rPr>
              <a:t>被固定住了，也可以叫两点固定。</a:t>
            </a:r>
            <a:endParaRPr lang="zh-CN" altLang="en-US" sz="2000">
              <a:solidFill>
                <a:schemeClr val="bg1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2020" y="2007235"/>
            <a:ext cx="3602355" cy="103251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91385" y="4155440"/>
            <a:ext cx="3602990" cy="9061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03235373032312c5c227469645c223a31333535367d220a7d0a"/>
          <p:cNvSpPr txBox="1"/>
          <p:nvPr/>
        </p:nvSpPr>
        <p:spPr>
          <a:xfrm>
            <a:off x="2750185" y="36957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汉仪晓波敦黑W" panose="00020600040101010101" charset="-122"/>
                <a:ea typeface="汉仪晓波敦黑W" panose="00020600040101010101" charset="-122"/>
              </a:rPr>
              <a:t>搭一搭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汉仪晓波敦黑W" panose="00020600040101010101" charset="-122"/>
              <a:ea typeface="汉仪晓波敦黑W" panose="00020600040101010101" charset="-122"/>
            </a:endParaRPr>
          </a:p>
        </p:txBody>
      </p:sp>
      <p:pic>
        <p:nvPicPr>
          <p:cNvPr id="3" name="图片 2" descr="32313535343736323b32313535343736363bc6fbb3b5d0dec0edc8cbd4b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35390" y="1563370"/>
            <a:ext cx="2397125" cy="23971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3350260" y="1563370"/>
            <a:ext cx="2621280" cy="53403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搭建一个正方形吧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810" y="2553335"/>
            <a:ext cx="3386455" cy="34182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/>
        </p:nvSpPr>
        <p:spPr>
          <a:xfrm>
            <a:off x="5962650" y="5233670"/>
            <a:ext cx="5422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en-US" altLang="zh-CN" sz="2800" b="1">
              <a:solidFill>
                <a:schemeClr val="bg1"/>
              </a:solidFill>
            </a:endParaRPr>
          </a:p>
        </p:txBody>
      </p:sp>
      <p:sp>
        <p:nvSpPr>
          <p:cNvPr id="3" name="文本框 2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19830" y="1487805"/>
            <a:ext cx="45148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下列选项哪个不是机器人（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pic>
        <p:nvPicPr>
          <p:cNvPr id="127" name="图片 126"/>
          <p:cNvPicPr/>
          <p:nvPr/>
        </p:nvPicPr>
        <p:blipFill>
          <a:blip r:embed="rId1"/>
          <a:stretch>
            <a:fillRect/>
          </a:stretch>
        </p:blipFill>
        <p:spPr>
          <a:xfrm>
            <a:off x="2367915" y="2408555"/>
            <a:ext cx="1562100" cy="1854200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8" name="图片 127"/>
          <p:cNvPicPr/>
          <p:nvPr/>
        </p:nvPicPr>
        <p:blipFill>
          <a:blip r:embed="rId2"/>
          <a:srcRect l="9537" r="7532"/>
          <a:stretch>
            <a:fillRect/>
          </a:stretch>
        </p:blipFill>
        <p:spPr>
          <a:xfrm>
            <a:off x="4201160" y="2400300"/>
            <a:ext cx="2056130" cy="185737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29" name="图片 128"/>
          <p:cNvPicPr/>
          <p:nvPr/>
        </p:nvPicPr>
        <p:blipFill>
          <a:blip r:embed="rId3"/>
          <a:srcRect l="29880"/>
          <a:stretch>
            <a:fillRect/>
          </a:stretch>
        </p:blipFill>
        <p:spPr>
          <a:xfrm flipH="1">
            <a:off x="6550025" y="2400300"/>
            <a:ext cx="2106930" cy="1787525"/>
          </a:xfrm>
          <a:prstGeom prst="roundRect">
            <a:avLst/>
          </a:prstGeom>
          <a:noFill/>
          <a:ln w="9525">
            <a:noFill/>
          </a:ln>
        </p:spPr>
      </p:pic>
      <p:pic>
        <p:nvPicPr>
          <p:cNvPr id="130" name="图片 129"/>
          <p:cNvPicPr/>
          <p:nvPr/>
        </p:nvPicPr>
        <p:blipFill>
          <a:blip r:embed="rId4"/>
          <a:stretch>
            <a:fillRect/>
          </a:stretch>
        </p:blipFill>
        <p:spPr>
          <a:xfrm>
            <a:off x="8949690" y="2400300"/>
            <a:ext cx="1889125" cy="1843405"/>
          </a:xfrm>
          <a:prstGeom prst="roundRect">
            <a:avLst/>
          </a:prstGeom>
          <a:noFill/>
          <a:ln w="9525"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2909570" y="4387850"/>
            <a:ext cx="4756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A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017135" y="4387850"/>
            <a:ext cx="4692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B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441565" y="4387850"/>
            <a:ext cx="32385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C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9565005" y="4387850"/>
            <a:ext cx="45275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chemeClr val="bg1"/>
                </a:solidFill>
              </a:rPr>
              <a:t>D</a:t>
            </a:r>
            <a:endParaRPr lang="en-US" altLang="zh-CN">
              <a:solidFill>
                <a:schemeClr val="bg1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385185" y="5099050"/>
            <a:ext cx="590613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解析：</a:t>
            </a:r>
            <a:r>
              <a:rPr lang="en-US" altLang="zh-CN" sz="2000">
                <a:solidFill>
                  <a:srgbClr val="FFC000"/>
                </a:solidFill>
              </a:rPr>
              <a:t>C</a:t>
            </a:r>
            <a:r>
              <a:rPr lang="zh-CN" altLang="en-US" sz="2000">
                <a:solidFill>
                  <a:srgbClr val="FFC000"/>
                </a:solidFill>
              </a:rPr>
              <a:t>选项是光头强，属于人物，不属于机器人。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631430" y="1487805"/>
            <a:ext cx="3454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C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567430" y="1746885"/>
            <a:ext cx="41408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 </a:t>
            </a:r>
            <a:r>
              <a:rPr lang="zh-CN" altLang="en-US" sz="2400">
                <a:solidFill>
                  <a:schemeClr val="bg1"/>
                </a:solidFill>
              </a:rPr>
              <a:t>机器人的外形必须像人一样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182110" y="2602865"/>
            <a:ext cx="10020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对（</a:t>
            </a:r>
            <a:r>
              <a:rPr lang="en-US" altLang="zh-CN" sz="2000">
                <a:solidFill>
                  <a:schemeClr val="bg1"/>
                </a:solidFill>
              </a:rPr>
              <a:t>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981065" y="2602865"/>
            <a:ext cx="10020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chemeClr val="bg1"/>
                </a:solidFill>
              </a:rPr>
              <a:t>错（</a:t>
            </a:r>
            <a:r>
              <a:rPr lang="en-US" altLang="zh-CN" sz="2000">
                <a:solidFill>
                  <a:schemeClr val="bg1"/>
                </a:solidFill>
              </a:rPr>
              <a:t> </a:t>
            </a:r>
            <a:r>
              <a:rPr lang="zh-CN" altLang="en-US" sz="2000">
                <a:solidFill>
                  <a:schemeClr val="bg1"/>
                </a:solidFill>
              </a:rPr>
              <a:t>）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567430" y="3697605"/>
            <a:ext cx="4297680" cy="108775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解析：机器人的外形可以各种各样，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比如机器狗，无人机，无人驾驶汽车，</a:t>
            </a:r>
            <a:endParaRPr lang="zh-CN" altLang="en-US">
              <a:solidFill>
                <a:srgbClr val="FFC000"/>
              </a:solidFill>
            </a:endParaRPr>
          </a:p>
          <a:p>
            <a:pPr>
              <a:lnSpc>
                <a:spcPct val="120000"/>
              </a:lnSpc>
            </a:pPr>
            <a:r>
              <a:rPr lang="zh-CN" altLang="en-US">
                <a:solidFill>
                  <a:srgbClr val="FFC000"/>
                </a:solidFill>
              </a:rPr>
              <a:t>它们都不是人的外形，但都属于机器人。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45885" y="2581275"/>
            <a:ext cx="33464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√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8" grpId="0"/>
      <p:bldP spid="8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 descr="7b0a2020202022776f7264617274223a20227b5c2269645c223a32353030343639392c5c227469645c223a5c2231333439335c227d220a7d0a"/>
          <p:cNvSpPr txBox="1"/>
          <p:nvPr/>
        </p:nvSpPr>
        <p:spPr>
          <a:xfrm>
            <a:off x="4971415" y="521335"/>
            <a:ext cx="2011680" cy="82994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bliqueTopLeft"/>
              <a:lightRig rig="flat" dir="t">
                <a:rot lat="0" lon="0" rev="0"/>
              </a:lightRig>
            </a:scene3d>
            <a:sp3d extrusionH="91607" contourW="6107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r>
              <a:rPr lang="zh-CN" altLang="en-US" sz="4800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6107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闯一闯</a:t>
            </a:r>
            <a:endParaRPr lang="zh-CN" altLang="en-US" sz="4800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6107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00630" y="1703705"/>
            <a:ext cx="695325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3. </a:t>
            </a:r>
            <a:r>
              <a:rPr lang="zh-CN" altLang="en-US" sz="2400">
                <a:solidFill>
                  <a:schemeClr val="bg1"/>
                </a:solidFill>
              </a:rPr>
              <a:t>当代机器人家族中，用于生产制造的机器人（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）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780665" y="2802890"/>
            <a:ext cx="165671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A </a:t>
            </a:r>
            <a:r>
              <a:rPr lang="zh-CN" altLang="en-US" sz="2000">
                <a:solidFill>
                  <a:schemeClr val="bg1"/>
                </a:solidFill>
              </a:rPr>
              <a:t>工业机器人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775200" y="2802890"/>
            <a:ext cx="16484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B </a:t>
            </a:r>
            <a:r>
              <a:rPr lang="zh-CN" altLang="en-US" sz="2000">
                <a:solidFill>
                  <a:schemeClr val="bg1"/>
                </a:solidFill>
              </a:rPr>
              <a:t>军用机器人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61480" y="2802890"/>
            <a:ext cx="1645285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C </a:t>
            </a:r>
            <a:r>
              <a:rPr lang="zh-CN" altLang="en-US" sz="2000">
                <a:solidFill>
                  <a:schemeClr val="bg1"/>
                </a:solidFill>
              </a:rPr>
              <a:t>服务机器人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744585" y="2802890"/>
            <a:ext cx="16662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000">
                <a:solidFill>
                  <a:schemeClr val="bg1"/>
                </a:solidFill>
              </a:rPr>
              <a:t>D </a:t>
            </a:r>
            <a:r>
              <a:rPr lang="zh-CN" altLang="en-US" sz="2000">
                <a:solidFill>
                  <a:schemeClr val="bg1"/>
                </a:solidFill>
              </a:rPr>
              <a:t>特种机器人</a:t>
            </a:r>
            <a:endParaRPr lang="zh-CN" altLang="en-US" sz="2000">
              <a:solidFill>
                <a:schemeClr val="bg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804160" y="4086225"/>
            <a:ext cx="681228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>
                <a:solidFill>
                  <a:srgbClr val="FFC000"/>
                </a:solidFill>
              </a:rPr>
              <a:t>解析：工业机器人用于工业的生产制造，例如汽车制造的流水线，</a:t>
            </a:r>
            <a:endParaRPr lang="zh-CN" altLang="en-US">
              <a:solidFill>
                <a:srgbClr val="FFC000"/>
              </a:solidFill>
            </a:endParaRPr>
          </a:p>
          <a:p>
            <a:r>
              <a:rPr lang="zh-CN" altLang="en-US">
                <a:solidFill>
                  <a:srgbClr val="FFC000"/>
                </a:solidFill>
              </a:rPr>
              <a:t>使用工业机器人进行组装，大大提高了效率。</a:t>
            </a:r>
            <a:endParaRPr lang="zh-CN" altLang="en-US">
              <a:solidFill>
                <a:srgbClr val="FFC000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8828405" y="1703705"/>
            <a:ext cx="3594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rgbClr val="FFC000"/>
                </a:solidFill>
              </a:rPr>
              <a:t>A</a:t>
            </a:r>
            <a:endParaRPr lang="en-US" altLang="zh-CN" sz="24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10" grpId="0"/>
      <p:bldP spid="10" grpId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 descr="7b0a2020202022776f7264617274223a20227b5c2269645c223a32303235373032312c5c227469645c223a31333535367d220a7d0a"/>
          <p:cNvSpPr txBox="1"/>
          <p:nvPr/>
        </p:nvSpPr>
        <p:spPr>
          <a:xfrm>
            <a:off x="2599055" y="393700"/>
            <a:ext cx="3732530" cy="521970"/>
          </a:xfrm>
          <a:prstGeom prst="rect">
            <a:avLst/>
          </a:prstGeom>
          <a:noFill/>
        </p:spPr>
        <p:txBody>
          <a:bodyPr wrap="square" rtlCol="0">
            <a:prstTxWarp prst="textArchDown">
              <a:avLst/>
            </a:prstTxWarp>
            <a:spAutoFit/>
            <a:scene3d>
              <a:camera prst="orthographicFront"/>
              <a:lightRig rig="soft" dir="t"/>
            </a:scene3d>
            <a:sp3d extrusionH="107009" prstMaterial="plastic">
              <a:extrusionClr>
                <a:srgbClr val="5ECB87"/>
              </a:extrusionClr>
              <a:contourClr>
                <a:srgbClr val="FF9C61"/>
              </a:contourClr>
            </a:sp3d>
          </a:bodyPr>
          <a:p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躲避</a:t>
            </a:r>
            <a:r>
              <a:rPr lang="zh-CN" altLang="en-US" sz="4800" b="1">
                <a:ln w="22225">
                  <a:solidFill>
                    <a:schemeClr val="bg1"/>
                  </a:solidFill>
                </a:ln>
                <a:solidFill>
                  <a:srgbClr val="FFC000"/>
                </a:solidFill>
                <a:effectLst>
                  <a:outerShdw dir="5400000" algn="t" rotWithShape="0">
                    <a:srgbClr val="FFB715"/>
                  </a:outerShdw>
                </a:effectLst>
                <a:latin typeface="+mj-ea"/>
                <a:ea typeface="+mj-ea"/>
              </a:rPr>
              <a:t>陷阱</a:t>
            </a:r>
            <a:endParaRPr lang="zh-CN" altLang="en-US" sz="4800" b="1">
              <a:ln w="22225">
                <a:solidFill>
                  <a:schemeClr val="bg1"/>
                </a:solidFill>
              </a:ln>
              <a:solidFill>
                <a:srgbClr val="FFC000"/>
              </a:solidFill>
              <a:effectLst>
                <a:outerShdw dir="5400000" algn="t" rotWithShape="0">
                  <a:srgbClr val="FFB715"/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8" name="图片 7" descr="32313539343634343b32313539343532303bd7a2d2e2cea3cfd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3960" y="631825"/>
            <a:ext cx="655955" cy="655955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220595" y="1886585"/>
            <a:ext cx="8412480" cy="16414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>
              <a:lnSpc>
                <a:spcPct val="14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机器人的外形必须像人一样，这种说法是错误的。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机器人可以各种形状，只要通过</a:t>
            </a:r>
            <a:r>
              <a:rPr lang="zh-CN" altLang="en-US" sz="2400">
                <a:solidFill>
                  <a:schemeClr val="bg1"/>
                </a:solidFill>
              </a:rPr>
              <a:t>编程，模仿人类行为思想，</a:t>
            </a:r>
            <a:endParaRPr lang="zh-CN" altLang="en-US" sz="2400">
              <a:solidFill>
                <a:schemeClr val="bg1"/>
              </a:solidFill>
            </a:endParaRPr>
          </a:p>
          <a:p>
            <a:pPr>
              <a:lnSpc>
                <a:spcPct val="140000"/>
              </a:lnSpc>
            </a:pPr>
            <a:r>
              <a:rPr lang="zh-CN" altLang="en-US" sz="2400">
                <a:solidFill>
                  <a:schemeClr val="bg1"/>
                </a:solidFill>
              </a:rPr>
              <a:t>或者模仿其它生物的，为人类工作的机器都可以称作机器人。</a:t>
            </a:r>
            <a:endParaRPr lang="zh-CN" altLang="en-US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27680" y="523875"/>
            <a:ext cx="5402580" cy="1174115"/>
          </a:xfrm>
          <a:prstGeom prst="rect">
            <a:avLst/>
          </a:prstGeom>
          <a:noFill/>
          <a:ln>
            <a:noFill/>
          </a:ln>
        </p:spPr>
        <p:txBody>
          <a:bodyPr wrap="none" lIns="90170" tIns="46990" rIns="90170" bIns="46990" rtlCol="0" anchor="t">
            <a:noAutofit/>
            <a:scene3d>
              <a:camera prst="obliqueTopLeft"/>
              <a:lightRig rig="flat" dir="t">
                <a:rot lat="0" lon="0" rev="0"/>
              </a:lightRig>
            </a:scene3d>
            <a:sp3d extrusionH="381000" contourW="25400">
              <a:extrusionClr>
                <a:srgbClr val="EBE8D4"/>
              </a:extrusionClr>
              <a:contourClr>
                <a:srgbClr val="2B4243"/>
              </a:contourClr>
            </a:sp3d>
          </a:bodyPr>
          <a:p>
            <a:pPr algn="ctr"/>
            <a:r>
              <a:rPr lang="zh-CN" altLang="en-US" sz="4800" b="1">
                <a:gradFill>
                  <a:gsLst>
                    <a:gs pos="0">
                      <a:srgbClr val="F7FAFE"/>
                    </a:gs>
                    <a:gs pos="0">
                      <a:srgbClr val="5BC0EB"/>
                    </a:gs>
                    <a:gs pos="25000">
                      <a:srgbClr val="FDE74C"/>
                    </a:gs>
                    <a:gs pos="24000">
                      <a:srgbClr val="5BC0EB"/>
                    </a:gs>
                    <a:gs pos="51000">
                      <a:srgbClr val="3BC72D"/>
                    </a:gs>
                    <a:gs pos="50000">
                      <a:srgbClr val="FDE74C"/>
                    </a:gs>
                    <a:gs pos="100000">
                      <a:srgbClr val="E55934"/>
                    </a:gs>
                    <a:gs pos="76000">
                      <a:srgbClr val="E55934"/>
                    </a:gs>
                    <a:gs pos="74000">
                      <a:srgbClr val="60D035"/>
                    </a:gs>
                  </a:gsLst>
                  <a:lin ang="0" scaled="0"/>
                </a:gradFill>
                <a:effectLst>
                  <a:outerShdw blurRad="25400" dist="200025" dir="15000000" sy="30000" kx="-1800000" algn="bl" rotWithShape="0">
                    <a:srgbClr val="4C7376">
                      <a:alpha val="15000"/>
                    </a:srgbClr>
                  </a:outerShdw>
                </a:effectLst>
                <a:latin typeface="+mj-ea"/>
                <a:ea typeface="+mj-ea"/>
              </a:rPr>
              <a:t>温故知新</a:t>
            </a:r>
            <a:endParaRPr lang="zh-CN" altLang="en-US" sz="4800" b="1">
              <a:gradFill>
                <a:gsLst>
                  <a:gs pos="0">
                    <a:srgbClr val="F7FAFE"/>
                  </a:gs>
                  <a:gs pos="0">
                    <a:srgbClr val="5BC0EB"/>
                  </a:gs>
                  <a:gs pos="25000">
                    <a:srgbClr val="FDE74C"/>
                  </a:gs>
                  <a:gs pos="24000">
                    <a:srgbClr val="5BC0EB"/>
                  </a:gs>
                  <a:gs pos="51000">
                    <a:srgbClr val="3BC72D"/>
                  </a:gs>
                  <a:gs pos="50000">
                    <a:srgbClr val="FDE74C"/>
                  </a:gs>
                  <a:gs pos="100000">
                    <a:srgbClr val="E55934"/>
                  </a:gs>
                  <a:gs pos="76000">
                    <a:srgbClr val="E55934"/>
                  </a:gs>
                  <a:gs pos="74000">
                    <a:srgbClr val="60D035"/>
                  </a:gs>
                </a:gsLst>
                <a:lin ang="0" scaled="0"/>
              </a:gradFill>
              <a:effectLst>
                <a:outerShdw blurRad="25400" dist="200025" dir="15000000" sy="30000" kx="-1800000" algn="bl" rotWithShape="0">
                  <a:srgbClr val="4C7376">
                    <a:alpha val="15000"/>
                  </a:srgbClr>
                </a:outerShdw>
              </a:effectLst>
              <a:latin typeface="+mj-ea"/>
              <a:ea typeface="+mj-ea"/>
            </a:endParaRPr>
          </a:p>
        </p:txBody>
      </p:sp>
      <p:pic>
        <p:nvPicPr>
          <p:cNvPr id="4" name="图片 3" descr="32303231323332323b32303231353236353bb0f4d3c5d0e3b5c4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75040" y="1243330"/>
            <a:ext cx="914400" cy="914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15895" y="1697355"/>
            <a:ext cx="5360035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1. </a:t>
            </a:r>
            <a:r>
              <a:rPr lang="zh-CN" altLang="en-US" sz="2400">
                <a:solidFill>
                  <a:schemeClr val="bg1"/>
                </a:solidFill>
              </a:rPr>
              <a:t>说一说你知道的机器人电影有哪些？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702560" y="2385060"/>
            <a:ext cx="704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《机器人总动员》《超能陆战队》《钢铁侠》《铁臂阿童木》</a:t>
            </a:r>
            <a:endParaRPr lang="zh-CN" altLang="en-US" sz="2000">
              <a:solidFill>
                <a:srgbClr val="FFC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715895" y="3339465"/>
            <a:ext cx="46812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en-US" altLang="zh-CN" sz="2400">
                <a:solidFill>
                  <a:schemeClr val="bg1"/>
                </a:solidFill>
              </a:rPr>
              <a:t>2.</a:t>
            </a:r>
            <a:r>
              <a:rPr lang="zh-CN" altLang="en-US" sz="2400">
                <a:solidFill>
                  <a:schemeClr val="bg1"/>
                </a:solidFill>
              </a:rPr>
              <a:t>说一说你知道的机器人名字吧！</a:t>
            </a:r>
            <a:endParaRPr lang="zh-CN" altLang="en-US" sz="240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027680" y="4420235"/>
            <a:ext cx="5770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lang="zh-CN" altLang="en-US" sz="2000">
                <a:solidFill>
                  <a:srgbClr val="FFC000"/>
                </a:solidFill>
              </a:rPr>
              <a:t>瓦力、大白、钢铁侠、机器猫、大黄蜂、威震天。</a:t>
            </a:r>
            <a:endParaRPr lang="zh-CN" altLang="en-US" sz="200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  <p:bldP spid="8" grpId="0"/>
      <p:bldP spid="8" grpId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SUBTYPE" val="v"/>
  <p:tag name="KSO_WM_TEMPLATE_CATEGORY" val="chip"/>
  <p:tag name="KSO_WM_TEMPLATE_INDEX" val="20222266"/>
  <p:tag name="KSO_WM_UNIT_TYPE" val="i"/>
  <p:tag name="KSO_WM_UNIT_INDEX" val="1"/>
  <p:tag name="KSO_WM_UNIT_ID" val="chip20222266_14*i*1"/>
  <p:tag name="KSO_WM_BEAUTIFY_FLAG" val="#wm#"/>
  <p:tag name="KSO_WM_TAG_VERSION" val="1.0"/>
  <p:tag name="KSO_WM_CHIP_GROUPID" val="625cd07c96a3ef861819ea24"/>
  <p:tag name="KSO_WM_CHIP_XID" val="625cd09f96a3ef861819f02a"/>
  <p:tag name="KSO_WM_UNIT_DEC_AREA_ID" val="487e6e27f95c4831a03abef65315feff"/>
  <p:tag name="KSO_WM_CHIP_FILLAREA_FILL_RULE" val="{&quot;fill_align&quot;:&quot;cm&quot;,&quot;fill_effect&quot;:[],&quot;fill_mode&quot;:&quot;full&quot;,&quot;sacle_strategy&quot;:&quot;stretch&quot;}"/>
  <p:tag name="KSO_WM_UNIT_DEC_SUPPORTCHANGEPIC" val="0"/>
  <p:tag name="KSO_WM_UNIT_DEC_CHANGEPICRESERVED" val="1"/>
  <p:tag name="KSO_WM_ASSEMBLE_CHIP_INDEX" val="7dcceac7a537403c9ff6738af18c0e0d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5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efff"/>
  <p:tag name="KSO_WM_UNIT_DEC_AREA_ID" val="d956643773e84899aa41212fa34fd91b"/>
  <p:tag name="KSO_WM_CHIP_FILLAREA_FILL_RULE" val="{&quot;fill_align&quot;:&quot;lt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72a09fef1cfb4d95ae3a4c9e9ee12af9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u"/>
  <p:tag name="KSO_WM_UNIT_TYPE" val="i"/>
  <p:tag name="KSO_WM_UNIT_INDEX" val="1"/>
  <p:tag name="KSO_WM_UNIT_ID" val="chip20222266_16*i*1"/>
  <p:tag name="KSO_WM_TEMPLATE_CATEGORY" val="chip"/>
  <p:tag name="KSO_WM_TEMPLATE_INDEX" val="20222266"/>
  <p:tag name="KSO_WM_UNIT_LAYERLEVEL" val="1"/>
  <p:tag name="KSO_WM_TAG_VERSION" val="1.0"/>
  <p:tag name="KSO_WM_BEAUTIFY_FLAG" val="#wm#"/>
  <p:tag name="KSO_WM_CHIP_GROUPID" val="625cd07c96a3ef861819ea24"/>
  <p:tag name="KSO_WM_CHIP_XID" val="625cd09f96a3ef861819f019"/>
  <p:tag name="KSO_WM_UNIT_DEC_AREA_ID" val="71d4d78710974b5eac57e18fc173c2dc"/>
  <p:tag name="KSO_WM_CHIP_FILLAREA_FILL_RULE" val="{&quot;fill_align&quot;:&quot;rb&quot;,&quot;fill_effect&quot;:[],&quot;fill_mode&quot;:&quot;adaptive&quot;,&quot;sacle_strategy&quot;:&quot;stretch&quot;}"/>
  <p:tag name="KSO_WM_UNIT_DEC_SUPPORTCHANGEPIC" val="0"/>
  <p:tag name="KSO_WM_UNIT_DEC_CHANGEPICRESERVED" val="1"/>
  <p:tag name="KSO_WM_ASSEMBLE_CHIP_INDEX" val="1e052f48489b49c8bd358bdb2031109b"/>
</p:tagLst>
</file>

<file path=ppt/tags/tag4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5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6.xml><?xml version="1.0" encoding="utf-8"?>
<p:tagLst xmlns:p="http://schemas.openxmlformats.org/presentationml/2006/main">
  <p:tag name="KSO_WM_UNIT_TEXT_FILL_FORE_SCHEMECOLOR_INDEX_BRIGHTNESS" val="0"/>
  <p:tag name="KSO_WM_UNIT_TEXT_FILL_FORE_SCHEMECOLOR_INDEX" val="2"/>
  <p:tag name="KSO_WM_UNIT_TEXT_FILL_TYPE" val="1"/>
</p:tagLst>
</file>

<file path=ppt/tags/tag7.xml><?xml version="1.0" encoding="utf-8"?>
<p:tagLst xmlns:p="http://schemas.openxmlformats.org/presentationml/2006/main">
  <p:tag name="KSO_WM_UNIT_PLACING_PICTURE_USER_VIEWPORT" val="{&quot;height&quot;:5746,&quot;width&quot;:5554}"/>
</p:tagLst>
</file>

<file path=ppt/tags/tag8.xml><?xml version="1.0" encoding="utf-8"?>
<p:tagLst xmlns:p="http://schemas.openxmlformats.org/presentationml/2006/main">
  <p:tag name="COMMONDATA" val="eyJjb3VudCI6NDcsImhkaWQiOiJiNjYyZjA0OTFmYTkzNWRjODg5YTkyZjRhNzA0MzZjMiIsInVzZXJDb3VudCI6Mzh9"/>
  <p:tag name="KSO_WPP_MARK_KEY" val="e0e8090e-2275-4fda-a54f-3394fa3fc5be"/>
  <p:tag name="commondata" val="eyJjb3VudCI6NDgsImhkaWQiOiI3NzQwMTVkZTY3YmVjZDA0Y2E0ZmQ4Y2EwMDk1MWEwOSIsInVzZXJDb3VudCI6MX0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1620</Words>
  <Application>WPS 演示</Application>
  <PresentationFormat>宽屏</PresentationFormat>
  <Paragraphs>252</Paragraphs>
  <Slides>31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1" baseType="lpstr">
      <vt:lpstr>Arial</vt:lpstr>
      <vt:lpstr>宋体</vt:lpstr>
      <vt:lpstr>Wingdings</vt:lpstr>
      <vt:lpstr>汉仪君黑-35W</vt:lpstr>
      <vt:lpstr>微软雅黑</vt:lpstr>
      <vt:lpstr>Arial Unicode MS</vt:lpstr>
      <vt:lpstr>Calibri</vt:lpstr>
      <vt:lpstr>等线</vt:lpstr>
      <vt:lpstr>汉仪晓波敦黑W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黑客Mr.Li</cp:lastModifiedBy>
  <cp:revision>100</cp:revision>
  <dcterms:created xsi:type="dcterms:W3CDTF">2019-11-01T05:21:00Z</dcterms:created>
  <dcterms:modified xsi:type="dcterms:W3CDTF">2025-12-28T14:24:02Z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KSOTemplateUUID">
    <vt:lpwstr>v1.0_mb_Ei5lBXoXpUKI45ZZuZRRUQ==</vt:lpwstr>
  </property>
  <property fmtid="{D5CDD505-2E9C-101B-9397-08002B2CF9AE}" pid="4" name="ICV">
    <vt:lpwstr>45C637134AF94266BDDE85317F0EF904_13</vt:lpwstr>
  </property>
</Properties>
</file>