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8.svg" ContentType="image/svg+xml"/>
  <Override PartName="/ppt/media/image35.svg" ContentType="image/svg+xml"/>
  <Override PartName="/ppt/media/image37.svg" ContentType="image/svg+xml"/>
  <Override PartName="/ppt/media/image40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459" r:id="rId3"/>
    <p:sldId id="461" r:id="rId4"/>
    <p:sldId id="530" r:id="rId5"/>
    <p:sldId id="508" r:id="rId6"/>
    <p:sldId id="551" r:id="rId7"/>
    <p:sldId id="552" r:id="rId8"/>
    <p:sldId id="475" r:id="rId9"/>
    <p:sldId id="554" r:id="rId10"/>
    <p:sldId id="509" r:id="rId11"/>
    <p:sldId id="466" r:id="rId12"/>
    <p:sldId id="467" r:id="rId13"/>
    <p:sldId id="476" r:id="rId14"/>
    <p:sldId id="477" r:id="rId15"/>
    <p:sldId id="481" r:id="rId16"/>
    <p:sldId id="482" r:id="rId17"/>
    <p:sldId id="511" r:id="rId18"/>
    <p:sldId id="513" r:id="rId19"/>
    <p:sldId id="486" r:id="rId20"/>
    <p:sldId id="488" r:id="rId21"/>
    <p:sldId id="489" r:id="rId22"/>
    <p:sldId id="463" r:id="rId23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C68"/>
    <a:srgbClr val="C69864"/>
    <a:srgbClr val="C6AC8A"/>
    <a:srgbClr val="B08C5C"/>
    <a:srgbClr val="243E55"/>
    <a:srgbClr val="9E8D49"/>
    <a:srgbClr val="6B4515"/>
    <a:srgbClr val="FFE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9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E6709-19D7-4B97-B1F9-C17DE80CC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C1F24-06CC-4718-89E8-0484027D3D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0601" y="48"/>
            <a:ext cx="12203360" cy="6877907"/>
          </a:xfrm>
          <a:prstGeom prst="rect">
            <a:avLst/>
          </a:prstGeom>
        </p:spPr>
      </p:pic>
      <p:pic>
        <p:nvPicPr>
          <p:cNvPr id="6" name="图片 5" descr="/Users/wangweisen/Desktop/星期.png星期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0636" y="0"/>
            <a:ext cx="1970612" cy="1726552"/>
          </a:xfrm>
          <a:prstGeom prst="rect">
            <a:avLst/>
          </a:prstGeom>
        </p:spPr>
      </p:pic>
      <p:pic>
        <p:nvPicPr>
          <p:cNvPr id="2" name="图片 1" descr="/Users/wangweisen/Desktop/飞向太空.png飞向太空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6637984" y="2338946"/>
            <a:ext cx="5554811" cy="453905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2" name="图片 1" descr="32303236373630313b32303236373530303bc4d6d6d3"/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58302" y="4021273"/>
            <a:ext cx="1852295" cy="185229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3360579" y="2338946"/>
            <a:ext cx="5461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dirty="0">
                <a:solidFill>
                  <a:schemeClr val="bg1"/>
                </a:solidFill>
              </a:rPr>
              <a:t>小朋友们</a:t>
            </a:r>
            <a:r>
              <a:rPr kumimoji="1" lang="en-US" altLang="zh-CN" sz="3600" dirty="0">
                <a:solidFill>
                  <a:schemeClr val="bg1"/>
                </a:solidFill>
              </a:rPr>
              <a:t> </a:t>
            </a:r>
            <a:r>
              <a:rPr kumimoji="1" lang="zh-CN" altLang="en-US" sz="3600" dirty="0">
                <a:solidFill>
                  <a:schemeClr val="bg1"/>
                </a:solidFill>
              </a:rPr>
              <a:t>休息片刻</a:t>
            </a:r>
            <a:r>
              <a:rPr kumimoji="1" lang="zh-CN" altLang="en-US" sz="3600" dirty="0">
                <a:solidFill>
                  <a:schemeClr val="bg1"/>
                </a:solidFill>
              </a:rPr>
              <a:t>吧！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file:///C:\Users\admin\AppData\Local\Temp\wps\INetCache\6d1b0651ce1ed622aeeb0c6a93eb231f" TargetMode="External"/><Relationship Id="rId3" Type="http://schemas.openxmlformats.org/officeDocument/2006/relationships/image" Target="../media/image11.jpeg"/><Relationship Id="rId2" Type="http://schemas.openxmlformats.org/officeDocument/2006/relationships/image" Target="../media/image10.sv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0.jpeg"/><Relationship Id="rId6" Type="http://schemas.openxmlformats.org/officeDocument/2006/relationships/tags" Target="../tags/tag7.xml"/><Relationship Id="rId5" Type="http://schemas.openxmlformats.org/officeDocument/2006/relationships/image" Target="../media/image19.jpeg"/><Relationship Id="rId4" Type="http://schemas.openxmlformats.org/officeDocument/2006/relationships/image" Target="file:///C:\Users\admin\AppData\Local\Temp\wps\INetCache\6d1b0651ce1ed622aeeb0c6a93eb231f" TargetMode="External"/><Relationship Id="rId3" Type="http://schemas.openxmlformats.org/officeDocument/2006/relationships/image" Target="../media/image11.jpe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tags" Target="../tags/tag8.xml"/><Relationship Id="rId4" Type="http://schemas.openxmlformats.org/officeDocument/2006/relationships/image" Target="file:///C:\Users\admin\AppData\Local\Temp\wps\INetCache\6d1b0651ce1ed622aeeb0c6a93eb231f" TargetMode="External"/><Relationship Id="rId3" Type="http://schemas.openxmlformats.org/officeDocument/2006/relationships/image" Target="../media/image11.jpe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file:///C:\Users\admin\AppData\Local\Temp\wps\INetCache\6d1b0651ce1ed622aeeb0c6a93eb231f" TargetMode="External"/><Relationship Id="rId3" Type="http://schemas.openxmlformats.org/officeDocument/2006/relationships/image" Target="../media/image11.jpe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GIF"/><Relationship Id="rId3" Type="http://schemas.openxmlformats.org/officeDocument/2006/relationships/image" Target="../media/image22.jpe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3" Type="http://schemas.openxmlformats.org/officeDocument/2006/relationships/image" Target="../media/image24.jpeg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file:///C:\Users\admin\AppData\Local\Temp\wps\INetCache\6d1b0651ce1ed622aeeb0c6a93eb231f" TargetMode="Externa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jpeg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GIF"/><Relationship Id="rId1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svg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21.jpeg"/><Relationship Id="rId2" Type="http://schemas.openxmlformats.org/officeDocument/2006/relationships/image" Target="../media/image37.svg"/><Relationship Id="rId1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0.svg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72615" y="1336040"/>
            <a:ext cx="8738870" cy="107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第十二课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多功能搅拌器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6725" y="97411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</a:rPr>
              <a:t>本次课内容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5470" y="3301365"/>
            <a:ext cx="4455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2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学会搅拌器支架的模型搭建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55470" y="2758440"/>
            <a:ext cx="491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1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理解搅拌器的作用与垂直传动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1287780" y="287247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130" y="4789170"/>
            <a:ext cx="4540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4 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学会搅拌器模型的搭建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44495" y="4213860"/>
            <a:ext cx="4541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3 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学会二级加速与直角传动组合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377440" y="432789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 descr="7b0a2020202022776f7264617274223a20227b5c2269645c223a32353030333838342c5c227469645c223a31333439337d220a7d0a"/>
          <p:cNvSpPr txBox="1"/>
          <p:nvPr/>
        </p:nvSpPr>
        <p:spPr>
          <a:xfrm>
            <a:off x="2289810" y="47307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Right"/>
              <a:lightRig rig="glow" dir="t">
                <a:rot lat="0" lon="0" rev="0"/>
              </a:lightRig>
            </a:scene3d>
            <a:sp3d extrusionH="104503" contourW="3483" prstMaterial="softEdge">
              <a:extrusionClr>
                <a:srgbClr val="64B6E5"/>
              </a:extrusionClr>
              <a:contourClr>
                <a:srgbClr val="1F6CCF"/>
              </a:contourClr>
            </a:sp3d>
          </a:bodyPr>
          <a:p>
            <a:r>
              <a:rPr lang="zh-CN" altLang="en-US" sz="4800" b="1">
                <a:gradFill>
                  <a:gsLst>
                    <a:gs pos="0">
                      <a:srgbClr val="A3E2FA"/>
                    </a:gs>
                    <a:gs pos="100000">
                      <a:srgbClr val="0466C1"/>
                    </a:gs>
                  </a:gsLst>
                  <a:lin ang="5400000" scaled="1"/>
                </a:gradFill>
                <a:effectLst>
                  <a:reflection blurRad="17417" stA="25000" endA="300" endPos="68000" dist="76200" dir="5400000" sy="-100000" algn="bl" rotWithShape="0"/>
                </a:effectLst>
                <a:latin typeface="+mj-ea"/>
                <a:ea typeface="+mj-ea"/>
              </a:rPr>
              <a:t>说一说</a:t>
            </a:r>
            <a:endParaRPr lang="zh-CN" altLang="en-US" sz="4800" b="1">
              <a:gradFill>
                <a:gsLst>
                  <a:gs pos="0">
                    <a:srgbClr val="A3E2FA"/>
                  </a:gs>
                  <a:gs pos="100000">
                    <a:srgbClr val="0466C1"/>
                  </a:gs>
                </a:gsLst>
                <a:lin ang="5400000" scaled="1"/>
              </a:gradFill>
              <a:effectLst>
                <a:reflection blurRad="17417" stA="25000" endA="300" endPos="68000" dist="76200" dir="5400000" sy="-100000" algn="bl" rotWithShape="0"/>
              </a:effectLst>
              <a:latin typeface="+mj-ea"/>
              <a:ea typeface="+mj-ea"/>
            </a:endParaRPr>
          </a:p>
        </p:txBody>
      </p:sp>
      <p:pic>
        <p:nvPicPr>
          <p:cNvPr id="3" name="图片 2" descr="32313536303434303b32313536303435393bcbd1cbf7b7c5b4f3beb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40000">
            <a:off x="4316095" y="668020"/>
            <a:ext cx="440055" cy="440055"/>
          </a:xfrm>
          <a:prstGeom prst="rect">
            <a:avLst/>
          </a:prstGeom>
        </p:spPr>
      </p:pic>
      <p:pic>
        <p:nvPicPr>
          <p:cNvPr id="101" name="图片 100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/>
          <p:nvPr/>
        </p:nvPicPr>
        <p:blipFill>
          <a:blip r:embed="rId5"/>
          <a:stretch>
            <a:fillRect/>
          </a:stretch>
        </p:blipFill>
        <p:spPr>
          <a:xfrm>
            <a:off x="2289810" y="2718435"/>
            <a:ext cx="2301875" cy="171259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289810" y="1369695"/>
            <a:ext cx="6583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我们都吃过鸡蛋，鸡蛋是一种营养丰富的食物。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90445" y="1963420"/>
            <a:ext cx="6583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鸡蛋有很多种吃法，说一说，你知道的有哪些？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07" name="图片 106"/>
          <p:cNvPicPr/>
          <p:nvPr/>
        </p:nvPicPr>
        <p:blipFill>
          <a:blip r:embed="rId6"/>
          <a:srcRect l="9482" r="3706" b="7813"/>
          <a:stretch>
            <a:fillRect/>
          </a:stretch>
        </p:blipFill>
        <p:spPr>
          <a:xfrm>
            <a:off x="4591685" y="2731770"/>
            <a:ext cx="2317750" cy="169926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7"/>
          <a:stretch>
            <a:fillRect/>
          </a:stretch>
        </p:blipFill>
        <p:spPr>
          <a:xfrm>
            <a:off x="6909435" y="2718435"/>
            <a:ext cx="2729230" cy="171259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/>
          <p:nvPr/>
        </p:nvPicPr>
        <p:blipFill>
          <a:blip r:embed="rId8"/>
          <a:stretch>
            <a:fillRect/>
          </a:stretch>
        </p:blipFill>
        <p:spPr>
          <a:xfrm>
            <a:off x="3216275" y="4434205"/>
            <a:ext cx="2963545" cy="180657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0" name="图片 109"/>
          <p:cNvPicPr/>
          <p:nvPr/>
        </p:nvPicPr>
        <p:blipFill>
          <a:blip r:embed="rId9"/>
          <a:stretch>
            <a:fillRect/>
          </a:stretch>
        </p:blipFill>
        <p:spPr>
          <a:xfrm>
            <a:off x="6179820" y="4434205"/>
            <a:ext cx="2766060" cy="1806575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08" name="图片 107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484755" y="1466215"/>
            <a:ext cx="6278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当我们吃鸡蛋的时候，是否见过下面的场景？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02" name="图片 101"/>
          <p:cNvPicPr/>
          <p:nvPr/>
        </p:nvPicPr>
        <p:blipFill>
          <a:blip r:embed="rId5"/>
          <a:stretch>
            <a:fillRect/>
          </a:stretch>
        </p:blipFill>
        <p:spPr>
          <a:xfrm>
            <a:off x="2484755" y="3644265"/>
            <a:ext cx="2508885" cy="250888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484755" y="2041525"/>
            <a:ext cx="6888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鸡蛋有蛋白和蛋黄，通过搅拌，使其融合在一起。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84755" y="2734945"/>
            <a:ext cx="6583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为了更方便快捷，我们升级了搅拌器，如图二。</a:t>
            </a:r>
            <a:endParaRPr lang="en-US" altLang="zh-CN" sz="2400">
              <a:solidFill>
                <a:schemeClr val="bg1"/>
              </a:solidFill>
            </a:endParaRPr>
          </a:p>
        </p:txBody>
      </p:sp>
      <p:pic>
        <p:nvPicPr>
          <p:cNvPr id="100" name="图片 99"/>
          <p:cNvPicPr/>
          <p:nvPr>
            <p:custDataLst>
              <p:tags r:id="rId6"/>
            </p:custDataLst>
          </p:nvPr>
        </p:nvPicPr>
        <p:blipFill>
          <a:blip r:embed="rId7"/>
          <a:srcRect t="7295" b="5469"/>
          <a:stretch>
            <a:fillRect/>
          </a:stretch>
        </p:blipFill>
        <p:spPr>
          <a:xfrm>
            <a:off x="5760085" y="3619500"/>
            <a:ext cx="2158365" cy="2510790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08" name="图片 107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>
            <p:custDataLst>
              <p:tags r:id="rId5"/>
            </p:custDataLst>
          </p:nvPr>
        </p:nvPicPr>
        <p:blipFill>
          <a:blip r:embed="rId6"/>
          <a:srcRect t="7295" b="5469"/>
          <a:stretch>
            <a:fillRect/>
          </a:stretch>
        </p:blipFill>
        <p:spPr>
          <a:xfrm>
            <a:off x="4544060" y="2541270"/>
            <a:ext cx="3103880" cy="323215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2933700" y="1599565"/>
            <a:ext cx="658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仔细观察手摇搅拌器，它都有哪些装置？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3923030" y="3212465"/>
            <a:ext cx="1379855" cy="690245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5455" y="2541270"/>
            <a:ext cx="246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手摇柄，属于轮轴。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 sz="2000">
                <a:solidFill>
                  <a:srgbClr val="FFC000"/>
                </a:solidFill>
              </a:rPr>
              <a:t>用手摇动可以省力。</a:t>
            </a:r>
            <a:endParaRPr lang="zh-CN" altLang="en-US" sz="2000">
              <a:solidFill>
                <a:srgbClr val="FFC000"/>
              </a:solidFill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6240780" y="3331210"/>
            <a:ext cx="2026920" cy="452755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156575" y="293243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齿轮系统</a:t>
            </a:r>
            <a:endParaRPr lang="zh-CN" altLang="en-US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08" name="图片 107"/>
          <p:cNvPicPr/>
          <p:nvPr/>
        </p:nvPicPr>
        <p:blipFill>
          <a:blip r:embed="rId3" r:link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5"/>
          <a:srcRect l="2445" t="12556" r="6233" b="13183"/>
          <a:stretch>
            <a:fillRect/>
          </a:stretch>
        </p:blipFill>
        <p:spPr>
          <a:xfrm rot="5400000">
            <a:off x="1851660" y="3512820"/>
            <a:ext cx="3413125" cy="184594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5"/>
          <a:srcRect l="21160" t="12556" r="53988" b="30318"/>
          <a:stretch>
            <a:fillRect/>
          </a:stretch>
        </p:blipFill>
        <p:spPr>
          <a:xfrm rot="5400000">
            <a:off x="5734050" y="1935480"/>
            <a:ext cx="3003550" cy="459105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2559685" y="1466850"/>
            <a:ext cx="566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我们来分析一下手摇搅拌器的齿轮系统吧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35250" y="2011680"/>
            <a:ext cx="373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图二中，齿轮属于什么传动呢？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842000" y="4344670"/>
            <a:ext cx="914400" cy="91440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03" name="图片 102"/>
          <p:cNvPicPr/>
          <p:nvPr/>
        </p:nvPicPr>
        <p:blipFill>
          <a:blip r:embed="rId3"/>
          <a:srcRect t="8796" b="8481"/>
          <a:stretch>
            <a:fillRect/>
          </a:stretch>
        </p:blipFill>
        <p:spPr>
          <a:xfrm>
            <a:off x="2755900" y="2630170"/>
            <a:ext cx="2725420" cy="3382645"/>
          </a:xfrm>
          <a:prstGeom prst="round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V="1">
            <a:off x="2597150" y="4700270"/>
            <a:ext cx="3169285" cy="32385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 flipV="1">
            <a:off x="4052570" y="2706370"/>
            <a:ext cx="75565" cy="2867025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755900" y="1575435"/>
            <a:ext cx="74980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手摇搅拌器手摇的方向，与搅拌头的方向是垂直关系，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所以，齿轮系统应是垂直传动。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8" name="图片 7" descr="垂直啮合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215" y="2965450"/>
            <a:ext cx="3636010" cy="2727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6926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098415" y="829310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常见的齿轮垂直传动的种类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111" name="图片 110"/>
          <p:cNvPicPr/>
          <p:nvPr/>
        </p:nvPicPr>
        <p:blipFill>
          <a:blip r:embed="rId3"/>
          <a:srcRect b="2158"/>
          <a:stretch>
            <a:fillRect/>
          </a:stretch>
        </p:blipFill>
        <p:spPr>
          <a:xfrm>
            <a:off x="2301240" y="2204085"/>
            <a:ext cx="2503805" cy="244983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2" name="图片 111"/>
          <p:cNvPicPr/>
          <p:nvPr/>
        </p:nvPicPr>
        <p:blipFill>
          <a:blip r:embed="rId4"/>
          <a:stretch>
            <a:fillRect/>
          </a:stretch>
        </p:blipFill>
        <p:spPr>
          <a:xfrm>
            <a:off x="5064125" y="2259965"/>
            <a:ext cx="2848610" cy="238379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3" name="图片 112"/>
          <p:cNvPicPr/>
          <p:nvPr/>
        </p:nvPicPr>
        <p:blipFill>
          <a:blip r:embed="rId5"/>
          <a:srcRect b="6498"/>
          <a:stretch>
            <a:fillRect/>
          </a:stretch>
        </p:blipFill>
        <p:spPr>
          <a:xfrm>
            <a:off x="8171815" y="2237105"/>
            <a:ext cx="2218055" cy="242951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3081020" y="4894580"/>
            <a:ext cx="94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锥齿轮</a:t>
            </a:r>
            <a:endParaRPr lang="zh-CN" altLang="en-US" sz="2000">
              <a:solidFill>
                <a:srgbClr val="FFC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88990" y="489458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冠状齿轮</a:t>
            </a:r>
            <a:endParaRPr lang="zh-CN" altLang="en-US" sz="2000">
              <a:solidFill>
                <a:srgbClr val="FFC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81720" y="4894580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蜗轮蜗杆</a:t>
            </a:r>
            <a:endParaRPr lang="zh-CN" altLang="en-US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4914900" y="1038860"/>
            <a:ext cx="4754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</a:rPr>
              <a:t>我们先完成搅拌器的支架部分吧！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010" y="2061845"/>
            <a:ext cx="5935980" cy="338201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29915" y="1790065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1. </a:t>
            </a:r>
            <a:r>
              <a:rPr lang="zh-CN" altLang="en-US" sz="2400" b="1">
                <a:solidFill>
                  <a:schemeClr val="bg1"/>
                </a:solidFill>
              </a:rPr>
              <a:t>搅拌器只能用来搅拌鸡蛋液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29915" y="2900045"/>
            <a:ext cx="12306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对（</a:t>
            </a:r>
            <a:r>
              <a:rPr lang="en-US" altLang="zh-CN" sz="2000">
                <a:solidFill>
                  <a:schemeClr val="bg1"/>
                </a:solidFill>
              </a:rPr>
              <a:t>     </a:t>
            </a:r>
            <a:r>
              <a:rPr lang="zh-CN" altLang="en-US" sz="2000">
                <a:solidFill>
                  <a:schemeClr val="bg1"/>
                </a:solidFill>
              </a:rPr>
              <a:t>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80685" y="2900045"/>
            <a:ext cx="12306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错（</a:t>
            </a:r>
            <a:r>
              <a:rPr lang="en-US" altLang="zh-CN" sz="2000">
                <a:solidFill>
                  <a:schemeClr val="bg1"/>
                </a:solidFill>
              </a:rPr>
              <a:t>     </a:t>
            </a:r>
            <a:r>
              <a:rPr lang="zh-CN" altLang="en-US" sz="2000">
                <a:solidFill>
                  <a:schemeClr val="bg1"/>
                </a:solidFill>
              </a:rPr>
              <a:t>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4350" y="4435475"/>
            <a:ext cx="6583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解析：搅拌器功能多样，可以将液体、或易溶的固体进行搅拌。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如做蛋糕时，搅拌面粉。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114" name="图片 113"/>
          <p:cNvPicPr/>
          <p:nvPr/>
        </p:nvPicPr>
        <p:blipFill>
          <a:blip r:embed="rId1"/>
          <a:stretch>
            <a:fillRect/>
          </a:stretch>
        </p:blipFill>
        <p:spPr>
          <a:xfrm>
            <a:off x="7950200" y="2130425"/>
            <a:ext cx="2906395" cy="193802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6014720" y="2900045"/>
            <a:ext cx="33464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√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98470" y="1811655"/>
            <a:ext cx="61950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2. </a:t>
            </a:r>
            <a:r>
              <a:rPr lang="zh-CN" altLang="en-US" sz="2400" b="1">
                <a:solidFill>
                  <a:schemeClr val="bg1"/>
                </a:solidFill>
              </a:rPr>
              <a:t>下列齿轮中，可以垂直传动的是（</a:t>
            </a:r>
            <a:r>
              <a:rPr lang="en-US" altLang="zh-CN" sz="2400" b="1">
                <a:solidFill>
                  <a:schemeClr val="bg1"/>
                </a:solidFill>
              </a:rPr>
              <a:t>      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pic>
        <p:nvPicPr>
          <p:cNvPr id="112" name="图片 111"/>
          <p:cNvPicPr/>
          <p:nvPr/>
        </p:nvPicPr>
        <p:blipFill>
          <a:blip r:embed="rId1"/>
          <a:stretch>
            <a:fillRect/>
          </a:stretch>
        </p:blipFill>
        <p:spPr>
          <a:xfrm>
            <a:off x="4539615" y="2783840"/>
            <a:ext cx="1558925" cy="130492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24" name="图片 123"/>
          <p:cNvPicPr/>
          <p:nvPr/>
        </p:nvPicPr>
        <p:blipFill>
          <a:blip r:embed="rId2"/>
          <a:srcRect l="17602" t="26880" r="20750" b="18074"/>
          <a:stretch>
            <a:fillRect/>
          </a:stretch>
        </p:blipFill>
        <p:spPr>
          <a:xfrm>
            <a:off x="2998470" y="2774315"/>
            <a:ext cx="1383665" cy="131000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25" name="图片 124"/>
          <p:cNvPicPr/>
          <p:nvPr/>
        </p:nvPicPr>
        <p:blipFill>
          <a:blip r:embed="rId3"/>
          <a:stretch>
            <a:fillRect/>
          </a:stretch>
        </p:blipFill>
        <p:spPr>
          <a:xfrm>
            <a:off x="6256020" y="2774315"/>
            <a:ext cx="1368425" cy="131000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27" name="图片 126"/>
          <p:cNvPicPr/>
          <p:nvPr/>
        </p:nvPicPr>
        <p:blipFill>
          <a:blip r:embed="rId4"/>
          <a:srcRect l="10360" t="11540" r="9510" b="14090"/>
          <a:stretch>
            <a:fillRect/>
          </a:stretch>
        </p:blipFill>
        <p:spPr>
          <a:xfrm>
            <a:off x="7745730" y="2774315"/>
            <a:ext cx="1416050" cy="131445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525520" y="4269105"/>
            <a:ext cx="32956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66995" y="4269105"/>
            <a:ext cx="32131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60540" y="4269105"/>
            <a:ext cx="3181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84210" y="4269105"/>
            <a:ext cx="3390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98470" y="5055870"/>
            <a:ext cx="39649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B</a:t>
            </a:r>
            <a:r>
              <a:rPr lang="zh-CN" altLang="en-US">
                <a:solidFill>
                  <a:srgbClr val="FFC000"/>
                </a:solidFill>
              </a:rPr>
              <a:t>是冠状齿轮，可以垂直传动。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en-US" altLang="zh-CN">
                <a:solidFill>
                  <a:srgbClr val="FFC000"/>
                </a:solidFill>
              </a:rPr>
              <a:t>ACD</a:t>
            </a:r>
            <a:r>
              <a:rPr lang="zh-CN" altLang="en-US">
                <a:solidFill>
                  <a:srgbClr val="FFC000"/>
                </a:solidFill>
              </a:rPr>
              <a:t>是圆柱齿轮，属于平行传动。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84210" y="1811655"/>
            <a:ext cx="3486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B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20" grpId="0"/>
      <p:bldP spid="2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01620" y="1714500"/>
            <a:ext cx="74555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</a:rPr>
              <a:t>【多选题】</a:t>
            </a:r>
            <a:r>
              <a:rPr lang="en-US" altLang="zh-CN" sz="2400" b="1">
                <a:solidFill>
                  <a:schemeClr val="bg1"/>
                </a:solidFill>
              </a:rPr>
              <a:t>3. </a:t>
            </a:r>
            <a:r>
              <a:rPr lang="zh-CN" altLang="en-US" sz="2400" b="1">
                <a:solidFill>
                  <a:schemeClr val="bg1"/>
                </a:solidFill>
              </a:rPr>
              <a:t>下列可以实现垂直传动的是（</a:t>
            </a:r>
            <a:r>
              <a:rPr lang="en-US" altLang="zh-CN" sz="2400" b="1">
                <a:solidFill>
                  <a:schemeClr val="bg1"/>
                </a:solidFill>
              </a:rPr>
              <a:t>           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081655" y="2932430"/>
            <a:ext cx="6594475" cy="398780"/>
            <a:chOff x="4853" y="4330"/>
            <a:chExt cx="10385" cy="628"/>
          </a:xfrm>
        </p:grpSpPr>
        <p:sp>
          <p:nvSpPr>
            <p:cNvPr id="4" name="文本框 3"/>
            <p:cNvSpPr txBox="1"/>
            <p:nvPr/>
          </p:nvSpPr>
          <p:spPr>
            <a:xfrm>
              <a:off x="4853" y="4330"/>
              <a:ext cx="1809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A </a:t>
              </a:r>
              <a:r>
                <a:rPr lang="zh-CN" altLang="en-US" sz="2000">
                  <a:solidFill>
                    <a:schemeClr val="bg1"/>
                  </a:solidFill>
                </a:rPr>
                <a:t>锥齿轮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317" y="4330"/>
              <a:ext cx="2196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B </a:t>
              </a:r>
              <a:r>
                <a:rPr lang="zh-CN" altLang="en-US" sz="2000">
                  <a:solidFill>
                    <a:schemeClr val="bg1"/>
                  </a:solidFill>
                </a:rPr>
                <a:t>冠状齿轮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0168" y="4330"/>
              <a:ext cx="2191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C </a:t>
              </a:r>
              <a:r>
                <a:rPr lang="zh-CN" altLang="en-US" sz="2000">
                  <a:solidFill>
                    <a:schemeClr val="bg1"/>
                  </a:solidFill>
                </a:rPr>
                <a:t>蜗轮蜗杆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3014" y="4330"/>
              <a:ext cx="2224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D </a:t>
              </a:r>
              <a:r>
                <a:rPr lang="zh-CN" altLang="en-US" sz="2000">
                  <a:solidFill>
                    <a:schemeClr val="bg1"/>
                  </a:solidFill>
                </a:rPr>
                <a:t>圆柱齿轮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081655" y="4377055"/>
            <a:ext cx="51333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解析：圆柱齿轮平行传动，</a:t>
            </a:r>
            <a:r>
              <a:rPr lang="en-US" altLang="zh-CN">
                <a:solidFill>
                  <a:srgbClr val="FFC000"/>
                </a:solidFill>
              </a:rPr>
              <a:t>ABC</a:t>
            </a:r>
            <a:r>
              <a:rPr lang="zh-CN" altLang="en-US">
                <a:solidFill>
                  <a:srgbClr val="FFC000"/>
                </a:solidFill>
              </a:rPr>
              <a:t>都可以垂直传动。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88425" y="1714500"/>
            <a:ext cx="68770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ABC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17750" y="1897380"/>
            <a:ext cx="8717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垂直传动不一定两个齿轮都需要具有垂直传动功能，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一个冠状齿轮与一个圆柱齿轮也可以实现垂直传动。如图所示。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4" name="图片 3" descr="冠齿轮传动动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985" y="2978785"/>
            <a:ext cx="5310505" cy="3041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3262630" y="46926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7" name="图片 16" descr="303b32313537393234343bc8cbbed9d7c5c0aeb0c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7705" y="1990090"/>
            <a:ext cx="914400" cy="9144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73935" y="1741805"/>
            <a:ext cx="80886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</a:t>
            </a:r>
            <a:r>
              <a:rPr lang="zh-CN" altLang="en-US" sz="2400">
                <a:solidFill>
                  <a:schemeClr val="bg1"/>
                </a:solidFill>
              </a:rPr>
              <a:t>手摇搅拌器使用了手摇柄进行旋转，利用（</a:t>
            </a:r>
            <a:r>
              <a:rPr lang="en-US" altLang="zh-CN" sz="2400">
                <a:solidFill>
                  <a:schemeClr val="bg1"/>
                </a:solidFill>
              </a:rPr>
              <a:t>              </a:t>
            </a:r>
            <a:r>
              <a:rPr lang="zh-CN" altLang="en-US" sz="2400">
                <a:solidFill>
                  <a:schemeClr val="bg1"/>
                </a:solidFill>
              </a:rPr>
              <a:t>）原理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07730" y="174180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轮轴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73935" y="3044825"/>
            <a:ext cx="90563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 </a:t>
            </a:r>
            <a:r>
              <a:rPr lang="zh-CN" altLang="en-US" sz="2400">
                <a:solidFill>
                  <a:schemeClr val="bg1"/>
                </a:solidFill>
              </a:rPr>
              <a:t>常见的垂直传动的齿轮有（</a:t>
            </a:r>
            <a:r>
              <a:rPr lang="en-US" altLang="zh-CN" sz="2400">
                <a:solidFill>
                  <a:schemeClr val="bg1"/>
                </a:solidFill>
              </a:rPr>
              <a:t>               </a:t>
            </a:r>
            <a:r>
              <a:rPr lang="zh-CN" altLang="en-US" sz="2400">
                <a:solidFill>
                  <a:schemeClr val="bg1"/>
                </a:solidFill>
              </a:rPr>
              <a:t>）（</a:t>
            </a:r>
            <a:r>
              <a:rPr lang="en-US" altLang="zh-CN" sz="2400">
                <a:solidFill>
                  <a:schemeClr val="bg1"/>
                </a:solidFill>
              </a:rPr>
              <a:t>                 </a:t>
            </a:r>
            <a:r>
              <a:rPr lang="zh-CN" altLang="en-US" sz="2400">
                <a:solidFill>
                  <a:schemeClr val="bg1"/>
                </a:solidFill>
              </a:rPr>
              <a:t>）（</a:t>
            </a:r>
            <a:r>
              <a:rPr lang="en-US" altLang="zh-CN" sz="2400">
                <a:solidFill>
                  <a:schemeClr val="bg1"/>
                </a:solidFill>
              </a:rPr>
              <a:t>           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37935" y="304482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锥齿轮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33360" y="304482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冠状齿轮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33585" y="3044825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蜗轮蜗杆</a:t>
            </a:r>
            <a:endParaRPr lang="zh-CN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说一说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" name="图片 9" descr="32313536303434303b32313536303435393bcbd1cbf7b7c5b4f3beb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4383405" y="685165"/>
            <a:ext cx="440055" cy="4400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99055" y="1725295"/>
            <a:ext cx="871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搅拌器使用了齿轮垂直传动，且大齿轮带动小齿轮，一级加速。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99055" y="2771140"/>
            <a:ext cx="4008755" cy="2622550"/>
            <a:chOff x="7780" y="4298"/>
            <a:chExt cx="7230" cy="4730"/>
          </a:xfrm>
        </p:grpSpPr>
        <p:pic>
          <p:nvPicPr>
            <p:cNvPr id="6" name="图片 5"/>
            <p:cNvPicPr/>
            <p:nvPr/>
          </p:nvPicPr>
          <p:blipFill>
            <a:blip r:embed="rId2"/>
            <a:srcRect l="21160" t="12556" r="53988" b="30318"/>
            <a:stretch>
              <a:fillRect/>
            </a:stretch>
          </p:blipFill>
          <p:spPr>
            <a:xfrm rot="5400000">
              <a:off x="9030" y="3048"/>
              <a:ext cx="4730" cy="7230"/>
            </a:xfrm>
            <a:prstGeom prst="roundRect">
              <a:avLst/>
            </a:prstGeom>
            <a:noFill/>
            <a:ln w="9525">
              <a:noFill/>
            </a:ln>
          </p:spPr>
        </p:pic>
        <p:sp>
          <p:nvSpPr>
            <p:cNvPr id="14" name="椭圆 13"/>
            <p:cNvSpPr/>
            <p:nvPr/>
          </p:nvSpPr>
          <p:spPr>
            <a:xfrm>
              <a:off x="9200" y="6842"/>
              <a:ext cx="1440" cy="1440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03235373032312c5c227469645c223a31333535367d220a7d0a"/>
          <p:cNvSpPr txBox="1"/>
          <p:nvPr/>
        </p:nvSpPr>
        <p:spPr>
          <a:xfrm>
            <a:off x="2750185" y="36957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汉仪晓波敦黑W" panose="00020600040101010101" charset="-122"/>
                <a:ea typeface="汉仪晓波敦黑W" panose="00020600040101010101" charset="-122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汉仪晓波敦黑W" panose="00020600040101010101" charset="-122"/>
              <a:ea typeface="汉仪晓波敦黑W" panose="00020600040101010101" charset="-122"/>
            </a:endParaRPr>
          </a:p>
        </p:txBody>
      </p:sp>
      <p:pic>
        <p:nvPicPr>
          <p:cNvPr id="3" name="图片 2" descr="32313535343736323b32313535343736363bc6fbb3b5d0dec0edc8cbd4b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18040" y="1268730"/>
            <a:ext cx="1527175" cy="1527175"/>
          </a:xfrm>
          <a:prstGeom prst="rect">
            <a:avLst/>
          </a:prstGeom>
        </p:spPr>
      </p:pic>
      <p:pic>
        <p:nvPicPr>
          <p:cNvPr id="104" name="图片 103"/>
          <p:cNvPicPr/>
          <p:nvPr/>
        </p:nvPicPr>
        <p:blipFill>
          <a:blip r:embed="rId3"/>
          <a:srcRect l="2445" t="12556" r="6233" b="13183"/>
          <a:stretch>
            <a:fillRect/>
          </a:stretch>
        </p:blipFill>
        <p:spPr>
          <a:xfrm rot="16200000">
            <a:off x="1769110" y="2408555"/>
            <a:ext cx="3771900" cy="2040255"/>
          </a:xfrm>
          <a:prstGeom prst="roundRect">
            <a:avLst/>
          </a:prstGeom>
          <a:noFill/>
          <a:ln w="9525">
            <a:noFill/>
          </a:ln>
        </p:spPr>
      </p:pic>
      <p:cxnSp>
        <p:nvCxnSpPr>
          <p:cNvPr id="5" name="直接箭头连接符 4"/>
          <p:cNvCxnSpPr/>
          <p:nvPr/>
        </p:nvCxnSpPr>
        <p:spPr>
          <a:xfrm>
            <a:off x="4257040" y="2975610"/>
            <a:ext cx="1767840" cy="0"/>
          </a:xfrm>
          <a:prstGeom prst="straightConnector1">
            <a:avLst/>
          </a:prstGeom>
          <a:ln w="28575" cmpd="sng">
            <a:solidFill>
              <a:srgbClr val="FFFF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519420" y="1367155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完成搅拌器模型的搭建吧！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470" y="2722880"/>
            <a:ext cx="3544570" cy="201930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32125" y="1714500"/>
            <a:ext cx="58902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2. </a:t>
            </a:r>
            <a:r>
              <a:rPr lang="zh-CN" altLang="en-US" sz="2400" b="1">
                <a:solidFill>
                  <a:schemeClr val="bg1"/>
                </a:solidFill>
              </a:rPr>
              <a:t>下列关于轮轴的说法正确的是（</a:t>
            </a:r>
            <a:r>
              <a:rPr lang="en-US" altLang="zh-CN" sz="2400" b="1">
                <a:solidFill>
                  <a:schemeClr val="bg1"/>
                </a:solidFill>
              </a:rPr>
              <a:t>      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32125" y="2749550"/>
            <a:ext cx="2164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一定是省力杠杆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14720" y="2749550"/>
            <a:ext cx="2664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动力放在轴上能省力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32125" y="3723005"/>
            <a:ext cx="2661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动力放在轮上能省力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14720" y="3723005"/>
            <a:ext cx="2174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一定是费力杠杆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09900" y="4696460"/>
            <a:ext cx="5669280" cy="1087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解析：轮轴是否省力，取决于力作用在轮上还是轴上。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作用在轮上，省力。例如，搅拌器。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作用在轴上，费力。例如，竹蜻蜓。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55915" y="1714500"/>
            <a:ext cx="3454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C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24480" y="1574165"/>
            <a:ext cx="41586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3. </a:t>
            </a:r>
            <a:r>
              <a:rPr lang="zh-CN" altLang="en-US" sz="2400" b="1">
                <a:solidFill>
                  <a:schemeClr val="bg1"/>
                </a:solidFill>
              </a:rPr>
              <a:t>下列说法错误的是（</a:t>
            </a:r>
            <a:r>
              <a:rPr lang="en-US" altLang="zh-CN" sz="2400" b="1">
                <a:solidFill>
                  <a:schemeClr val="bg1"/>
                </a:solidFill>
              </a:rPr>
              <a:t>    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24480" y="2512060"/>
            <a:ext cx="3434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轮轴是可以连续旋转的杠杆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24480" y="3244850"/>
            <a:ext cx="8252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轮的半径是轴的半径的几倍，作用在轮上的力是作用在轴上的力的几倍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24480" y="3977640"/>
            <a:ext cx="7487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如果动力作用在轴上，阻力作用在轮上，就可以省</a:t>
            </a:r>
            <a:r>
              <a:rPr lang="zh-CN" altLang="en-US" sz="2000" u="sng">
                <a:solidFill>
                  <a:schemeClr val="bg1"/>
                </a:solidFill>
              </a:rPr>
              <a:t>力的作用距离</a:t>
            </a:r>
            <a:endParaRPr lang="zh-CN" altLang="en-US" sz="2000" u="sng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24480" y="4635500"/>
            <a:ext cx="7000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用扳手拧螺丝帽，手握在扳手柄的末端比握在柄的中部省力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24480" y="5293360"/>
            <a:ext cx="5897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解析：力作用在轮上，是省力。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所以作用在轮上的力的大小应是比作用轴上的力小几倍。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163945" y="1605280"/>
            <a:ext cx="32131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rgbClr val="FFC000"/>
                </a:solidFill>
              </a:rPr>
              <a:t>B</a:t>
            </a:r>
            <a:endParaRPr lang="en-US" altLang="zh-CN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99055" y="1714500"/>
            <a:ext cx="62788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轮轴中，轮与轴的半径相当于力臂。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力作用在轮上，轮的半径是轴的半径多少倍，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那么，轮上的力就比轴上的力小几倍。</a:t>
            </a:r>
            <a:endParaRPr lang="zh-CN" altLang="en-US" sz="2400">
              <a:solidFill>
                <a:schemeClr val="bg1"/>
              </a:solidFill>
            </a:endParaRPr>
          </a:p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99055" y="3191510"/>
            <a:ext cx="64516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例如：轮的半径是</a:t>
            </a:r>
            <a:r>
              <a:rPr lang="en-US" altLang="zh-CN">
                <a:solidFill>
                  <a:srgbClr val="FFC000"/>
                </a:solidFill>
              </a:rPr>
              <a:t>10</a:t>
            </a:r>
            <a:r>
              <a:rPr lang="zh-CN" altLang="en-US">
                <a:solidFill>
                  <a:srgbClr val="FFC000"/>
                </a:solidFill>
              </a:rPr>
              <a:t>，轴的半径是</a:t>
            </a:r>
            <a:r>
              <a:rPr lang="en-US" altLang="zh-CN">
                <a:solidFill>
                  <a:srgbClr val="FFC000"/>
                </a:solidFill>
              </a:rPr>
              <a:t>1</a:t>
            </a:r>
            <a:r>
              <a:rPr lang="zh-CN" altLang="en-US">
                <a:solidFill>
                  <a:srgbClr val="FFC000"/>
                </a:solidFill>
              </a:rPr>
              <a:t>。如果轴的阻力大小是</a:t>
            </a:r>
            <a:r>
              <a:rPr lang="en-US" altLang="zh-CN">
                <a:solidFill>
                  <a:srgbClr val="FFC000"/>
                </a:solidFill>
              </a:rPr>
              <a:t>10N,</a:t>
            </a:r>
            <a:endParaRPr lang="en-US" altLang="zh-CN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那么轮上的力只需要</a:t>
            </a:r>
            <a:r>
              <a:rPr lang="en-US" altLang="zh-CN">
                <a:solidFill>
                  <a:srgbClr val="FFC000"/>
                </a:solidFill>
              </a:rPr>
              <a:t>1N</a:t>
            </a:r>
            <a:r>
              <a:rPr lang="zh-CN" altLang="en-US">
                <a:solidFill>
                  <a:srgbClr val="FFC000"/>
                </a:solidFill>
              </a:rPr>
              <a:t>的力即可。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115" name="图片 114"/>
          <p:cNvPicPr/>
          <p:nvPr/>
        </p:nvPicPr>
        <p:blipFill>
          <a:blip r:embed="rId2"/>
          <a:srcRect l="8054" r="11190"/>
          <a:stretch>
            <a:fillRect/>
          </a:stretch>
        </p:blipFill>
        <p:spPr>
          <a:xfrm>
            <a:off x="3638550" y="4154170"/>
            <a:ext cx="3553460" cy="1988820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27680" y="52387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" name="图片 3" descr="32303231323332323b32303231353236353bb0f4d3c5d0e3b5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1120" y="1104265"/>
            <a:ext cx="914400" cy="914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71725" y="1827530"/>
            <a:ext cx="6424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搅拌器使用了（</a:t>
            </a:r>
            <a:r>
              <a:rPr lang="en-US" altLang="zh-CN" sz="2400">
                <a:solidFill>
                  <a:schemeClr val="bg1"/>
                </a:solidFill>
              </a:rPr>
              <a:t>                </a:t>
            </a:r>
            <a:r>
              <a:rPr lang="zh-CN" altLang="en-US" sz="2400">
                <a:solidFill>
                  <a:schemeClr val="bg1"/>
                </a:solidFill>
              </a:rPr>
              <a:t>）（</a:t>
            </a:r>
            <a:r>
              <a:rPr lang="en-US" altLang="zh-CN" sz="2400">
                <a:solidFill>
                  <a:schemeClr val="bg1"/>
                </a:solidFill>
              </a:rPr>
              <a:t>                 </a:t>
            </a:r>
            <a:r>
              <a:rPr lang="zh-CN" altLang="en-US" sz="2400">
                <a:solidFill>
                  <a:schemeClr val="bg1"/>
                </a:solidFill>
              </a:rPr>
              <a:t>）结构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03165" y="182753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齿轮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55460" y="182753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轮轴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71725" y="3040380"/>
            <a:ext cx="7755890" cy="9772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chemeClr val="bg1"/>
                </a:solidFill>
              </a:rPr>
              <a:t>2. </a:t>
            </a:r>
            <a:r>
              <a:rPr lang="zh-CN" altLang="en-US" sz="2400">
                <a:solidFill>
                  <a:schemeClr val="bg1"/>
                </a:solidFill>
              </a:rPr>
              <a:t>一个冠状齿轮带动一个小齿轮，既实现了（</a:t>
            </a:r>
            <a:r>
              <a:rPr lang="en-US" altLang="zh-CN" sz="2400">
                <a:solidFill>
                  <a:schemeClr val="bg1"/>
                </a:solidFill>
              </a:rPr>
              <a:t>           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 </a:t>
            </a:r>
            <a:r>
              <a:rPr lang="en-US" altLang="zh-CN" sz="2400">
                <a:solidFill>
                  <a:schemeClr val="bg1"/>
                </a:solidFill>
              </a:rPr>
              <a:t>   </a:t>
            </a:r>
            <a:r>
              <a:rPr lang="zh-CN" altLang="en-US" sz="2400">
                <a:solidFill>
                  <a:schemeClr val="bg1"/>
                </a:solidFill>
              </a:rPr>
              <a:t>也实现了（</a:t>
            </a:r>
            <a:r>
              <a:rPr lang="en-US" altLang="zh-CN" sz="2400">
                <a:solidFill>
                  <a:schemeClr val="bg1"/>
                </a:solidFill>
              </a:rPr>
              <a:t>           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30260" y="3126740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垂直传动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28770" y="3557270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加速结构</a:t>
            </a:r>
            <a:endParaRPr lang="zh-CN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SUBTYPE" val="v"/>
  <p:tag name="KSO_WM_TEMPLATE_CATEGORY" val="chip"/>
  <p:tag name="KSO_WM_TEMPLATE_INDEX" val="20222266"/>
  <p:tag name="KSO_WM_UNIT_TYPE" val="i"/>
  <p:tag name="KSO_WM_UNIT_INDEX" val="1"/>
  <p:tag name="KSO_WM_UNIT_ID" val="chip20222266_14*i*1"/>
  <p:tag name="KSO_WM_BEAUTIFY_FLAG" val="#wm#"/>
  <p:tag name="KSO_WM_TAG_VERSION" val="1.0"/>
  <p:tag name="KSO_WM_CHIP_GROUPID" val="625cd07c96a3ef861819ea24"/>
  <p:tag name="KSO_WM_CHIP_XID" val="625cd09f96a3ef861819f02a"/>
  <p:tag name="KSO_WM_UNIT_DEC_AREA_ID" val="487e6e27f95c4831a03abef65315fef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dcceac7a537403c9ff6738af18c0e0d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5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efff"/>
  <p:tag name="KSO_WM_UNIT_DEC_AREA_ID" val="d956643773e84899aa41212fa34fd91b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2a09fef1cfb4d95ae3a4c9e9ee12af9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6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f019"/>
  <p:tag name="KSO_WM_UNIT_DEC_AREA_ID" val="71d4d78710974b5eac57e18fc173c2dc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e052f48489b49c8bd358bdb2031109b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PLACING_PICTURE_USER_VIEWPORT" val="{&quot;height&quot;:10240,&quot;width&quot;:7680}"/>
</p:tagLst>
</file>

<file path=ppt/tags/tag8.xml><?xml version="1.0" encoding="utf-8"?>
<p:tagLst xmlns:p="http://schemas.openxmlformats.org/presentationml/2006/main">
  <p:tag name="KSO_WM_UNIT_PLACING_PICTURE_USER_VIEWPORT" val="{&quot;height&quot;:10240,&quot;width&quot;:7680}"/>
</p:tagLst>
</file>

<file path=ppt/tags/tag9.xml><?xml version="1.0" encoding="utf-8"?>
<p:tagLst xmlns:p="http://schemas.openxmlformats.org/presentationml/2006/main">
  <p:tag name="COMMONDATA" val="eyJjb3VudCI6NDcsImhkaWQiOiJiNjYyZjA0OTFmYTkzNWRjODg5YTkyZjRhNzA0MzZjMiIsInVzZXJDb3VudCI6Mzh9"/>
  <p:tag name="KSO_WPP_MARK_KEY" val="e0e8090e-2275-4fda-a54f-3394fa3fc5be"/>
  <p:tag name="commondata" val="eyJjb3VudCI6NDgsImhkaWQiOiI3NzQwMTVkZTY3YmVjZDA0Y2E0ZmQ4Y2EwMDk1MWEwOSIsInVzZXJDb3VudCI6MX0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1344</Words>
  <Application>WPS 演示</Application>
  <PresentationFormat>宽屏</PresentationFormat>
  <Paragraphs>193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宋体</vt:lpstr>
      <vt:lpstr>Wingdings</vt:lpstr>
      <vt:lpstr>汉仪君黑-35W</vt:lpstr>
      <vt:lpstr>微软雅黑</vt:lpstr>
      <vt:lpstr>Arial Unicode MS</vt:lpstr>
      <vt:lpstr>Calibri</vt:lpstr>
      <vt:lpstr>等线</vt:lpstr>
      <vt:lpstr>汉仪晓波敦黑W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黑客Mr.Li</cp:lastModifiedBy>
  <cp:revision>100</cp:revision>
  <dcterms:created xsi:type="dcterms:W3CDTF">2019-11-01T05:21:00Z</dcterms:created>
  <dcterms:modified xsi:type="dcterms:W3CDTF">2025-12-30T13:46:18Z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KSOTemplateUUID">
    <vt:lpwstr>v1.0_mb_Ei5lBXoXpUKI45ZZuZRRUQ==</vt:lpwstr>
  </property>
  <property fmtid="{D5CDD505-2E9C-101B-9397-08002B2CF9AE}" pid="4" name="ICV">
    <vt:lpwstr>7DCB16289FDB4289B1AC48C565143D1D_13</vt:lpwstr>
  </property>
</Properties>
</file>