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5.svg" ContentType="image/svg+xml"/>
  <Override PartName="/ppt/media/image22.svg" ContentType="image/svg+xml"/>
  <Override PartName="/ppt/media/image28.svg" ContentType="image/svg+xml"/>
  <Override PartName="/ppt/media/image36.svg" ContentType="image/svg+xml"/>
  <Override PartName="/ppt/media/image42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9" r:id="rId3"/>
    <p:sldId id="461" r:id="rId4"/>
    <p:sldId id="530" r:id="rId5"/>
    <p:sldId id="475" r:id="rId6"/>
    <p:sldId id="508" r:id="rId7"/>
    <p:sldId id="509" r:id="rId8"/>
    <p:sldId id="551" r:id="rId9"/>
    <p:sldId id="466" r:id="rId10"/>
    <p:sldId id="467" r:id="rId11"/>
    <p:sldId id="476" r:id="rId12"/>
    <p:sldId id="477" r:id="rId13"/>
    <p:sldId id="481" r:id="rId14"/>
    <p:sldId id="482" r:id="rId15"/>
    <p:sldId id="570" r:id="rId16"/>
    <p:sldId id="511" r:id="rId17"/>
    <p:sldId id="480" r:id="rId18"/>
    <p:sldId id="513" r:id="rId19"/>
    <p:sldId id="486" r:id="rId20"/>
    <p:sldId id="488" r:id="rId21"/>
    <p:sldId id="489" r:id="rId22"/>
    <p:sldId id="463" r:id="rId23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68"/>
    <a:srgbClr val="C69864"/>
    <a:srgbClr val="C6AC8A"/>
    <a:srgbClr val="B08C5C"/>
    <a:srgbClr val="243E55"/>
    <a:srgbClr val="9E8D49"/>
    <a:srgbClr val="6B4515"/>
    <a:srgbClr val="FFE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6709-19D7-4B97-B1F9-C17DE80CC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F24-06CC-4718-89E8-0484027D3D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0601" y="48"/>
            <a:ext cx="12203360" cy="6877907"/>
          </a:xfrm>
          <a:prstGeom prst="rect">
            <a:avLst/>
          </a:prstGeom>
        </p:spPr>
      </p:pic>
      <p:pic>
        <p:nvPicPr>
          <p:cNvPr id="6" name="图片 5" descr="/Users/wangweisen/Desktop/星期.png星期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0636" y="0"/>
            <a:ext cx="1970612" cy="1726552"/>
          </a:xfrm>
          <a:prstGeom prst="rect">
            <a:avLst/>
          </a:prstGeom>
        </p:spPr>
      </p:pic>
      <p:pic>
        <p:nvPicPr>
          <p:cNvPr id="2" name="图片 1" descr="/Users/wangweisen/Desktop/飞向太空.png飞向太空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984" y="2338946"/>
            <a:ext cx="5554811" cy="4539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" descr="32303236373630313b32303236373530303bc4d6d6d3"/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8302" y="4021273"/>
            <a:ext cx="1852295" cy="185229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360579" y="2338946"/>
            <a:ext cx="546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dirty="0">
                <a:solidFill>
                  <a:schemeClr val="bg1"/>
                </a:solidFill>
              </a:rPr>
              <a:t>小朋友们</a:t>
            </a:r>
            <a:r>
              <a:rPr kumimoji="1" lang="en-US" altLang="zh-CN" sz="3600" dirty="0">
                <a:solidFill>
                  <a:schemeClr val="bg1"/>
                </a:solidFill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</a:rPr>
              <a:t>休息片刻</a:t>
            </a:r>
            <a:r>
              <a:rPr kumimoji="1" lang="zh-CN" altLang="en-US" sz="3600" dirty="0">
                <a:solidFill>
                  <a:schemeClr val="bg1"/>
                </a:solidFill>
              </a:rPr>
              <a:t>吧！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tags" Target="../tags/tag7.xml"/><Relationship Id="rId2" Type="http://schemas.openxmlformats.org/officeDocument/2006/relationships/image" Target="file:///C:\Users\admin\AppData\Local\Temp\wps\INetCache\6d1b0651ce1ed622aeeb0c6a93eb231f" TargetMode="Externa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tags" Target="../tags/tag8.xml"/><Relationship Id="rId2" Type="http://schemas.openxmlformats.org/officeDocument/2006/relationships/image" Target="../media/image15.sv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9.jpeg"/><Relationship Id="rId2" Type="http://schemas.openxmlformats.org/officeDocument/2006/relationships/image" Target="../media/image15.sv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3.GIF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9.jpeg"/><Relationship Id="rId2" Type="http://schemas.openxmlformats.org/officeDocument/2006/relationships/image" Target="../media/image15.sv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jpeg"/><Relationship Id="rId6" Type="http://schemas.openxmlformats.org/officeDocument/2006/relationships/tags" Target="../tags/tag9.xml"/><Relationship Id="rId5" Type="http://schemas.openxmlformats.org/officeDocument/2006/relationships/image" Target="file:///C:\Users\admin\AppData\Local\Temp\wps\INetCache\6d1b0651ce1ed622aeeb0c6a93eb231f" TargetMode="External"/><Relationship Id="rId4" Type="http://schemas.openxmlformats.org/officeDocument/2006/relationships/image" Target="../media/image9.jpeg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5.jpeg"/><Relationship Id="rId3" Type="http://schemas.openxmlformats.org/officeDocument/2006/relationships/tags" Target="../tags/tag10.xml"/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svg"/><Relationship Id="rId1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2615" y="1336040"/>
            <a:ext cx="8738870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第三课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图形的奥秘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974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本次课内容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5470" y="3301365"/>
            <a:ext cx="4455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2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</a:t>
            </a:r>
            <a:r>
              <a:rPr kumimoji="1" lang="zh-CN" altLang="en-US" sz="2400" b="1" dirty="0">
                <a:solidFill>
                  <a:schemeClr val="bg1"/>
                </a:solidFill>
                <a:sym typeface="+mn-ea"/>
              </a:rPr>
              <a:t>学会秋千支架的模型搭建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5470" y="2758440"/>
            <a:ext cx="7289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1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</a:t>
            </a:r>
            <a:r>
              <a:rPr kumimoji="1" lang="zh-CN" altLang="en-US" sz="2400" b="1" dirty="0">
                <a:solidFill>
                  <a:schemeClr val="bg1"/>
                </a:solidFill>
                <a:sym typeface="+mn-ea"/>
              </a:rPr>
              <a:t>理解三角形的特点和用途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287780" y="287247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130" y="4789170"/>
            <a:ext cx="4540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4 </a:t>
            </a:r>
            <a:r>
              <a:rPr kumimoji="1" lang="zh-CN" altLang="en-US" sz="2400" b="1">
                <a:solidFill>
                  <a:schemeClr val="bg1"/>
                </a:solidFill>
                <a:sym typeface="+mn-ea"/>
              </a:rPr>
              <a:t>巩固</a:t>
            </a:r>
            <a:r>
              <a:rPr kumimoji="1" lang="zh-CN" altLang="en-US" sz="2400" b="1" dirty="0">
                <a:solidFill>
                  <a:schemeClr val="bg1"/>
                </a:solidFill>
                <a:sym typeface="+mn-ea"/>
              </a:rPr>
              <a:t>秋千支架的模型搭建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4495" y="4213860"/>
            <a:ext cx="4541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3 </a:t>
            </a:r>
            <a:r>
              <a:rPr kumimoji="1" lang="zh-CN" altLang="en-US" sz="2400" b="1" dirty="0">
                <a:solidFill>
                  <a:schemeClr val="bg1"/>
                </a:solidFill>
                <a:sym typeface="+mn-ea"/>
              </a:rPr>
              <a:t>理解四边形的特点和用途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77440" y="432789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找一找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313680" y="636270"/>
            <a:ext cx="3098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53945" y="1432560"/>
            <a:ext cx="43643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chemeClr val="bg1"/>
                </a:solidFill>
                <a:sym typeface="+mn-ea"/>
              </a:rPr>
              <a:t>小朋友们，看看下面四张图片，</a:t>
            </a:r>
            <a:endParaRPr lang="zh-CN" altLang="en-US" sz="2000" b="1">
              <a:solidFill>
                <a:schemeClr val="bg1"/>
              </a:solidFill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chemeClr val="bg1"/>
                </a:solidFill>
                <a:sym typeface="+mn-ea"/>
              </a:rPr>
              <a:t>你都可以看出哪些图形呢？</a:t>
            </a:r>
            <a:endParaRPr lang="zh-CN" altLang="en-US" sz="2000" b="1">
              <a:solidFill>
                <a:schemeClr val="bg1"/>
              </a:solidFill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2000" b="1">
                <a:solidFill>
                  <a:schemeClr val="bg1"/>
                </a:solidFill>
                <a:sym typeface="+mn-ea"/>
              </a:rPr>
              <a:t>他们都有哪些相似的地方呢？</a:t>
            </a:r>
            <a:endParaRPr lang="zh-CN" altLang="en-US" sz="2000" b="1" spc="200">
              <a:solidFill>
                <a:schemeClr val="bg1"/>
              </a:solidFill>
              <a:uFillTx/>
              <a:latin typeface="汉仪铁线黑-65简" panose="00020600040101010101" charset="-122"/>
              <a:ea typeface="汉仪铁线黑-65简" panose="00020600040101010101" charset="-122"/>
              <a:cs typeface="汉仪铁线黑-65简" panose="00020600040101010101" charset="-122"/>
              <a:sym typeface="+mn-ea"/>
            </a:endParaRPr>
          </a:p>
        </p:txBody>
      </p:sp>
      <p:pic>
        <p:nvPicPr>
          <p:cNvPr id="3" name="图片 2"/>
          <p:cNvPicPr/>
          <p:nvPr>
            <p:custDataLst>
              <p:tags r:id="rId3"/>
            </p:custDataLst>
          </p:nvPr>
        </p:nvPicPr>
        <p:blipFill>
          <a:blip r:embed="rId4"/>
          <a:srcRect b="9286"/>
          <a:stretch>
            <a:fillRect/>
          </a:stretch>
        </p:blipFill>
        <p:spPr>
          <a:xfrm>
            <a:off x="2479675" y="3695065"/>
            <a:ext cx="2366645" cy="163068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5"/>
          <a:srcRect l="5956" t="10685" r="6544" b="13667"/>
          <a:stretch>
            <a:fillRect/>
          </a:stretch>
        </p:blipFill>
        <p:spPr>
          <a:xfrm>
            <a:off x="5013325" y="3729990"/>
            <a:ext cx="2550795" cy="156019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6"/>
          <a:stretch>
            <a:fillRect/>
          </a:stretch>
        </p:blipFill>
        <p:spPr>
          <a:xfrm>
            <a:off x="7731125" y="3723640"/>
            <a:ext cx="2357120" cy="162560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5" name="http://photo-static-api.fotomore.com/creative/vcg/veer/400/new/VCG41N813556878.jpg" descr="&amp;pky240_sjzg_VCG41N813556878&amp;2&amp;src_toppic_inpsrchzd1&amp;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1125" y="1558290"/>
            <a:ext cx="2327910" cy="1551305"/>
          </a:xfrm>
          <a:prstGeom prst="roundRect">
            <a:avLst/>
          </a:prstGeom>
        </p:spPr>
      </p:pic>
      <p:sp>
        <p:nvSpPr>
          <p:cNvPr id="13" name="等腰三角形 12"/>
          <p:cNvSpPr/>
          <p:nvPr/>
        </p:nvSpPr>
        <p:spPr>
          <a:xfrm rot="20580000">
            <a:off x="3124835" y="4275455"/>
            <a:ext cx="908050" cy="521970"/>
          </a:xfrm>
          <a:prstGeom prst="triangle">
            <a:avLst/>
          </a:prstGeom>
          <a:noFill/>
          <a:ln w="317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rot="4380000">
            <a:off x="6160135" y="4115435"/>
            <a:ext cx="577215" cy="747395"/>
          </a:xfrm>
          <a:prstGeom prst="rtTriangl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rot="5700000">
            <a:off x="8945245" y="3559810"/>
            <a:ext cx="276225" cy="979170"/>
          </a:xfrm>
          <a:prstGeom prst="rtTriangl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7857490" y="1836420"/>
            <a:ext cx="2201545" cy="1164590"/>
          </a:xfrm>
          <a:prstGeom prst="triangle">
            <a:avLst>
              <a:gd name="adj" fmla="val 50100"/>
            </a:avLst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7" grpId="0" bldLvl="0" animBg="1"/>
      <p:bldP spid="17" grpId="1" animBg="1"/>
      <p:bldP spid="16" grpId="0" bldLvl="0" animBg="1"/>
      <p:bldP spid="16" grpId="1" animBg="1"/>
      <p:bldP spid="14" grpId="0" bldLvl="0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>
            <a:off x="7332345" y="3936365"/>
            <a:ext cx="3205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大家再想想看，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生活中还有哪些物品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利用了三角形的稳定性呢</a:t>
            </a:r>
            <a:r>
              <a:rPr lang="zh-CN" altLang="en-US">
                <a:solidFill>
                  <a:srgbClr val="FFC000"/>
                </a:solidFill>
              </a:rPr>
              <a:t>？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407275" y="1524000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画一画你们心中的</a:t>
            </a:r>
            <a:endParaRPr lang="zh-CN" altLang="en-US" sz="2400">
              <a:solidFill>
                <a:srgbClr val="FFC000"/>
              </a:solidFill>
            </a:endParaRPr>
          </a:p>
          <a:p>
            <a:r>
              <a:rPr lang="zh-CN" altLang="en-US" sz="2400">
                <a:solidFill>
                  <a:srgbClr val="FFC000"/>
                </a:solidFill>
              </a:rPr>
              <a:t>三角形吧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14270" y="1351280"/>
            <a:ext cx="4625975" cy="1822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4500"/>
              </a:lnSpc>
            </a:pP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什么是三角形呢？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三角形有三条边，三个角，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三条边长度可以相同也可以不同。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5098415" y="1644015"/>
            <a:ext cx="2134235" cy="0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图片 103"/>
          <p:cNvPicPr/>
          <p:nvPr>
            <p:custDataLst>
              <p:tags r:id="rId3"/>
            </p:custDataLst>
          </p:nvPr>
        </p:nvPicPr>
        <p:blipFill>
          <a:blip r:embed="rId4"/>
          <a:srcRect b="16667"/>
          <a:stretch>
            <a:fillRect/>
          </a:stretch>
        </p:blipFill>
        <p:spPr>
          <a:xfrm>
            <a:off x="7332345" y="1315085"/>
            <a:ext cx="3359150" cy="210629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71" name="文本框 70"/>
          <p:cNvSpPr txBox="1"/>
          <p:nvPr/>
        </p:nvSpPr>
        <p:spPr>
          <a:xfrm>
            <a:off x="2414270" y="3532505"/>
            <a:ext cx="4487545" cy="1822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fontAlgn="auto">
              <a:lnSpc>
                <a:spcPts val="4500"/>
              </a:lnSpc>
            </a:pP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三角形的结构特点是什么呢？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它可以让物体稳固，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所以说三角形具有稳定性。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2" name="直接箭头连接符 71"/>
          <p:cNvCxnSpPr/>
          <p:nvPr/>
        </p:nvCxnSpPr>
        <p:spPr>
          <a:xfrm>
            <a:off x="6704330" y="3956685"/>
            <a:ext cx="528320" cy="10795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7332345" y="3834765"/>
            <a:ext cx="3359150" cy="1793240"/>
            <a:chOff x="11547" y="5823"/>
            <a:chExt cx="5290" cy="2824"/>
          </a:xfrm>
        </p:grpSpPr>
        <p:pic>
          <p:nvPicPr>
            <p:cNvPr id="100" name="图片 9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1547" y="5823"/>
              <a:ext cx="5290" cy="28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http://photo-static-api.fotomore.com/creative/vcg/400/new/VCG211248611139.jpg" descr="&amp;pky270_sjzg_VCG211248611139&amp;2&amp;src_toppic_inpsrchzd1&amp;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65" y="6231"/>
              <a:ext cx="2452" cy="1350"/>
            </a:xfrm>
            <a:prstGeom prst="rect">
              <a:avLst/>
            </a:prstGeom>
          </p:spPr>
        </p:pic>
        <p:pic>
          <p:nvPicPr>
            <p:cNvPr id="7" name="http://photo-static-api.fotomore.com/creative/vcg/400/new/VCG41N852438718.jpg" descr="&amp;pky290_sjzg_VCG41N852438718&amp;2&amp;src_toppic_inpsrchzd1&amp;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117" y="6199"/>
              <a:ext cx="2720" cy="180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7" grpId="0"/>
      <p:bldP spid="57" grpId="1"/>
      <p:bldP spid="71" grpId="0"/>
      <p:bldP spid="71" grpId="1"/>
      <p:bldP spid="58" grpId="0"/>
      <p:bldP spid="5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237105" y="1461135"/>
            <a:ext cx="85820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+mn-ea"/>
              </a:rPr>
              <a:t>一个结构是否稳定，除了考虑结构外，</a:t>
            </a:r>
            <a:endParaRPr lang="zh-CN" altLang="en-US" sz="2400" b="1">
              <a:solidFill>
                <a:schemeClr val="bg1"/>
              </a:solidFill>
              <a:latin typeface="+mn-ea"/>
            </a:endParaRPr>
          </a:p>
          <a:p>
            <a:r>
              <a:rPr lang="en-US" altLang="zh-CN" sz="2400" b="1">
                <a:solidFill>
                  <a:schemeClr val="bg1"/>
                </a:solidFill>
                <a:latin typeface="+mn-ea"/>
              </a:rPr>
              <a:t>                              </a:t>
            </a:r>
            <a:r>
              <a:rPr lang="zh-CN" altLang="en-US" sz="2400" b="1">
                <a:solidFill>
                  <a:schemeClr val="bg1"/>
                </a:solidFill>
                <a:latin typeface="+mn-ea"/>
              </a:rPr>
              <a:t>还要考虑与地面的</a:t>
            </a:r>
            <a:r>
              <a:rPr lang="en-US" altLang="zh-CN" sz="2400" b="1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b="1">
                <a:solidFill>
                  <a:schemeClr val="bg1"/>
                </a:solidFill>
                <a:latin typeface="+mn-ea"/>
              </a:rPr>
              <a:t>接触面积和物体的重心。</a:t>
            </a:r>
            <a:endParaRPr lang="zh-CN" altLang="en-US" sz="24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37105" y="2626995"/>
            <a:ext cx="399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</a:rPr>
              <a:t>1. </a:t>
            </a:r>
            <a:r>
              <a:rPr lang="zh-CN" altLang="en-US" sz="2000" b="1">
                <a:solidFill>
                  <a:schemeClr val="bg1"/>
                </a:solidFill>
              </a:rPr>
              <a:t>与地面的接触面积越大越稳定。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94450" y="2626995"/>
            <a:ext cx="399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</a:rPr>
              <a:t>2. </a:t>
            </a:r>
            <a:r>
              <a:rPr lang="zh-CN" altLang="en-US" sz="2000" b="1">
                <a:solidFill>
                  <a:schemeClr val="bg1"/>
                </a:solidFill>
              </a:rPr>
              <a:t>物体的重心越低，物体越稳定。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2893695" y="3403600"/>
            <a:ext cx="2571115" cy="260731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6470015" y="3429000"/>
            <a:ext cx="3840480" cy="20288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  <a:sym typeface="+mn-ea"/>
              </a:rPr>
              <a:t>什么是物体的重心呢？</a:t>
            </a:r>
            <a:endParaRPr lang="zh-CN" altLang="en-US">
              <a:solidFill>
                <a:srgbClr val="FFC000"/>
              </a:solidFill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  <a:sym typeface="+mn-ea"/>
              </a:rPr>
              <a:t>简单来说，我们都知道地球上的物体</a:t>
            </a:r>
            <a:endParaRPr lang="zh-CN" altLang="en-US">
              <a:solidFill>
                <a:srgbClr val="FFC000"/>
              </a:solidFill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  <a:sym typeface="+mn-ea"/>
              </a:rPr>
              <a:t>都会受到地球的吸引，</a:t>
            </a:r>
            <a:endParaRPr lang="zh-CN" altLang="en-US">
              <a:solidFill>
                <a:srgbClr val="FFC000"/>
              </a:solidFill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  <a:sym typeface="+mn-ea"/>
              </a:rPr>
              <a:t>那么物体受到地球引力的作用</a:t>
            </a:r>
            <a:r>
              <a:rPr lang="zh-CN" altLang="en-US" b="1">
                <a:solidFill>
                  <a:srgbClr val="FFC000"/>
                </a:solidFill>
                <a:sym typeface="+mn-ea"/>
              </a:rPr>
              <a:t>点</a:t>
            </a:r>
            <a:r>
              <a:rPr lang="zh-CN" altLang="en-US">
                <a:solidFill>
                  <a:srgbClr val="FFC000"/>
                </a:solidFill>
                <a:sym typeface="+mn-ea"/>
              </a:rPr>
              <a:t>，</a:t>
            </a:r>
            <a:endParaRPr lang="zh-CN" altLang="en-US">
              <a:solidFill>
                <a:srgbClr val="FFC000"/>
              </a:solidFill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  <a:sym typeface="+mn-ea"/>
              </a:rPr>
              <a:t>就是物体的重心。</a:t>
            </a:r>
            <a:endParaRPr lang="zh-CN" altLang="en-US">
              <a:solidFill>
                <a:srgbClr val="FFC000"/>
              </a:solidFill>
              <a:sym typeface="+mn-ea"/>
            </a:endParaRPr>
          </a:p>
          <a:p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8" grpId="0"/>
      <p:bldP spid="8" grpId="1"/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知识拓展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9975" y="723265"/>
            <a:ext cx="692785" cy="692785"/>
          </a:xfrm>
          <a:prstGeom prst="rect">
            <a:avLst/>
          </a:prstGeom>
        </p:spPr>
      </p:pic>
      <p:pic>
        <p:nvPicPr>
          <p:cNvPr id="111" name="图片 110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7" name="文本框 366"/>
          <p:cNvSpPr txBox="1"/>
          <p:nvPr/>
        </p:nvSpPr>
        <p:spPr>
          <a:xfrm>
            <a:off x="2411730" y="1477010"/>
            <a:ext cx="6325235" cy="798830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600" b="1" spc="300">
                <a:solidFill>
                  <a:schemeClr val="bg1"/>
                </a:solidFill>
                <a:uFillTx/>
                <a:latin typeface="+mj-ea"/>
                <a:ea typeface="+mj-ea"/>
                <a:cs typeface="汉仪文黑-85简" panose="00020600040101010101" charset="-122"/>
                <a:sym typeface="+mn-ea"/>
              </a:rPr>
              <a:t>     </a:t>
            </a:r>
            <a:r>
              <a:rPr lang="zh-CN" altLang="en-US" sz="2600" b="1" spc="300">
                <a:solidFill>
                  <a:schemeClr val="bg1"/>
                </a:solidFill>
                <a:uFillTx/>
                <a:latin typeface="+mj-ea"/>
                <a:ea typeface="+mj-ea"/>
                <a:cs typeface="汉仪文黑-85简" panose="00020600040101010101" charset="-122"/>
                <a:sym typeface="+mn-ea"/>
              </a:rPr>
              <a:t>不倒翁不倒的原因是什么呢？</a:t>
            </a:r>
            <a:endParaRPr lang="zh-CN" altLang="en-US" sz="2600" b="1" spc="300">
              <a:solidFill>
                <a:schemeClr val="bg1"/>
              </a:solidFill>
              <a:uFillTx/>
              <a:latin typeface="+mj-ea"/>
              <a:ea typeface="+mj-ea"/>
              <a:cs typeface="汉仪文黑-85简" panose="00020600040101010101" charset="-122"/>
              <a:sym typeface="+mn-ea"/>
            </a:endParaRPr>
          </a:p>
        </p:txBody>
      </p:sp>
      <p:pic>
        <p:nvPicPr>
          <p:cNvPr id="4" name="图片 3" descr="333438313030373b333438313836313bcfebb7a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1730" y="1532255"/>
            <a:ext cx="687705" cy="687705"/>
          </a:xfrm>
          <a:prstGeom prst="rect">
            <a:avLst/>
          </a:prstGeom>
        </p:spPr>
      </p:pic>
      <p:pic>
        <p:nvPicPr>
          <p:cNvPr id="7" name="图片 6" descr="不倒翁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80" y="2641600"/>
            <a:ext cx="4864735" cy="2919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18285" r="3507"/>
          <a:stretch>
            <a:fillRect/>
          </a:stretch>
        </p:blipFill>
        <p:spPr>
          <a:xfrm rot="5400000">
            <a:off x="6354445" y="2361565"/>
            <a:ext cx="3336290" cy="3199765"/>
          </a:xfrm>
          <a:prstGeom prst="roundRect">
            <a:avLst/>
          </a:prstGeom>
        </p:spPr>
      </p:pic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知识拓展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9975" y="723265"/>
            <a:ext cx="692785" cy="692785"/>
          </a:xfrm>
          <a:prstGeom prst="rect">
            <a:avLst/>
          </a:prstGeom>
        </p:spPr>
      </p:pic>
      <p:pic>
        <p:nvPicPr>
          <p:cNvPr id="111" name="图片 110"/>
          <p:cNvPicPr/>
          <p:nvPr/>
        </p:nvPicPr>
        <p:blipFill>
          <a:blip r:embed="rId4" r:link="rId5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727200" y="1444625"/>
            <a:ext cx="4251960" cy="3192145"/>
          </a:xfrm>
          <a:prstGeom prst="ellipse">
            <a:avLst/>
          </a:prstGeom>
          <a:noFill/>
          <a:ln w="9525">
            <a:noFill/>
          </a:ln>
        </p:spPr>
      </p:pic>
      <p:cxnSp>
        <p:nvCxnSpPr>
          <p:cNvPr id="7" name="直接箭头连接符 6"/>
          <p:cNvCxnSpPr/>
          <p:nvPr/>
        </p:nvCxnSpPr>
        <p:spPr>
          <a:xfrm flipH="1">
            <a:off x="5044440" y="4843780"/>
            <a:ext cx="2134870" cy="4495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722495" y="4927600"/>
            <a:ext cx="1530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底座</a:t>
            </a:r>
            <a:endParaRPr lang="zh-CN" altLang="en-US">
              <a:solidFill>
                <a:srgbClr val="FFC000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8788400" y="2900045"/>
            <a:ext cx="1096010" cy="4318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84410" y="2595880"/>
            <a:ext cx="1530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支架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72760" y="673735"/>
            <a:ext cx="505968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秋千利用了三角形稳定性原理，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先完成秋千的底座与支架的部分吧！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10" grpId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6195" y="1446530"/>
            <a:ext cx="5641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下面图形中，最稳定的图形是？（</a:t>
            </a:r>
            <a:r>
              <a:rPr lang="en-US" altLang="zh-CN" sz="2400" b="1">
                <a:solidFill>
                  <a:schemeClr val="bg1"/>
                </a:solidFill>
              </a:rPr>
              <a:t>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04820" y="2591435"/>
            <a:ext cx="706755" cy="71628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梯形 5"/>
          <p:cNvSpPr/>
          <p:nvPr/>
        </p:nvSpPr>
        <p:spPr>
          <a:xfrm>
            <a:off x="4378960" y="2509520"/>
            <a:ext cx="599440" cy="798195"/>
          </a:xfrm>
          <a:prstGeom prst="trapezoid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5740400" y="2508885"/>
            <a:ext cx="927100" cy="798830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7252335" y="2508885"/>
            <a:ext cx="1062355" cy="798830"/>
          </a:xfrm>
          <a:prstGeom prst="parallelogram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87370" y="36982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A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6110" y="36982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B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2805" y="36982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C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12685" y="36982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D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27680" y="4610735"/>
            <a:ext cx="4648200" cy="7004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选项是三角形，三角形具有稳定性。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zh-CN">
                <a:solidFill>
                  <a:srgbClr val="FFC000"/>
                </a:solidFill>
              </a:rPr>
              <a:t>ABD</a:t>
            </a:r>
            <a:r>
              <a:rPr lang="zh-CN" altLang="en-US">
                <a:solidFill>
                  <a:srgbClr val="FFC000"/>
                </a:solidFill>
              </a:rPr>
              <a:t>选项是四边形，具有不稳定特点。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12685" y="1446530"/>
            <a:ext cx="345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65070" y="1703070"/>
            <a:ext cx="74009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</a:t>
            </a:r>
            <a:r>
              <a:rPr lang="zh-CN" altLang="en-US" sz="2400" b="1">
                <a:solidFill>
                  <a:schemeClr val="bg1"/>
                </a:solidFill>
              </a:rPr>
              <a:t>下列关于重心与稳定性的关系，不正确的是？（</a:t>
            </a:r>
            <a:r>
              <a:rPr lang="en-US" altLang="zh-CN" sz="2400" b="1">
                <a:solidFill>
                  <a:schemeClr val="bg1"/>
                </a:solidFill>
              </a:rPr>
              <a:t>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83865" y="2337435"/>
            <a:ext cx="6694805" cy="21837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70000"/>
              </a:lnSpc>
            </a:pPr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高大的建筑物通常成</a:t>
            </a:r>
            <a:r>
              <a:rPr lang="en-US" altLang="zh-CN" sz="2000">
                <a:solidFill>
                  <a:schemeClr val="bg1"/>
                </a:solidFill>
              </a:rPr>
              <a:t>“</a:t>
            </a:r>
            <a:r>
              <a:rPr lang="zh-CN" altLang="en-US" sz="2000">
                <a:solidFill>
                  <a:schemeClr val="bg1"/>
                </a:solidFill>
              </a:rPr>
              <a:t>上小下大</a:t>
            </a:r>
            <a:r>
              <a:rPr lang="en-US" altLang="zh-CN" sz="2000">
                <a:solidFill>
                  <a:schemeClr val="bg1"/>
                </a:solidFill>
              </a:rPr>
              <a:t>”</a:t>
            </a:r>
            <a:r>
              <a:rPr lang="zh-CN" altLang="en-US" sz="2000">
                <a:solidFill>
                  <a:schemeClr val="bg1"/>
                </a:solidFill>
              </a:rPr>
              <a:t>，目的是可以增加稳定性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70000"/>
              </a:lnSpc>
            </a:pPr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重心越高，稳定性越大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70000"/>
              </a:lnSpc>
            </a:pPr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重心越低，稳定性越大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70000"/>
              </a:lnSpc>
            </a:pPr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不倒翁不倒的原理是因为它的重心很低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83865" y="5086350"/>
            <a:ext cx="4754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解析：物体的重心越高，那么稳定性就越小，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所以</a:t>
            </a:r>
            <a:r>
              <a:rPr lang="en-US" altLang="zh-CN">
                <a:solidFill>
                  <a:srgbClr val="FFC000"/>
                </a:solidFill>
              </a:rPr>
              <a:t>B</a:t>
            </a:r>
            <a:r>
              <a:rPr lang="zh-CN" altLang="en-US">
                <a:solidFill>
                  <a:srgbClr val="FFC000"/>
                </a:solidFill>
              </a:rPr>
              <a:t>错误。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40825" y="1703070"/>
            <a:ext cx="3486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86990" y="1446530"/>
            <a:ext cx="7498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三角形具有稳定性，有着稳固，坚定，耐压的特点。</a:t>
            </a:r>
            <a:endParaRPr lang="zh-CN" altLang="en-US" sz="2400" b="1">
              <a:solidFill>
                <a:schemeClr val="bg1"/>
              </a:solidFill>
            </a:endParaRPr>
          </a:p>
          <a:p>
            <a:r>
              <a:rPr lang="zh-CN" altLang="en-US" sz="2400" b="1">
                <a:solidFill>
                  <a:schemeClr val="bg1"/>
                </a:solidFill>
              </a:rPr>
              <a:t>下列哪些事物中没用到三角形稳定性？（</a:t>
            </a:r>
            <a:r>
              <a:rPr lang="en-US" altLang="zh-CN" sz="2400" b="1">
                <a:solidFill>
                  <a:schemeClr val="bg1"/>
                </a:solidFill>
              </a:rPr>
              <a:t>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67735" y="265430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A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82080" y="2648585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B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67735" y="38506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C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82080" y="385064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D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60800" y="2726055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篮球架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93230" y="2726055"/>
            <a:ext cx="196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照相机三角支架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0800" y="3912235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学校的伸缩门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74510" y="3912235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起重机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67735" y="4705350"/>
            <a:ext cx="4983480" cy="7004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选项伸缩门可以伸缩，说明了具有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不稳定的特点，没有用到三角形稳定的原理哦。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84185" y="1816100"/>
            <a:ext cx="345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743835" y="1838960"/>
            <a:ext cx="715962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下列关于重心与稳定性的关系，</a:t>
            </a:r>
            <a:r>
              <a:rPr lang="zh-CN" altLang="en-US" sz="2400" b="1">
                <a:solidFill>
                  <a:srgbClr val="FFC000"/>
                </a:solidFill>
              </a:rPr>
              <a:t>不正确</a:t>
            </a:r>
            <a:r>
              <a:rPr lang="zh-CN" altLang="en-US" sz="2400" b="1">
                <a:solidFill>
                  <a:schemeClr val="bg1"/>
                </a:solidFill>
              </a:rPr>
              <a:t>的是？（</a:t>
            </a:r>
            <a:r>
              <a:rPr lang="en-US" altLang="zh-CN" sz="2400" b="1">
                <a:solidFill>
                  <a:schemeClr val="bg1"/>
                </a:solidFill>
              </a:rPr>
              <a:t>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  <a:p>
            <a:r>
              <a:rPr lang="en-US" altLang="zh-CN" sz="2400" b="1">
                <a:solidFill>
                  <a:schemeClr val="bg1"/>
                </a:solidFill>
              </a:rPr>
              <a:t>   </a:t>
            </a:r>
            <a:endParaRPr lang="en-US" altLang="zh-CN" sz="2400" b="1">
              <a:solidFill>
                <a:schemeClr val="bg1"/>
              </a:solidFill>
            </a:endParaRPr>
          </a:p>
          <a:p>
            <a:endParaRPr lang="zh-CN" altLang="en-US" sz="2000" b="1">
              <a:solidFill>
                <a:srgbClr val="FFC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43835" y="3282315"/>
            <a:ext cx="59340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sym typeface="+mn-ea"/>
              </a:rPr>
              <a:t>2.</a:t>
            </a:r>
            <a:r>
              <a:rPr lang="zh-CN" altLang="en-US" sz="2400">
                <a:solidFill>
                  <a:schemeClr val="bg1"/>
                </a:solidFill>
                <a:sym typeface="+mn-ea"/>
              </a:rPr>
              <a:t>下列哪个说法是正确的？（</a:t>
            </a:r>
            <a:r>
              <a:rPr lang="en-US" altLang="zh-CN" sz="24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400">
                <a:solidFill>
                  <a:schemeClr val="bg1"/>
                </a:solidFill>
                <a:sym typeface="+mn-ea"/>
              </a:rPr>
              <a:t>）</a:t>
            </a:r>
            <a:endParaRPr lang="zh-CN" altLang="en-US" sz="2400">
              <a:solidFill>
                <a:schemeClr val="bg1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sym typeface="+mn-ea"/>
              </a:rPr>
              <a:t>A </a:t>
            </a:r>
            <a:r>
              <a:rPr lang="zh-CN" altLang="en-US" sz="2400">
                <a:solidFill>
                  <a:schemeClr val="bg1"/>
                </a:solidFill>
                <a:sym typeface="+mn-ea"/>
              </a:rPr>
              <a:t>重心越高，稳定性越大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sym typeface="+mn-ea"/>
              </a:rPr>
              <a:t>B  </a:t>
            </a:r>
            <a:r>
              <a:rPr lang="zh-CN" altLang="en-US" sz="2400">
                <a:solidFill>
                  <a:schemeClr val="bg1"/>
                </a:solidFill>
                <a:sym typeface="+mn-ea"/>
              </a:rPr>
              <a:t>重心越低，稳定性越大</a:t>
            </a:r>
            <a:endParaRPr lang="zh-CN" altLang="en-US" sz="2400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43835" y="5185410"/>
            <a:ext cx="602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要区分好重心高度与稳定性的关系，不能搞混了呦！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43835" y="2477135"/>
            <a:ext cx="6355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rgbClr val="FFC000"/>
                </a:solidFill>
                <a:sym typeface="+mn-ea"/>
              </a:rPr>
              <a:t>小朋友们要认真读题，看选项是选择正确的还是不正确的哦！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0" grpId="0"/>
      <p:bldP spid="10" grpId="1"/>
      <p:bldP spid="4" grpId="0"/>
      <p:bldP spid="4" grpId="1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284220" y="46926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图片 16" descr="303b32313537393234343bc8cbbed9d7c5c0aeb0c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705" y="1990090"/>
            <a:ext cx="914400" cy="914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15845" y="1443355"/>
            <a:ext cx="261683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三角形</a:t>
            </a:r>
            <a:r>
              <a:rPr lang="zh-CN" altLang="en-US" sz="2400">
                <a:solidFill>
                  <a:schemeClr val="bg1"/>
                </a:solidFill>
              </a:rPr>
              <a:t>特点：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15845" y="3180080"/>
            <a:ext cx="4445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物体与地面的接触面积越大，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15845" y="4106545"/>
            <a:ext cx="2921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4. </a:t>
            </a:r>
            <a:r>
              <a:rPr lang="zh-CN" altLang="en-US" sz="2400">
                <a:solidFill>
                  <a:schemeClr val="bg1"/>
                </a:solidFill>
              </a:rPr>
              <a:t>物体的重心越低，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50030" y="1529715"/>
            <a:ext cx="19837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solidFill>
                  <a:srgbClr val="FFC000"/>
                </a:solidFill>
                <a:sym typeface="+mn-ea"/>
              </a:rPr>
              <a:t>    </a:t>
            </a:r>
            <a:r>
              <a:rPr lang="zh-CN" altLang="en-US" sz="2400">
                <a:solidFill>
                  <a:srgbClr val="FFC000"/>
                </a:solidFill>
                <a:sym typeface="+mn-ea"/>
              </a:rPr>
              <a:t>具有稳定性</a:t>
            </a:r>
            <a:endParaRPr lang="zh-CN" altLang="en-US" sz="2400">
              <a:solidFill>
                <a:srgbClr val="FFC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8195" y="2179955"/>
            <a:ext cx="4824095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rgbClr val="FFC000"/>
                </a:solidFill>
                <a:sym typeface="+mn-ea"/>
              </a:rPr>
              <a:t> </a:t>
            </a:r>
            <a:r>
              <a:rPr lang="zh-CN" altLang="en-US" sz="2400">
                <a:solidFill>
                  <a:srgbClr val="FFC000"/>
                </a:solidFill>
                <a:sym typeface="+mn-ea"/>
              </a:rPr>
              <a:t>自行车、塔吊、屋顶、钢架桥等。</a:t>
            </a:r>
            <a:endParaRPr lang="zh-CN" altLang="en-US" sz="2400">
              <a:solidFill>
                <a:srgbClr val="FFC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82385" y="3180080"/>
            <a:ext cx="20739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solidFill>
                  <a:srgbClr val="FFC000"/>
                </a:solidFill>
                <a:sym typeface="+mn-ea"/>
              </a:rPr>
              <a:t>  </a:t>
            </a:r>
            <a:r>
              <a:rPr lang="zh-CN" altLang="en-US" sz="2400">
                <a:solidFill>
                  <a:srgbClr val="FFC000"/>
                </a:solidFill>
                <a:sym typeface="+mn-ea"/>
              </a:rPr>
              <a:t>物体越稳定</a:t>
            </a:r>
            <a:r>
              <a:rPr lang="zh-CN" altLang="en-US">
                <a:solidFill>
                  <a:srgbClr val="FFC000"/>
                </a:solidFill>
                <a:sym typeface="+mn-ea"/>
              </a:rPr>
              <a:t>。</a:t>
            </a:r>
            <a:endParaRPr lang="zh-CN" altLang="en-US">
              <a:solidFill>
                <a:srgbClr val="FFC000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32680" y="4105910"/>
            <a:ext cx="21501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solidFill>
                  <a:srgbClr val="FFC000"/>
                </a:solidFill>
                <a:sym typeface="+mn-ea"/>
              </a:rPr>
              <a:t>  </a:t>
            </a:r>
            <a:r>
              <a:rPr lang="zh-CN" altLang="en-US" sz="2400">
                <a:solidFill>
                  <a:srgbClr val="FFC000"/>
                </a:solidFill>
                <a:sym typeface="+mn-ea"/>
              </a:rPr>
              <a:t>稳定性越好。</a:t>
            </a:r>
            <a:endParaRPr lang="zh-CN" altLang="en-US" sz="2400">
              <a:solidFill>
                <a:srgbClr val="FFC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15845" y="2180590"/>
            <a:ext cx="390525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  <a:sym typeface="+mn-ea"/>
              </a:rPr>
              <a:t>2. </a:t>
            </a:r>
            <a:r>
              <a:rPr lang="zh-CN" altLang="en-US" sz="2400">
                <a:solidFill>
                  <a:schemeClr val="bg1"/>
                </a:solidFill>
                <a:sym typeface="+mn-ea"/>
              </a:rPr>
              <a:t>生活中三角形身影的有：</a:t>
            </a:r>
            <a:r>
              <a:rPr lang="en-US" altLang="zh-CN" sz="240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entr" presetSubtype="0" decel="7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855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998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9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3" grpId="1"/>
      <p:bldP spid="8" grpId="0"/>
      <p:bldP spid="8" grpId="1"/>
      <p:bldP spid="5" grpId="0"/>
      <p:bldP spid="5" grpId="1"/>
      <p:bldP spid="15" grpId="0"/>
      <p:bldP spid="15" grpId="1"/>
      <p:bldP spid="6" grpId="0"/>
      <p:bldP spid="6" grpId="1"/>
      <p:bldP spid="16" grpId="0"/>
      <p:bldP spid="16" grpId="1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找一找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838065" y="765810"/>
            <a:ext cx="6186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观察三张图片，可以看到哪些图形？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rcRect l="16343" t="4546" r="9444" b="7750"/>
          <a:stretch>
            <a:fillRect/>
          </a:stretch>
        </p:blipFill>
        <p:spPr>
          <a:xfrm>
            <a:off x="2889885" y="1537335"/>
            <a:ext cx="2815590" cy="225298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3"/>
          <a:srcRect l="17694" r="11120" b="4713"/>
          <a:stretch>
            <a:fillRect/>
          </a:stretch>
        </p:blipFill>
        <p:spPr>
          <a:xfrm>
            <a:off x="5947410" y="1454785"/>
            <a:ext cx="2291715" cy="244665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4"/>
          <a:srcRect l="9269" t="15333" r="10886" b="7917"/>
          <a:stretch>
            <a:fillRect/>
          </a:stretch>
        </p:blipFill>
        <p:spPr>
          <a:xfrm>
            <a:off x="2889885" y="4130040"/>
            <a:ext cx="5349240" cy="215836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9" name="平行四边形 8"/>
          <p:cNvSpPr/>
          <p:nvPr/>
        </p:nvSpPr>
        <p:spPr>
          <a:xfrm rot="1800000">
            <a:off x="3783330" y="4779645"/>
            <a:ext cx="530860" cy="361315"/>
          </a:xfrm>
          <a:prstGeom prst="parallelogram">
            <a:avLst>
              <a:gd name="adj" fmla="val 44941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 rot="4740000" flipV="1">
            <a:off x="4177030" y="2179955"/>
            <a:ext cx="752475" cy="438150"/>
          </a:xfrm>
          <a:prstGeom prst="parallelogram">
            <a:avLst>
              <a:gd name="adj" fmla="val 64431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 rot="1800000">
            <a:off x="4940300" y="4875530"/>
            <a:ext cx="530860" cy="361315"/>
          </a:xfrm>
          <a:prstGeom prst="parallelogram">
            <a:avLst>
              <a:gd name="adj" fmla="val 44941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 rot="1800000">
            <a:off x="6726555" y="5172075"/>
            <a:ext cx="530860" cy="361315"/>
          </a:xfrm>
          <a:prstGeom prst="parallelogram">
            <a:avLst>
              <a:gd name="adj" fmla="val 44941"/>
            </a:avLst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 rot="1800000">
            <a:off x="6489065" y="2134870"/>
            <a:ext cx="714375" cy="346075"/>
          </a:xfrm>
          <a:prstGeom prst="parallelogram">
            <a:avLst>
              <a:gd name="adj" fmla="val 70560"/>
            </a:avLst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0*(1/3))-ceil(((deg(atan(abs((#ppt_y-0.5)/(#ppt_x-0.5)))))/90)-1*(1/3)))))*((1+floor(#ppt_y-0.5))+(2*floor(#ppt_y-0.5)+1)*0.5*#ppt_h)+(1-(1-(ceil(((deg(atan(abs((#ppt_y-0.5)/(#ppt_x-0.5)))))/90)-0*(1/3))-ceil(((deg(atan(abs((#ppt_y-0.5)/(#ppt_x-0.5)))))/90)-1*(1/3)))))*#ppt_y&#10;"/>
                                          </p:val>
                                        </p:tav>
                                        <p:tav tm="40700">
                                          <p:val>
                                            <p:strVal val="#ppt_y-((floor(#ppt_y-0.5)+ceil(#ppt_y-0.5))*0.02)"/>
                                          </p:val>
                                        </p:tav>
                                        <p:tav tm="58900">
                                          <p:val>
                                            <p:strVal val="#ppt_y+((floor(#ppt_y-0.5)+ceil(#ppt_y-0.5))*0.03)"/>
                                          </p:val>
                                        </p:tav>
                                        <p:tav tm="80400">
                                          <p:val>
                                            <p:strVal val="#ppt_y-((floor(#ppt_y-0.5)+ceil(#ppt_y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2*(1/3))-ceil(((deg(atan(abs((#ppt_y-0.5)/(#ppt_x-0.5)))))/90)-3*(1/3)))))*((1+floor(#ppt_x-0.5))+(2*floor(#ppt_x-0.5)+1)*0.5*#ppt_w)+(1-(1-(ceil(((deg(atan(abs((#ppt_y-0.5)/(#ppt_x-0.5)))))/90)-2*(1/3))-ceil(((deg(atan(abs((#ppt_y-0.5)/(#ppt_x-0.5)))))/90)-3*(1/3)))))*#ppt_x&#10;"/>
                                          </p:val>
                                        </p:tav>
                                        <p:tav tm="40000">
                                          <p:val>
                                            <p:strVal val="#ppt_x-((floor(#ppt_x-0.5)+ceil(#ppt_x-0.5))*0.02)"/>
                                          </p:val>
                                        </p:tav>
                                        <p:tav tm="60400">
                                          <p:val>
                                            <p:strVal val="#ppt_x+((floor(#ppt_x-0.5)+ceil(#ppt_x-0.5))*0.03)"/>
                                          </p:val>
                                        </p:tav>
                                        <p:tav tm="80000">
                                          <p:val>
                                            <p:strVal val="#ppt_x-((floor(#ppt_x-0.5)+ceil(#ppt_x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0*(1/3))-ceil(((deg(atan(abs((#ppt_y-0.5)/(#ppt_x-0.5)))))/90)-1*(1/3)))))*((1+floor(#ppt_y-0.5))+(2*floor(#ppt_y-0.5)+1)*0.5*#ppt_h)+(1-(1-(ceil(((deg(atan(abs((#ppt_y-0.5)/(#ppt_x-0.5)))))/90)-0*(1/3))-ceil(((deg(atan(abs((#ppt_y-0.5)/(#ppt_x-0.5)))))/90)-1*(1/3)))))*#ppt_y&#10;"/>
                                          </p:val>
                                        </p:tav>
                                        <p:tav tm="40700">
                                          <p:val>
                                            <p:strVal val="#ppt_y-((floor(#ppt_y-0.5)+ceil(#ppt_y-0.5))*0.02)"/>
                                          </p:val>
                                        </p:tav>
                                        <p:tav tm="58900">
                                          <p:val>
                                            <p:strVal val="#ppt_y+((floor(#ppt_y-0.5)+ceil(#ppt_y-0.5))*0.03)"/>
                                          </p:val>
                                        </p:tav>
                                        <p:tav tm="80400">
                                          <p:val>
                                            <p:strVal val="#ppt_y-((floor(#ppt_y-0.5)+ceil(#ppt_y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2*(1/3))-ceil(((deg(atan(abs((#ppt_y-0.5)/(#ppt_x-0.5)))))/90)-3*(1/3)))))*((1+floor(#ppt_x-0.5))+(2*floor(#ppt_x-0.5)+1)*0.5*#ppt_w)+(1-(1-(ceil(((deg(atan(abs((#ppt_y-0.5)/(#ppt_x-0.5)))))/90)-2*(1/3))-ceil(((deg(atan(abs((#ppt_y-0.5)/(#ppt_x-0.5)))))/90)-3*(1/3)))))*#ppt_x&#10;"/>
                                          </p:val>
                                        </p:tav>
                                        <p:tav tm="40000">
                                          <p:val>
                                            <p:strVal val="#ppt_x-((floor(#ppt_x-0.5)+ceil(#ppt_x-0.5))*0.02)"/>
                                          </p:val>
                                        </p:tav>
                                        <p:tav tm="60400">
                                          <p:val>
                                            <p:strVal val="#ppt_x+((floor(#ppt_x-0.5)+ceil(#ppt_x-0.5))*0.03)"/>
                                          </p:val>
                                        </p:tav>
                                        <p:tav tm="80000">
                                          <p:val>
                                            <p:strVal val="#ppt_x-((floor(#ppt_x-0.5)+ceil(#ppt_x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0*(1/3))-ceil(((deg(atan(abs((#ppt_y-0.5)/(#ppt_x-0.5)))))/90)-1*(1/3)))))*((1+floor(#ppt_y-0.5))+(2*floor(#ppt_y-0.5)+1)*0.5*#ppt_h)+(1-(1-(ceil(((deg(atan(abs((#ppt_y-0.5)/(#ppt_x-0.5)))))/90)-0*(1/3))-ceil(((deg(atan(abs((#ppt_y-0.5)/(#ppt_x-0.5)))))/90)-1*(1/3)))))*#ppt_y&#10;"/>
                                          </p:val>
                                        </p:tav>
                                        <p:tav tm="40700">
                                          <p:val>
                                            <p:strVal val="#ppt_y-((floor(#ppt_y-0.5)+ceil(#ppt_y-0.5))*0.02)"/>
                                          </p:val>
                                        </p:tav>
                                        <p:tav tm="58900">
                                          <p:val>
                                            <p:strVal val="#ppt_y+((floor(#ppt_y-0.5)+ceil(#ppt_y-0.5))*0.03)"/>
                                          </p:val>
                                        </p:tav>
                                        <p:tav tm="80400">
                                          <p:val>
                                            <p:strVal val="#ppt_y-((floor(#ppt_y-0.5)+ceil(#ppt_y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2*(1/3))-ceil(((deg(atan(abs((#ppt_y-0.5)/(#ppt_x-0.5)))))/90)-3*(1/3)))))*((1+floor(#ppt_x-0.5))+(2*floor(#ppt_x-0.5)+1)*0.5*#ppt_w)+(1-(1-(ceil(((deg(atan(abs((#ppt_y-0.5)/(#ppt_x-0.5)))))/90)-2*(1/3))-ceil(((deg(atan(abs((#ppt_y-0.5)/(#ppt_x-0.5)))))/90)-3*(1/3)))))*#ppt_x&#10;"/>
                                          </p:val>
                                        </p:tav>
                                        <p:tav tm="40000">
                                          <p:val>
                                            <p:strVal val="#ppt_x-((floor(#ppt_x-0.5)+ceil(#ppt_x-0.5))*0.02)"/>
                                          </p:val>
                                        </p:tav>
                                        <p:tav tm="60400">
                                          <p:val>
                                            <p:strVal val="#ppt_x+((floor(#ppt_x-0.5)+ceil(#ppt_x-0.5))*0.03)"/>
                                          </p:val>
                                        </p:tav>
                                        <p:tav tm="80000">
                                          <p:val>
                                            <p:strVal val="#ppt_x-((floor(#ppt_x-0.5)+ceil(#ppt_x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0*(1/3))-ceil(((deg(atan(abs((#ppt_y-0.5)/(#ppt_x-0.5)))))/90)-1*(1/3)))))*((1+floor(#ppt_y-0.5))+(2*floor(#ppt_y-0.5)+1)*0.5*#ppt_h)+(1-(1-(ceil(((deg(atan(abs((#ppt_y-0.5)/(#ppt_x-0.5)))))/90)-0*(1/3))-ceil(((deg(atan(abs((#ppt_y-0.5)/(#ppt_x-0.5)))))/90)-1*(1/3)))))*#ppt_y&#10;"/>
                                          </p:val>
                                        </p:tav>
                                        <p:tav tm="40700">
                                          <p:val>
                                            <p:strVal val="#ppt_y-((floor(#ppt_y-0.5)+ceil(#ppt_y-0.5))*0.02)"/>
                                          </p:val>
                                        </p:tav>
                                        <p:tav tm="58900">
                                          <p:val>
                                            <p:strVal val="#ppt_y+((floor(#ppt_y-0.5)+ceil(#ppt_y-0.5))*0.03)"/>
                                          </p:val>
                                        </p:tav>
                                        <p:tav tm="80400">
                                          <p:val>
                                            <p:strVal val="#ppt_y-((floor(#ppt_y-0.5)+ceil(#ppt_y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2*(1/3))-ceil(((deg(atan(abs((#ppt_y-0.5)/(#ppt_x-0.5)))))/90)-3*(1/3)))))*((1+floor(#ppt_x-0.5))+(2*floor(#ppt_x-0.5)+1)*0.5*#ppt_w)+(1-(1-(ceil(((deg(atan(abs((#ppt_y-0.5)/(#ppt_x-0.5)))))/90)-2*(1/3))-ceil(((deg(atan(abs((#ppt_y-0.5)/(#ppt_x-0.5)))))/90)-3*(1/3)))))*#ppt_x&#10;"/>
                                          </p:val>
                                        </p:tav>
                                        <p:tav tm="40000">
                                          <p:val>
                                            <p:strVal val="#ppt_x-((floor(#ppt_x-0.5)+ceil(#ppt_x-0.5))*0.02)"/>
                                          </p:val>
                                        </p:tav>
                                        <p:tav tm="60400">
                                          <p:val>
                                            <p:strVal val="#ppt_x+((floor(#ppt_x-0.5)+ceil(#ppt_x-0.5))*0.03)"/>
                                          </p:val>
                                        </p:tav>
                                        <p:tav tm="80000">
                                          <p:val>
                                            <p:strVal val="#ppt_x-((floor(#ppt_x-0.5)+ceil(#ppt_x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0*(1/3))-ceil(((deg(atan(abs((#ppt_y-0.5)/(#ppt_x-0.5)))))/90)-1*(1/3)))))*((1+floor(#ppt_y-0.5))+(2*floor(#ppt_y-0.5)+1)*0.5*#ppt_h)+(1-(1-(ceil(((deg(atan(abs((#ppt_y-0.5)/(#ppt_x-0.5)))))/90)-0*(1/3))-ceil(((deg(atan(abs((#ppt_y-0.5)/(#ppt_x-0.5)))))/90)-1*(1/3)))))*#ppt_y&#10;"/>
                                          </p:val>
                                        </p:tav>
                                        <p:tav tm="40700">
                                          <p:val>
                                            <p:strVal val="#ppt_y-((floor(#ppt_y-0.5)+ceil(#ppt_y-0.5))*0.02)"/>
                                          </p:val>
                                        </p:tav>
                                        <p:tav tm="58900">
                                          <p:val>
                                            <p:strVal val="#ppt_y+((floor(#ppt_y-0.5)+ceil(#ppt_y-0.5))*0.03)"/>
                                          </p:val>
                                        </p:tav>
                                        <p:tav tm="80400">
                                          <p:val>
                                            <p:strVal val="#ppt_y-((floor(#ppt_y-0.5)+ceil(#ppt_y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(1-(ceil(((deg(atan(abs((#ppt_y-0.5)/(#ppt_x-0.5)))))/90)-2*(1/3))-ceil(((deg(atan(abs((#ppt_y-0.5)/(#ppt_x-0.5)))))/90)-3*(1/3)))))*((1+floor(#ppt_x-0.5))+(2*floor(#ppt_x-0.5)+1)*0.5*#ppt_w)+(1-(1-(ceil(((deg(atan(abs((#ppt_y-0.5)/(#ppt_x-0.5)))))/90)-2*(1/3))-ceil(((deg(atan(abs((#ppt_y-0.5)/(#ppt_x-0.5)))))/90)-3*(1/3)))))*#ppt_x&#10;"/>
                                          </p:val>
                                        </p:tav>
                                        <p:tav tm="40000">
                                          <p:val>
                                            <p:strVal val="#ppt_x-((floor(#ppt_x-0.5)+ceil(#ppt_x-0.5))*0.02)"/>
                                          </p:val>
                                        </p:tav>
                                        <p:tav tm="60400">
                                          <p:val>
                                            <p:strVal val="#ppt_x+((floor(#ppt_x-0.5)+ceil(#ppt_x-0.5))*0.03)"/>
                                          </p:val>
                                        </p:tav>
                                        <p:tav tm="80000">
                                          <p:val>
                                            <p:strVal val="#ppt_x-((floor(#ppt_x-0.5)+ceil(#ppt_x-0.5))*0.01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2" grpId="1" animBg="1"/>
      <p:bldP spid="9" grpId="0" animBg="1"/>
      <p:bldP spid="12" grpId="2" animBg="1"/>
      <p:bldP spid="18" grpId="1" animBg="1"/>
      <p:bldP spid="17" grpId="0" animBg="1"/>
      <p:bldP spid="12" grpId="3" animBg="1"/>
      <p:bldP spid="18" grpId="2" animBg="1"/>
      <p:bldP spid="9" grpId="1" animBg="1"/>
      <p:bldP spid="19" grpId="0" animBg="1"/>
      <p:bldP spid="12" grpId="4" animBg="1"/>
      <p:bldP spid="18" grpId="3" animBg="1"/>
      <p:bldP spid="9" grpId="2" animBg="1"/>
      <p:bldP spid="17" grpId="1" animBg="1"/>
      <p:bldP spid="19" grpId="1" animBg="1"/>
      <p:bldP spid="12" grpId="5" bldLvl="0" animBg="1"/>
      <p:bldP spid="18" grpId="4" bldLvl="0" animBg="1"/>
      <p:bldP spid="9" grpId="3" bldLvl="0" animBg="1"/>
      <p:bldP spid="17" grpId="2" bldLvl="0" animBg="1"/>
      <p:bldP spid="19" grpId="2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14270" y="1312545"/>
            <a:ext cx="3992880" cy="1822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fontAlgn="auto">
              <a:lnSpc>
                <a:spcPts val="4500"/>
              </a:lnSpc>
            </a:pPr>
            <a:r>
              <a:rPr lang="en-US" altLang="zh-CN" sz="240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1.</a:t>
            </a:r>
            <a:r>
              <a:rPr lang="zh-CN" altLang="en-US" sz="240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什么是四边形呢？</a:t>
            </a:r>
            <a:endParaRPr lang="zh-CN" altLang="en-US" sz="2400">
              <a:solidFill>
                <a:schemeClr val="bg1"/>
              </a:solidFill>
              <a:latin typeface="+mn-ea"/>
              <a:cs typeface="+mn-ea"/>
            </a:endParaRPr>
          </a:p>
          <a:p>
            <a:pPr algn="l"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四边形有四条边，四个角，</a:t>
            </a:r>
            <a:endParaRPr lang="zh-CN" altLang="en-US" sz="2000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pPr algn="l"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+mn-ea"/>
                <a:cs typeface="+mn-ea"/>
                <a:sym typeface="+mn-ea"/>
              </a:rPr>
              <a:t>四条边长度可以相同也可以不同。</a:t>
            </a:r>
            <a:endParaRPr lang="zh-CN" altLang="en-US" sz="2000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5034915" y="1643380"/>
            <a:ext cx="2134235" cy="0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7332345" y="1487170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画一画你们心中的</a:t>
            </a:r>
            <a:endParaRPr lang="zh-CN" altLang="en-US" sz="2400">
              <a:solidFill>
                <a:srgbClr val="FFC000"/>
              </a:solidFill>
            </a:endParaRPr>
          </a:p>
          <a:p>
            <a:r>
              <a:rPr lang="zh-CN" altLang="en-US" sz="2400">
                <a:solidFill>
                  <a:srgbClr val="FFC000"/>
                </a:solidFill>
              </a:rPr>
              <a:t>四边形</a:t>
            </a:r>
            <a:r>
              <a:rPr lang="zh-CN" altLang="en-US" sz="2400">
                <a:solidFill>
                  <a:srgbClr val="FFC000"/>
                </a:solidFill>
              </a:rPr>
              <a:t>吧！</a:t>
            </a:r>
            <a:endParaRPr lang="zh-CN" altLang="en-US" sz="2400">
              <a:solidFill>
                <a:srgbClr val="FFC000"/>
              </a:solidFill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rcRect l="15139" t="32222" r="6806" b="6667"/>
          <a:stretch>
            <a:fillRect/>
          </a:stretch>
        </p:blipFill>
        <p:spPr>
          <a:xfrm>
            <a:off x="7169150" y="1202690"/>
            <a:ext cx="3302635" cy="218884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71" name="文本框 70"/>
          <p:cNvSpPr txBox="1"/>
          <p:nvPr/>
        </p:nvSpPr>
        <p:spPr>
          <a:xfrm>
            <a:off x="2414270" y="3531870"/>
            <a:ext cx="3787775" cy="2399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fontAlgn="auto">
              <a:lnSpc>
                <a:spcPts val="4500"/>
              </a:lnSpc>
            </a:pP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四边形的特点是什么呢？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和三角形相比，稳定性较差，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ts val="45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具有不稳定性。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ts val="4500"/>
              </a:lnSpc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2" name="直接箭头连接符 71"/>
          <p:cNvCxnSpPr/>
          <p:nvPr/>
        </p:nvCxnSpPr>
        <p:spPr>
          <a:xfrm>
            <a:off x="6052820" y="4004945"/>
            <a:ext cx="2134235" cy="0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332345" y="4116705"/>
            <a:ext cx="3459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大家再想想看，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生活中还有哪些物品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利用四边形的不稳定</a:t>
            </a:r>
            <a:r>
              <a:rPr lang="zh-CN" altLang="en-US" sz="2000">
                <a:solidFill>
                  <a:srgbClr val="FFC000"/>
                </a:solidFill>
              </a:rPr>
              <a:t>原理呢</a:t>
            </a:r>
            <a:r>
              <a:rPr lang="zh-CN" altLang="en-US">
                <a:solidFill>
                  <a:srgbClr val="FFC000"/>
                </a:solidFill>
              </a:rPr>
              <a:t>？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rcRect t="12059" b="23006"/>
          <a:stretch>
            <a:fillRect/>
          </a:stretch>
        </p:blipFill>
        <p:spPr>
          <a:xfrm>
            <a:off x="7162800" y="3788410"/>
            <a:ext cx="3308985" cy="240030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7" grpId="0"/>
      <p:bldP spid="57" grpId="1"/>
      <p:bldP spid="71" grpId="0"/>
      <p:bldP spid="7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7900" y="1775460"/>
            <a:ext cx="1527175" cy="1527175"/>
          </a:xfrm>
          <a:prstGeom prst="rect">
            <a:avLst/>
          </a:prstGeom>
        </p:spPr>
      </p:pic>
      <p:pic>
        <p:nvPicPr>
          <p:cNvPr id="108" name="图片 107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27200" y="1444625"/>
            <a:ext cx="4251960" cy="31921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548630" y="1005840"/>
            <a:ext cx="6008370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小朋友们来一场小游戏吧！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我们这回不看图把支架搭建出来，要求又快又准确。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zh-CN" sz="2000">
                <a:solidFill>
                  <a:schemeClr val="bg1"/>
                </a:solidFill>
              </a:rPr>
              <a:t>3</a:t>
            </a:r>
            <a:r>
              <a:rPr lang="zh-CN" altLang="en-US" sz="2000">
                <a:solidFill>
                  <a:schemeClr val="bg1"/>
                </a:solidFill>
              </a:rPr>
              <a:t>，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zh-CN" altLang="en-US" sz="2000">
                <a:solidFill>
                  <a:schemeClr val="bg1"/>
                </a:solidFill>
              </a:rPr>
              <a:t>，</a:t>
            </a:r>
            <a:r>
              <a:rPr lang="en-US" altLang="zh-CN" sz="2000">
                <a:solidFill>
                  <a:schemeClr val="bg1"/>
                </a:solidFill>
              </a:rPr>
              <a:t>1</a:t>
            </a:r>
            <a:r>
              <a:rPr lang="zh-CN" altLang="en-US" sz="2000">
                <a:solidFill>
                  <a:schemeClr val="bg1"/>
                </a:solidFill>
              </a:rPr>
              <a:t>，开始！</a:t>
            </a:r>
            <a:endParaRPr lang="zh-CN" altLang="en-US" sz="2000">
              <a:solidFill>
                <a:schemeClr val="bg1"/>
              </a:soli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18285" r="3507"/>
          <a:stretch>
            <a:fillRect/>
          </a:stretch>
        </p:blipFill>
        <p:spPr>
          <a:xfrm rot="5400000">
            <a:off x="6354445" y="2361565"/>
            <a:ext cx="3336290" cy="319976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62650" y="523367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D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3505" y="303149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A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73445" y="303149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B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3505" y="523367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C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pic>
        <p:nvPicPr>
          <p:cNvPr id="17" name="图片 16"/>
          <p:cNvPicPr/>
          <p:nvPr/>
        </p:nvPicPr>
        <p:blipFill>
          <a:blip r:embed="rId1"/>
          <a:srcRect l="4074" t="6296" r="2593" b="5741"/>
          <a:stretch>
            <a:fillRect/>
          </a:stretch>
        </p:blipFill>
        <p:spPr>
          <a:xfrm>
            <a:off x="6422390" y="3913505"/>
            <a:ext cx="2755900" cy="184213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438400" y="5891530"/>
            <a:ext cx="58013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A</a:t>
            </a:r>
            <a:r>
              <a:rPr lang="zh-CN" altLang="en-US">
                <a:solidFill>
                  <a:srgbClr val="FFC000"/>
                </a:solidFill>
              </a:rPr>
              <a:t>选项是伸缩晾衣架，利用了四边形不稳定原理。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42565" y="1267460"/>
            <a:ext cx="66205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下列物品中采用四边形不稳定原理的是（</a:t>
            </a:r>
            <a:r>
              <a:rPr lang="en-US" altLang="zh-CN" sz="2400">
                <a:solidFill>
                  <a:schemeClr val="bg1"/>
                </a:solidFill>
              </a:rPr>
              <a:t>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/>
          <p:nvPr/>
        </p:nvPicPr>
        <p:blipFill>
          <a:blip r:embed="rId2"/>
          <a:srcRect t="13333" r="10000" b="30185"/>
          <a:stretch>
            <a:fillRect/>
          </a:stretch>
        </p:blipFill>
        <p:spPr>
          <a:xfrm>
            <a:off x="3098800" y="1861820"/>
            <a:ext cx="2702560" cy="169164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" name="图片 10"/>
          <p:cNvPicPr/>
          <p:nvPr/>
        </p:nvPicPr>
        <p:blipFill>
          <a:blip r:embed="rId3"/>
          <a:srcRect l="21250" t="15921" r="20729" b="28700"/>
          <a:stretch>
            <a:fillRect/>
          </a:stretch>
        </p:blipFill>
        <p:spPr>
          <a:xfrm>
            <a:off x="6411595" y="1809115"/>
            <a:ext cx="2755265" cy="174434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4"/>
          <a:srcRect l="4259" t="19259" b="12037"/>
          <a:stretch>
            <a:fillRect/>
          </a:stretch>
        </p:blipFill>
        <p:spPr>
          <a:xfrm>
            <a:off x="3098800" y="3912870"/>
            <a:ext cx="2702560" cy="184277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8612505" y="1267460"/>
            <a:ext cx="3594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  <p:bldP spid="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7370" y="2390140"/>
            <a:ext cx="2193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A </a:t>
            </a:r>
            <a:r>
              <a:rPr lang="zh-CN" altLang="en-US" sz="2400">
                <a:solidFill>
                  <a:schemeClr val="bg1"/>
                </a:solidFill>
              </a:rPr>
              <a:t>三角形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15610" y="2390140"/>
            <a:ext cx="2306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B </a:t>
            </a:r>
            <a:r>
              <a:rPr lang="zh-CN" altLang="en-US" sz="2400">
                <a:solidFill>
                  <a:schemeClr val="bg1"/>
                </a:solidFill>
              </a:rPr>
              <a:t>正方形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87370" y="3164840"/>
            <a:ext cx="1888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C </a:t>
            </a:r>
            <a:r>
              <a:rPr lang="zh-CN" altLang="en-US" sz="2400">
                <a:solidFill>
                  <a:schemeClr val="bg1"/>
                </a:solidFill>
              </a:rPr>
              <a:t>长方形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15610" y="3164840"/>
            <a:ext cx="1875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D </a:t>
            </a:r>
            <a:r>
              <a:rPr lang="zh-CN" altLang="en-US" sz="2400">
                <a:solidFill>
                  <a:schemeClr val="bg1"/>
                </a:solidFill>
              </a:rPr>
              <a:t>梯形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87370" y="1517650"/>
            <a:ext cx="63773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bg1"/>
                </a:solidFill>
                <a:latin typeface="+mn-ea"/>
                <a:cs typeface="+mn-ea"/>
              </a:rPr>
              <a:t>2. </a:t>
            </a:r>
            <a:r>
              <a:rPr lang="zh-CN" altLang="en-US" sz="2800">
                <a:solidFill>
                  <a:schemeClr val="bg1"/>
                </a:solidFill>
                <a:latin typeface="+mn-ea"/>
                <a:cs typeface="+mn-ea"/>
              </a:rPr>
              <a:t>以下</a:t>
            </a:r>
            <a:r>
              <a:rPr lang="zh-CN" altLang="en-US" sz="2800">
                <a:solidFill>
                  <a:schemeClr val="bg1"/>
                </a:solidFill>
                <a:latin typeface="+mn-ea"/>
                <a:cs typeface="+mn-ea"/>
              </a:rPr>
              <a:t>图形中，稳定性最好的是？（</a:t>
            </a:r>
            <a:r>
              <a:rPr lang="en-US" altLang="zh-CN" sz="2800">
                <a:solidFill>
                  <a:schemeClr val="bg1"/>
                </a:solidFill>
                <a:latin typeface="+mn-ea"/>
                <a:cs typeface="+mn-ea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+mn-ea"/>
                <a:cs typeface="+mn-ea"/>
              </a:rPr>
              <a:t>）</a:t>
            </a:r>
            <a:endParaRPr lang="zh-CN" altLang="en-US" sz="280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7370" y="4375150"/>
            <a:ext cx="3998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A</a:t>
            </a:r>
            <a:r>
              <a:rPr lang="zh-CN" altLang="en-US">
                <a:solidFill>
                  <a:srgbClr val="FFC000"/>
                </a:solidFill>
              </a:rPr>
              <a:t>三角形具有稳定性，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BCD</a:t>
            </a:r>
            <a:r>
              <a:rPr lang="zh-CN" altLang="en-US">
                <a:solidFill>
                  <a:srgbClr val="FFC000"/>
                </a:solidFill>
              </a:rPr>
              <a:t>选项都是四边形，具有不稳定性。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74430" y="1579245"/>
            <a:ext cx="3594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25470" y="4182745"/>
            <a:ext cx="29832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解析：三角形具有稳定性，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 </a:t>
            </a:r>
            <a:r>
              <a:rPr lang="en-US" altLang="zh-CN">
                <a:solidFill>
                  <a:srgbClr val="FFC000"/>
                </a:solidFill>
              </a:rPr>
              <a:t>         </a:t>
            </a:r>
            <a:r>
              <a:rPr lang="zh-CN" altLang="en-US">
                <a:solidFill>
                  <a:srgbClr val="FFC000"/>
                </a:solidFill>
              </a:rPr>
              <a:t>四边形具有不稳定性。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06725" y="1695450"/>
            <a:ext cx="51562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bg1"/>
                </a:solidFill>
              </a:rPr>
              <a:t>3. </a:t>
            </a:r>
            <a:r>
              <a:rPr lang="zh-CN" altLang="en-US" sz="2800">
                <a:solidFill>
                  <a:schemeClr val="bg1"/>
                </a:solidFill>
              </a:rPr>
              <a:t>平行四边形具有很好的稳定性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84600" y="2774950"/>
            <a:ext cx="1235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对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08700" y="2774950"/>
            <a:ext cx="1235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错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47510" y="2836545"/>
            <a:ext cx="3092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√</a:t>
            </a:r>
            <a:endParaRPr lang="en-US" altLang="zh-CN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05380" y="1657985"/>
            <a:ext cx="627443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四边形除了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正方形，长方形，平行四边形，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不规则的四边形也属于四边形</a:t>
            </a:r>
            <a:r>
              <a:rPr lang="zh-CN" altLang="en-US" sz="2400">
                <a:solidFill>
                  <a:schemeClr val="bg1"/>
                </a:solidFill>
              </a:rPr>
              <a:t>哦。</a:t>
            </a:r>
            <a:endParaRPr lang="zh-CN" altLang="en-US" sz="2400">
              <a:solidFill>
                <a:schemeClr val="bg1"/>
              </a:solidFill>
            </a:endParaRPr>
          </a:p>
          <a:p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6" name="图片 105"/>
          <p:cNvPicPr/>
          <p:nvPr/>
        </p:nvPicPr>
        <p:blipFill>
          <a:blip r:embed="rId2"/>
          <a:srcRect l="14306" t="30926" r="6389" b="6667"/>
          <a:stretch>
            <a:fillRect/>
          </a:stretch>
        </p:blipFill>
        <p:spPr>
          <a:xfrm>
            <a:off x="2405380" y="3227070"/>
            <a:ext cx="5425440" cy="259016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41585" y="1243965"/>
            <a:ext cx="914400" cy="9144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626360" y="1697990"/>
            <a:ext cx="28524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四边形它的特点是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6390" y="1697990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不稳定性。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26360" y="2762250"/>
            <a:ext cx="2547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</a:t>
            </a:r>
            <a:r>
              <a:rPr lang="zh-CN" altLang="en-US" sz="2400">
                <a:solidFill>
                  <a:schemeClr val="bg1"/>
                </a:solidFill>
              </a:rPr>
              <a:t>常见的四边形有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73980" y="2762250"/>
            <a:ext cx="54336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正方形</a:t>
            </a:r>
            <a:r>
              <a:rPr lang="en-US" altLang="zh-CN" sz="2400">
                <a:solidFill>
                  <a:srgbClr val="FFC000"/>
                </a:solidFill>
              </a:rPr>
              <a:t> </a:t>
            </a:r>
            <a:r>
              <a:rPr lang="zh-CN" altLang="en-US" sz="2400">
                <a:solidFill>
                  <a:srgbClr val="FFC000"/>
                </a:solidFill>
              </a:rPr>
              <a:t>，长方形，平行四边形，梯形。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26360" y="3826510"/>
            <a:ext cx="62052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</a:t>
            </a:r>
            <a:r>
              <a:rPr lang="zh-CN" altLang="en-US" sz="2400">
                <a:solidFill>
                  <a:schemeClr val="bg1"/>
                </a:solidFill>
              </a:rPr>
              <a:t>生活中，利用四边形不稳定性原理的物品有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21000" y="4705350"/>
            <a:ext cx="4373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伸缩门，升降机，伸缩晾衣架</a:t>
            </a:r>
            <a:r>
              <a:rPr lang="zh-CN" altLang="en-US">
                <a:solidFill>
                  <a:srgbClr val="FFC000"/>
                </a:solidFill>
              </a:rPr>
              <a:t>。</a:t>
            </a:r>
            <a:endParaRPr lang="zh-CN" alt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2" grpId="0"/>
      <p:bldP spid="12" grpId="1"/>
      <p:bldP spid="7" grpId="0"/>
      <p:bldP spid="7" grpId="1"/>
      <p:bldP spid="9" grpId="0"/>
      <p:bldP spid="9" grpId="1"/>
      <p:bldP spid="11" grpId="0"/>
      <p:bldP spid="1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2266"/>
  <p:tag name="KSO_WM_UNIT_TYPE" val="i"/>
  <p:tag name="KSO_WM_UNIT_INDEX" val="1"/>
  <p:tag name="KSO_WM_UNIT_ID" val="chip20222266_14*i*1"/>
  <p:tag name="KSO_WM_BEAUTIFY_FLAG" val="#wm#"/>
  <p:tag name="KSO_WM_TAG_VERSION" val="1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5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6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PLACING_PICTURE_USER_VIEWPORT" val="{&quot;height&quot;:2568,&quot;width&quot;:3727}"/>
</p:tagLst>
</file>

<file path=ppt/tags/tag8.xml><?xml version="1.0" encoding="utf-8"?>
<p:tagLst xmlns:p="http://schemas.openxmlformats.org/presentationml/2006/main">
  <p:tag name="KSO_WM_UNIT_PLACING_PICTURE_USER_VIEWPORT" val="{&quot;height&quot;:4008,&quot;width&quot;:5290}"/>
</p:tagLst>
</file>

<file path=ppt/tags/tag9.xml><?xml version="1.0" encoding="utf-8"?>
<p:tagLst xmlns:p="http://schemas.openxmlformats.org/presentationml/2006/main">
  <p:tag name="KSO_WM_UNIT_PLACING_PICTURE_USER_VIEWPORT" val="{&quot;height&quot;:5027,&quot;width&quot;:6696}"/>
</p:tagLst>
</file>

<file path=ppt/tags/tag10.xml><?xml version="1.0" encoding="utf-8"?>
<p:tagLst xmlns:p="http://schemas.openxmlformats.org/presentationml/2006/main">
  <p:tag name="KSO_WM_UNIT_PLACING_PICTURE_USER_VIEWPORT" val="{&quot;height&quot;:5027,&quot;width&quot;:6696}"/>
</p:tagLst>
</file>

<file path=ppt/tags/tag11.xml><?xml version="1.0" encoding="utf-8"?>
<p:tagLst xmlns:p="http://schemas.openxmlformats.org/presentationml/2006/main">
  <p:tag name="COMMONDATA" val="eyJjb3VudCI6NDgsImhkaWQiOiJiNjYyZjA0OTFmYTkzNWRjODg5YTkyZjRhNzA0MzZjMiIsInVzZXJDb3VudCI6Mzl9"/>
  <p:tag name="KSO_WPP_MARK_KEY" val="e0e8090e-2275-4fda-a54f-3394fa3fc5be"/>
  <p:tag name="commondata" val="eyJjb3VudCI6NDksImhkaWQiOiI3NzQwMTVkZTY3YmVjZDA0Y2E0ZmQ4Y2EwMDk1MWEwOSIsInVzZXJDb3VudCI6M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1486</Words>
  <Application>WPS 演示</Application>
  <PresentationFormat>宽屏</PresentationFormat>
  <Paragraphs>252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Arial</vt:lpstr>
      <vt:lpstr>宋体</vt:lpstr>
      <vt:lpstr>Wingdings</vt:lpstr>
      <vt:lpstr>汉仪君黑-35W</vt:lpstr>
      <vt:lpstr>微软雅黑</vt:lpstr>
      <vt:lpstr>汉仪铁线黑-65简</vt:lpstr>
      <vt:lpstr>汉仪文黑-85简</vt:lpstr>
      <vt:lpstr>Arial Unicode MS</vt:lpstr>
      <vt:lpstr>Calibri</vt:lpstr>
      <vt:lpstr>等线</vt:lpstr>
      <vt:lpstr>汉仪晓波敦黑W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黑客Mr.Li</cp:lastModifiedBy>
  <cp:revision>102</cp:revision>
  <dcterms:created xsi:type="dcterms:W3CDTF">2019-11-01T05:21:00Z</dcterms:created>
  <dcterms:modified xsi:type="dcterms:W3CDTF">2025-12-29T02:34:39Z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v1.0_mb_Ei5lBXoXpUKI45ZZuZRRUQ==</vt:lpwstr>
  </property>
  <property fmtid="{D5CDD505-2E9C-101B-9397-08002B2CF9AE}" pid="4" name="ICV">
    <vt:lpwstr>F57C70F13CD34852B1559F7FDA9376F2_13</vt:lpwstr>
  </property>
</Properties>
</file>