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3.svg" ContentType="image/svg+xml"/>
  <Override PartName="/ppt/media/image24.svg" ContentType="image/svg+xml"/>
  <Override PartName="/ppt/media/image28.svg" ContentType="image/svg+xml"/>
  <Override PartName="/ppt/media/image5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459" r:id="rId3"/>
    <p:sldId id="461" r:id="rId4"/>
    <p:sldId id="468" r:id="rId5"/>
    <p:sldId id="475" r:id="rId6"/>
    <p:sldId id="508" r:id="rId7"/>
    <p:sldId id="509" r:id="rId8"/>
    <p:sldId id="465" r:id="rId9"/>
    <p:sldId id="531" r:id="rId10"/>
    <p:sldId id="466" r:id="rId11"/>
    <p:sldId id="467" r:id="rId12"/>
    <p:sldId id="476" r:id="rId13"/>
    <p:sldId id="477" r:id="rId14"/>
    <p:sldId id="481" r:id="rId15"/>
    <p:sldId id="482" r:id="rId16"/>
    <p:sldId id="510" r:id="rId17"/>
    <p:sldId id="485" r:id="rId18"/>
    <p:sldId id="536" r:id="rId19"/>
    <p:sldId id="532" r:id="rId20"/>
    <p:sldId id="533" r:id="rId21"/>
    <p:sldId id="535" r:id="rId22"/>
    <p:sldId id="534" r:id="rId23"/>
    <p:sldId id="538" r:id="rId24"/>
    <p:sldId id="537" r:id="rId25"/>
    <p:sldId id="480" r:id="rId26"/>
    <p:sldId id="513" r:id="rId27"/>
    <p:sldId id="486" r:id="rId28"/>
    <p:sldId id="488" r:id="rId29"/>
    <p:sldId id="489" r:id="rId30"/>
    <p:sldId id="463" r:id="rId31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D1C9"/>
    <a:srgbClr val="F2BC68"/>
    <a:srgbClr val="C69864"/>
    <a:srgbClr val="C6AC8A"/>
    <a:srgbClr val="B08C5C"/>
    <a:srgbClr val="243E55"/>
    <a:srgbClr val="9E8D49"/>
    <a:srgbClr val="6B4515"/>
    <a:srgbClr val="FFE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gs" Target="tags/tag9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6709-19D7-4B97-B1F9-C17DE80CC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F24-06CC-4718-89E8-0484027D3D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0601" y="48"/>
            <a:ext cx="12203360" cy="6877907"/>
          </a:xfrm>
          <a:prstGeom prst="rect">
            <a:avLst/>
          </a:prstGeom>
        </p:spPr>
      </p:pic>
      <p:pic>
        <p:nvPicPr>
          <p:cNvPr id="6" name="图片 5" descr="/Users/wangweisen/Desktop/星期.png星期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0636" y="0"/>
            <a:ext cx="1970612" cy="1726552"/>
          </a:xfrm>
          <a:prstGeom prst="rect">
            <a:avLst/>
          </a:prstGeom>
        </p:spPr>
      </p:pic>
      <p:pic>
        <p:nvPicPr>
          <p:cNvPr id="2" name="图片 1" descr="/Users/wangweisen/Desktop/飞向太空.png飞向太空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984" y="2338946"/>
            <a:ext cx="5554811" cy="4539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" descr="32303236373630313b32303236373530303bc4d6d6d3"/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8302" y="4021273"/>
            <a:ext cx="1852295" cy="185229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360579" y="2338946"/>
            <a:ext cx="546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dirty="0">
                <a:solidFill>
                  <a:schemeClr val="bg1"/>
                </a:solidFill>
              </a:rPr>
              <a:t>小朋友们</a:t>
            </a:r>
            <a:r>
              <a:rPr kumimoji="1" lang="en-US" altLang="zh-CN" sz="3600" dirty="0">
                <a:solidFill>
                  <a:schemeClr val="bg1"/>
                </a:solidFill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</a:rPr>
              <a:t>休息片刻</a:t>
            </a:r>
            <a:r>
              <a:rPr kumimoji="1" lang="zh-CN" altLang="en-US" sz="3600" dirty="0">
                <a:solidFill>
                  <a:schemeClr val="bg1"/>
                </a:solidFill>
              </a:rPr>
              <a:t>吧！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tags" Target="../tags/tag7.xml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Relationship Id="rId3" Type="http://schemas.openxmlformats.org/officeDocument/2006/relationships/image" Target="../media/image14.GIF"/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tags" Target="../tags/tag8.xml"/><Relationship Id="rId4" Type="http://schemas.openxmlformats.org/officeDocument/2006/relationships/image" Target="../media/image18.png"/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sv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3" Type="http://schemas.openxmlformats.org/officeDocument/2006/relationships/image" Target="../media/image33.jpeg"/><Relationship Id="rId2" Type="http://schemas.openxmlformats.org/officeDocument/2006/relationships/image" Target="../media/image12.png"/><Relationship Id="rId1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8.jpeg"/><Relationship Id="rId3" Type="http://schemas.openxmlformats.org/officeDocument/2006/relationships/image" Target="../media/image35.jpeg"/><Relationship Id="rId2" Type="http://schemas.openxmlformats.org/officeDocument/2006/relationships/image" Target="../media/image37.jpe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png"/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2.jpe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jpeg"/><Relationship Id="rId1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0.jpeg"/><Relationship Id="rId3" Type="http://schemas.openxmlformats.org/officeDocument/2006/relationships/image" Target="../media/image37.jpeg"/><Relationship Id="rId2" Type="http://schemas.openxmlformats.org/officeDocument/2006/relationships/image" Target="../media/image42.jpeg"/><Relationship Id="rId1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43.jpeg"/><Relationship Id="rId1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5.svg"/><Relationship Id="rId1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872615" y="1336040"/>
            <a:ext cx="8738870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第六课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杠杆三兄弟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974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本次课内容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5470" y="3301365"/>
            <a:ext cx="4455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2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巩固跷跷板的模型搭建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5470" y="2758440"/>
            <a:ext cx="491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1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学习杠杆的分类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287780" y="287247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130" y="4789170"/>
            <a:ext cx="4540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4</a:t>
            </a:r>
            <a:r>
              <a:rPr kumimoji="1" lang="zh-CN" altLang="en-US" sz="2400" b="1">
                <a:solidFill>
                  <a:schemeClr val="bg1"/>
                </a:solidFill>
              </a:rPr>
              <a:t> 巩固跷跷板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模型搭建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5130" y="4213860"/>
            <a:ext cx="45415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3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学习杠杆的应用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77440" y="432789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3" name="图片 2" descr="32313536303434303b32313536303435393bcbd1cbf7b7c5b4f3beb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40000">
            <a:off x="4316095" y="668020"/>
            <a:ext cx="440055" cy="440055"/>
          </a:xfrm>
          <a:prstGeom prst="rect">
            <a:avLst/>
          </a:prstGeom>
        </p:spPr>
      </p:pic>
      <p:pic>
        <p:nvPicPr>
          <p:cNvPr id="100" name="图片 99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184400" y="2268220"/>
            <a:ext cx="4703445" cy="352742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6887845" y="2267585"/>
            <a:ext cx="4754880" cy="2693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这张图片是小说《三国演义》里记载的故事，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述说当年刘备、关羽和张飞三位志士，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为了共同干一番大事业的目标，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在一个桃花绚烂的园林，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举酒结义，共同实现自己人生的美好理想，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sym typeface="+mn-ea"/>
              </a:rPr>
              <a:t>三人的兄弟之情一直被大家所歌颂。</a:t>
            </a:r>
            <a:endParaRPr lang="zh-CN" altLang="en-US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</a:endParaRPr>
          </a:p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84400" y="1464945"/>
            <a:ext cx="658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小朋友们，知道下面图片的故事典故吗？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59685" y="1552575"/>
            <a:ext cx="8717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杠杆也有三位亲密的好兄弟，我们一起来认识它们吧！</a:t>
            </a:r>
            <a:endParaRPr lang="zh-CN" altLang="en-US" sz="2800">
              <a:solidFill>
                <a:schemeClr val="bg1"/>
              </a:solidFill>
            </a:endParaRPr>
          </a:p>
        </p:txBody>
      </p:sp>
      <p:pic>
        <p:nvPicPr>
          <p:cNvPr id="7" name="图片 6" descr="悄悄班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020" y="2804160"/>
            <a:ext cx="2313305" cy="1727835"/>
          </a:xfrm>
          <a:prstGeom prst="rect">
            <a:avLst/>
          </a:prstGeom>
        </p:spPr>
      </p:pic>
      <p:pic>
        <p:nvPicPr>
          <p:cNvPr id="8" name="图片 7" descr="省力杆杆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4615" y="2803525"/>
            <a:ext cx="2237740" cy="17221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57525" y="4797425"/>
            <a:ext cx="1391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1.</a:t>
            </a:r>
            <a:r>
              <a:rPr lang="zh-CN" altLang="en-US" sz="2000">
                <a:solidFill>
                  <a:srgbClr val="FFC000"/>
                </a:solidFill>
              </a:rPr>
              <a:t>省力杆杆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19140" y="4797425"/>
            <a:ext cx="1391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2.</a:t>
            </a:r>
            <a:r>
              <a:rPr lang="zh-CN" altLang="en-US" sz="2000">
                <a:solidFill>
                  <a:srgbClr val="FFC000"/>
                </a:solidFill>
              </a:rPr>
              <a:t>费力杠杆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80755" y="4797425"/>
            <a:ext cx="1391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3.</a:t>
            </a:r>
            <a:r>
              <a:rPr lang="zh-CN" altLang="en-US" sz="2000">
                <a:solidFill>
                  <a:srgbClr val="FFC000"/>
                </a:solidFill>
              </a:rPr>
              <a:t>等臂杠杆</a:t>
            </a:r>
            <a:endParaRPr lang="zh-CN" altLang="en-US" sz="2000">
              <a:solidFill>
                <a:srgbClr val="FFC000"/>
              </a:solidFill>
            </a:endParaRPr>
          </a:p>
        </p:txBody>
      </p:sp>
      <p:pic>
        <p:nvPicPr>
          <p:cNvPr id="10" name="图片 9" descr="筷子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0305" y="2803525"/>
            <a:ext cx="3072765" cy="1728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/>
        </p:nvPicPr>
        <p:blipFill>
          <a:blip r:embed="rId1"/>
          <a:srcRect b="919"/>
          <a:stretch>
            <a:fillRect/>
          </a:stretch>
        </p:blipFill>
        <p:spPr>
          <a:xfrm>
            <a:off x="2341245" y="2403475"/>
            <a:ext cx="3517265" cy="349123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370445" y="82232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省力杠杆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https://img8.file.cache.docer.com/storage/1643102141181724800/8b7a94d5d8b026674ccda8ccc176aa5f.png" descr="&amp;pky52182921719_探究未来_&amp;39&amp;src_toppic_tagsrchzj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245" y="1621155"/>
            <a:ext cx="3340735" cy="39014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58510" y="1709420"/>
            <a:ext cx="5201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1.</a:t>
            </a:r>
            <a:r>
              <a:rPr lang="zh-CN" altLang="en-US" sz="2000">
                <a:solidFill>
                  <a:schemeClr val="bg1"/>
                </a:solidFill>
              </a:rPr>
              <a:t>省力杠杆可以省力，所以能够撬动大石头。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58510" y="2473325"/>
            <a:ext cx="5709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2.</a:t>
            </a:r>
            <a:r>
              <a:rPr lang="zh-CN" altLang="en-US" sz="2000">
                <a:solidFill>
                  <a:schemeClr val="bg1"/>
                </a:solidFill>
              </a:rPr>
              <a:t>省力杠杆的特点是动力臂长度大于阻力臂长度。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58510" y="3079750"/>
            <a:ext cx="456755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3.</a:t>
            </a:r>
            <a:r>
              <a:rPr lang="zh-CN" altLang="en-US" sz="2000">
                <a:solidFill>
                  <a:schemeClr val="bg1"/>
                </a:solidFill>
              </a:rPr>
              <a:t>如图：动力臂</a:t>
            </a:r>
            <a:r>
              <a:rPr lang="en-US" altLang="zh-CN" sz="2000">
                <a:solidFill>
                  <a:schemeClr val="bg1"/>
                </a:solidFill>
              </a:rPr>
              <a:t>L1</a:t>
            </a:r>
            <a:r>
              <a:rPr lang="zh-CN" altLang="en-US" sz="2000">
                <a:solidFill>
                  <a:schemeClr val="bg1"/>
                </a:solidFill>
              </a:rPr>
              <a:t>，阻力臂</a:t>
            </a:r>
            <a:r>
              <a:rPr lang="en-US" altLang="zh-CN" sz="2000">
                <a:solidFill>
                  <a:schemeClr val="bg1"/>
                </a:solidFill>
              </a:rPr>
              <a:t>L2</a:t>
            </a:r>
            <a:r>
              <a:rPr lang="zh-CN" altLang="en-US" sz="2000">
                <a:solidFill>
                  <a:schemeClr val="bg1"/>
                </a:solidFill>
              </a:rPr>
              <a:t>，</a:t>
            </a:r>
            <a:endParaRPr lang="zh-CN" altLang="en-US" sz="2000">
              <a:solidFill>
                <a:schemeClr val="bg1"/>
              </a:solidFill>
            </a:endParaRPr>
          </a:p>
          <a:p>
            <a:r>
              <a:rPr lang="en-US" altLang="zh-CN" sz="2000">
                <a:solidFill>
                  <a:schemeClr val="bg1"/>
                </a:solidFill>
              </a:rPr>
              <a:t>L1</a:t>
            </a:r>
            <a:r>
              <a:rPr lang="zh-CN" altLang="en-US" sz="2000">
                <a:solidFill>
                  <a:schemeClr val="bg1"/>
                </a:solidFill>
              </a:rPr>
              <a:t>大于</a:t>
            </a:r>
            <a:r>
              <a:rPr lang="en-US" altLang="zh-CN" sz="2000">
                <a:solidFill>
                  <a:schemeClr val="bg1"/>
                </a:solidFill>
              </a:rPr>
              <a:t>L2 </a:t>
            </a:r>
            <a:r>
              <a:rPr lang="en-US" altLang="zh-CN" sz="2000">
                <a:solidFill>
                  <a:srgbClr val="FFC000"/>
                </a:solidFill>
              </a:rPr>
              <a:t>(L1&gt;L2)</a:t>
            </a:r>
            <a:r>
              <a:rPr lang="zh-CN" altLang="en-US" sz="2000">
                <a:solidFill>
                  <a:schemeClr val="bg1"/>
                </a:solidFill>
              </a:rPr>
              <a:t>，</a:t>
            </a:r>
            <a:r>
              <a:rPr lang="en-US" altLang="zh-CN" sz="2000">
                <a:solidFill>
                  <a:srgbClr val="FFC000"/>
                </a:solidFill>
              </a:rPr>
              <a:t> </a:t>
            </a:r>
            <a:r>
              <a:rPr lang="zh-CN" altLang="en-US" sz="2000">
                <a:solidFill>
                  <a:schemeClr val="bg1"/>
                </a:solidFill>
              </a:rPr>
              <a:t>所以，是省力杠杆。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58510" y="3994150"/>
            <a:ext cx="418592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en-US" altLang="zh-CN" sz="2000">
                <a:solidFill>
                  <a:schemeClr val="bg1"/>
                </a:solidFill>
              </a:rPr>
              <a:t>4.</a:t>
            </a:r>
            <a:r>
              <a:rPr lang="zh-CN" altLang="en-US" sz="2000">
                <a:solidFill>
                  <a:schemeClr val="bg1"/>
                </a:solidFill>
              </a:rPr>
              <a:t>省力杠杆与斜面有个相同的特点，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rgbClr val="FFC000"/>
                </a:solidFill>
              </a:rPr>
              <a:t>省力但是费距离。</a:t>
            </a:r>
            <a:endParaRPr lang="zh-CN" altLang="en-US" sz="2000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如图：</a:t>
            </a:r>
            <a:r>
              <a:rPr lang="en-US" altLang="zh-CN" sz="2000">
                <a:solidFill>
                  <a:schemeClr val="bg1"/>
                </a:solidFill>
              </a:rPr>
              <a:t>F1</a:t>
            </a:r>
            <a:r>
              <a:rPr lang="zh-CN" altLang="en-US" sz="2000">
                <a:solidFill>
                  <a:schemeClr val="bg1"/>
                </a:solidFill>
              </a:rPr>
              <a:t>需要向下旋转很大距离，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才可以把石头撬起来。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11" name="https://img8.file.cache.docer.com/storage/1643101278332753200/0ff7a73d53a249340c9735562984794e.png" descr="&amp;pky51182921501_探究未来_&amp;39&amp;src_toppic_inpsrchzd1&amp;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 rot="10020000">
            <a:off x="2091055" y="3910330"/>
            <a:ext cx="3719195" cy="1640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1828800" y="1686560"/>
            <a:ext cx="3538855" cy="373126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9975" y="755650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16750" y="992505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费力杠杆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https://img7.file.cache.docer.com/storage/1643101511246668300/89738a124040398773baaf8eb8a51b15.png" descr="&amp;pky52182921548_探究未来_&amp;39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260" y="1448435"/>
            <a:ext cx="3289935" cy="328993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73370" y="2907665"/>
            <a:ext cx="6278880" cy="11620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000">
                <a:solidFill>
                  <a:schemeClr val="bg1"/>
                </a:solidFill>
              </a:rPr>
              <a:t>2.</a:t>
            </a:r>
            <a:r>
              <a:rPr lang="zh-CN" altLang="en-US" sz="2000">
                <a:solidFill>
                  <a:schemeClr val="bg1"/>
                </a:solidFill>
              </a:rPr>
              <a:t>费力杠杆虽然费力，但是可以节省距离。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动力点移动很小距离，阻力点就可以移动很大的距离。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</a:rPr>
              <a:t>如图：</a:t>
            </a:r>
            <a:r>
              <a:rPr lang="en-US" altLang="zh-CN">
                <a:solidFill>
                  <a:schemeClr val="bg1"/>
                </a:solidFill>
              </a:rPr>
              <a:t>A</a:t>
            </a:r>
            <a:r>
              <a:rPr lang="zh-CN" altLang="en-US">
                <a:solidFill>
                  <a:schemeClr val="bg1"/>
                </a:solidFill>
              </a:rPr>
              <a:t>移动到</a:t>
            </a:r>
            <a:r>
              <a:rPr lang="en-US" altLang="zh-CN">
                <a:solidFill>
                  <a:schemeClr val="bg1"/>
                </a:solidFill>
              </a:rPr>
              <a:t>a</a:t>
            </a:r>
            <a:r>
              <a:rPr lang="zh-CN" altLang="en-US">
                <a:solidFill>
                  <a:schemeClr val="bg1"/>
                </a:solidFill>
              </a:rPr>
              <a:t>点，</a:t>
            </a:r>
            <a:r>
              <a:rPr lang="en-US" altLang="zh-CN">
                <a:solidFill>
                  <a:schemeClr val="bg1"/>
                </a:solidFill>
              </a:rPr>
              <a:t>B</a:t>
            </a:r>
            <a:r>
              <a:rPr lang="zh-CN" altLang="en-US">
                <a:solidFill>
                  <a:schemeClr val="bg1"/>
                </a:solidFill>
              </a:rPr>
              <a:t>移动到</a:t>
            </a:r>
            <a:r>
              <a:rPr lang="en-US" altLang="zh-CN">
                <a:solidFill>
                  <a:schemeClr val="bg1"/>
                </a:solidFill>
              </a:rPr>
              <a:t>b</a:t>
            </a:r>
            <a:r>
              <a:rPr lang="zh-CN" altLang="en-US">
                <a:solidFill>
                  <a:schemeClr val="bg1"/>
                </a:solidFill>
              </a:rPr>
              <a:t>点时距离变大。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67655" y="1686560"/>
            <a:ext cx="621792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1.</a:t>
            </a:r>
            <a:r>
              <a:rPr lang="zh-CN" altLang="en-US" sz="2000">
                <a:solidFill>
                  <a:schemeClr val="bg1"/>
                </a:solidFill>
              </a:rPr>
              <a:t>省力杠杆特点是动力臂大于阻力臂，那费力杠杆呢？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72760" y="2257425"/>
            <a:ext cx="4069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费力杠杆的动力臂小于阻力臂。如图：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动力臂</a:t>
            </a:r>
            <a:r>
              <a:rPr lang="en-US" altLang="zh-CN">
                <a:solidFill>
                  <a:schemeClr val="bg1"/>
                </a:solidFill>
              </a:rPr>
              <a:t>L1</a:t>
            </a:r>
            <a:r>
              <a:rPr lang="zh-CN" altLang="en-US">
                <a:solidFill>
                  <a:schemeClr val="bg1"/>
                </a:solidFill>
              </a:rPr>
              <a:t>小于阻力臂</a:t>
            </a:r>
            <a:r>
              <a:rPr lang="en-US" altLang="zh-CN">
                <a:solidFill>
                  <a:schemeClr val="bg1"/>
                </a:solidFill>
              </a:rPr>
              <a:t>L2</a:t>
            </a:r>
            <a:r>
              <a:rPr lang="zh-CN" altLang="en-US">
                <a:solidFill>
                  <a:srgbClr val="FFC000"/>
                </a:solidFill>
              </a:rPr>
              <a:t>（</a:t>
            </a:r>
            <a:r>
              <a:rPr lang="en-US" altLang="zh-CN">
                <a:solidFill>
                  <a:srgbClr val="FFC000"/>
                </a:solidFill>
              </a:rPr>
              <a:t>L1&lt;L2</a:t>
            </a:r>
            <a:r>
              <a:rPr lang="zh-CN" altLang="en-US">
                <a:solidFill>
                  <a:srgbClr val="FFC000"/>
                </a:solidFill>
              </a:rPr>
              <a:t>）</a:t>
            </a:r>
            <a:endParaRPr lang="zh-CN" altLang="en-US">
              <a:solidFill>
                <a:srgbClr val="FFC000"/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2683510" y="2435860"/>
            <a:ext cx="0" cy="1315085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168650" y="2587625"/>
            <a:ext cx="10795" cy="121793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4782820" y="3198495"/>
            <a:ext cx="0" cy="1315085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58365" y="3345180"/>
            <a:ext cx="4768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F1</a:t>
            </a:r>
            <a:endParaRPr lang="en-US" altLang="zh-CN" sz="2400" b="1"/>
          </a:p>
        </p:txBody>
      </p:sp>
      <p:sp>
        <p:nvSpPr>
          <p:cNvPr id="14" name="文本框 13"/>
          <p:cNvSpPr txBox="1"/>
          <p:nvPr/>
        </p:nvSpPr>
        <p:spPr>
          <a:xfrm>
            <a:off x="4305935" y="4213225"/>
            <a:ext cx="4768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/>
              <a:t>F2</a:t>
            </a:r>
            <a:endParaRPr lang="en-US" altLang="zh-CN" sz="2400" b="1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2732405" y="3255645"/>
            <a:ext cx="414655" cy="1016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3276600" y="3557905"/>
            <a:ext cx="1455420" cy="1079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731770" y="2830195"/>
            <a:ext cx="6146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L1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3881120" y="3198495"/>
            <a:ext cx="545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L2</a:t>
            </a:r>
            <a:endParaRPr lang="en-US" altLang="zh-CN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2446655" y="1844040"/>
            <a:ext cx="2349500" cy="1163955"/>
          </a:xfrm>
          <a:prstGeom prst="line">
            <a:avLst/>
          </a:prstGeom>
          <a:ln w="12700" cmpd="sng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090420" y="2783840"/>
            <a:ext cx="3289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/>
              <a:t>a</a:t>
            </a:r>
            <a:endParaRPr lang="en-US" altLang="zh-CN" sz="2400"/>
          </a:p>
        </p:txBody>
      </p:sp>
      <p:sp>
        <p:nvSpPr>
          <p:cNvPr id="23" name="文本框 22"/>
          <p:cNvSpPr txBox="1"/>
          <p:nvPr/>
        </p:nvSpPr>
        <p:spPr>
          <a:xfrm>
            <a:off x="4732020" y="1624965"/>
            <a:ext cx="3429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/>
              <a:t>b</a:t>
            </a:r>
            <a:endParaRPr lang="en-US" altLang="zh-CN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1"/>
          <a:srcRect t="10852" b="11481"/>
          <a:stretch>
            <a:fillRect/>
          </a:stretch>
        </p:blipFill>
        <p:spPr>
          <a:xfrm>
            <a:off x="2394585" y="1915795"/>
            <a:ext cx="4168140" cy="323723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556500" y="915670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等臂杠杆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871470" y="3245485"/>
            <a:ext cx="3224530" cy="1799590"/>
            <a:chOff x="4522" y="5722"/>
            <a:chExt cx="5078" cy="2834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7044" y="6859"/>
              <a:ext cx="17" cy="1630"/>
            </a:xfrm>
            <a:prstGeom prst="straightConnector1">
              <a:avLst/>
            </a:prstGeom>
            <a:ln w="12700" cmpd="sng">
              <a:solidFill>
                <a:srgbClr val="0070C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箭头连接符 7"/>
            <p:cNvCxnSpPr/>
            <p:nvPr/>
          </p:nvCxnSpPr>
          <p:spPr>
            <a:xfrm>
              <a:off x="9600" y="5722"/>
              <a:ext cx="0" cy="2767"/>
            </a:xfrm>
            <a:prstGeom prst="straightConnector1">
              <a:avLst/>
            </a:prstGeom>
            <a:ln w="12700" cmpd="sng">
              <a:solidFill>
                <a:srgbClr val="0070C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4522" y="6958"/>
              <a:ext cx="0" cy="1599"/>
            </a:xfrm>
            <a:prstGeom prst="straightConnector1">
              <a:avLst/>
            </a:prstGeom>
            <a:ln w="12700" cmpd="sng">
              <a:solidFill>
                <a:srgbClr val="0070C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4646" y="8234"/>
              <a:ext cx="2274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 flipV="1">
              <a:off x="7061" y="7878"/>
              <a:ext cx="2462" cy="29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5417" y="7509"/>
              <a:ext cx="733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>
                  <a:solidFill>
                    <a:srgbClr val="FF0000"/>
                  </a:solidFill>
                </a:rPr>
                <a:t>L1</a:t>
              </a:r>
              <a:endParaRPr lang="en-US" altLang="zh-CN" sz="240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64" y="7153"/>
              <a:ext cx="733" cy="7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400">
                  <a:solidFill>
                    <a:srgbClr val="FF0000"/>
                  </a:solidFill>
                </a:rPr>
                <a:t>L2</a:t>
              </a:r>
              <a:endParaRPr lang="en-US" altLang="zh-CN" sz="2400">
                <a:solidFill>
                  <a:srgbClr val="FF0000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6562725" y="1915795"/>
            <a:ext cx="50088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</a:rPr>
              <a:t>我们学习了省力杠杆与费力杠杆，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</a:rPr>
              <a:t>了解了它们的动力臂与阻力臂之间的关系。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</a:rPr>
              <a:t>那么我们推理一下，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等臂杠杆的力臂之间是什么关系？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562725" y="3484245"/>
            <a:ext cx="4069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等臂杠杆：动力臂等于阻力臂。如图：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力臂</a:t>
            </a:r>
            <a:r>
              <a:rPr lang="en-US" altLang="zh-CN">
                <a:solidFill>
                  <a:srgbClr val="FFC000"/>
                </a:solidFill>
              </a:rPr>
              <a:t>L1=</a:t>
            </a:r>
            <a:r>
              <a:rPr lang="zh-CN" altLang="en-US">
                <a:solidFill>
                  <a:srgbClr val="FFC000"/>
                </a:solidFill>
              </a:rPr>
              <a:t>力臂</a:t>
            </a:r>
            <a:r>
              <a:rPr lang="en-US" altLang="zh-CN">
                <a:solidFill>
                  <a:srgbClr val="FFC000"/>
                </a:solidFill>
              </a:rPr>
              <a:t>L2 </a:t>
            </a:r>
            <a:r>
              <a:rPr lang="zh-CN" altLang="en-US">
                <a:solidFill>
                  <a:srgbClr val="FFC000"/>
                </a:solidFill>
              </a:rPr>
              <a:t>。既不省力也不费力。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689860" y="5492750"/>
            <a:ext cx="6812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FF00"/>
                </a:solidFill>
              </a:rPr>
              <a:t>跷跷板两个力臂相同，每个力臂可以是动力臂，也可以是阻力臂。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取决于哪一端是施力端。所以，可以称呼力臂。</a:t>
            </a:r>
            <a:endParaRPr lang="zh-CN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6" grpId="0"/>
      <p:bldP spid="16" grpId="1"/>
      <p:bldP spid="18" grpId="0"/>
      <p:bldP spid="1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86290" y="1279525"/>
            <a:ext cx="1527175" cy="15271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34635" y="1279525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巩固跷跷板模型的搭建吧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845" y="2350135"/>
            <a:ext cx="5781675" cy="326136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0205" y="1844040"/>
            <a:ext cx="55029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在杠杆中，杠杆绕着转动的点是（</a:t>
            </a:r>
            <a:r>
              <a:rPr lang="en-US" altLang="zh-CN" sz="2400" b="1">
                <a:solidFill>
                  <a:schemeClr val="bg1"/>
                </a:solidFill>
              </a:rPr>
              <a:t>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910205" y="3229610"/>
            <a:ext cx="6885940" cy="398780"/>
            <a:chOff x="4583" y="4160"/>
            <a:chExt cx="10844" cy="628"/>
          </a:xfrm>
        </p:grpSpPr>
        <p:sp>
          <p:nvSpPr>
            <p:cNvPr id="4" name="文本框 3"/>
            <p:cNvSpPr txBox="1"/>
            <p:nvPr/>
          </p:nvSpPr>
          <p:spPr>
            <a:xfrm>
              <a:off x="4583" y="4160"/>
              <a:ext cx="1409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A </a:t>
              </a:r>
              <a:r>
                <a:rPr lang="zh-CN" altLang="en-US" sz="2000">
                  <a:solidFill>
                    <a:schemeClr val="bg1"/>
                  </a:solidFill>
                </a:rPr>
                <a:t>起点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638" y="4160"/>
              <a:ext cx="1396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B </a:t>
              </a:r>
              <a:r>
                <a:rPr lang="zh-CN" altLang="en-US" sz="2000">
                  <a:solidFill>
                    <a:schemeClr val="bg1"/>
                  </a:solidFill>
                </a:rPr>
                <a:t>支点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0676" y="4160"/>
              <a:ext cx="1391" cy="6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C </a:t>
              </a:r>
              <a:r>
                <a:rPr lang="zh-CN" altLang="en-US" sz="2000">
                  <a:solidFill>
                    <a:schemeClr val="bg1"/>
                  </a:solidFill>
                </a:rPr>
                <a:t>力臂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3709" y="4160"/>
              <a:ext cx="171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>
                  <a:solidFill>
                    <a:schemeClr val="bg1"/>
                  </a:solidFill>
                </a:rPr>
                <a:t>D </a:t>
              </a:r>
              <a:r>
                <a:rPr lang="zh-CN" altLang="en-US" sz="2000">
                  <a:solidFill>
                    <a:schemeClr val="bg1"/>
                  </a:solidFill>
                </a:rPr>
                <a:t>力矩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910205" y="4441825"/>
            <a:ext cx="5212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解析：杠杆绕着固定的点旋转，这个点叫作支点。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60335" y="1844040"/>
            <a:ext cx="8039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23845" y="1606550"/>
            <a:ext cx="53365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下列关于杠杆的说法正确的是（</a:t>
            </a:r>
            <a:r>
              <a:rPr lang="en-US" altLang="zh-CN" sz="2400" b="1">
                <a:solidFill>
                  <a:schemeClr val="bg1"/>
                </a:solidFill>
              </a:rPr>
              <a:t>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23845" y="2447290"/>
            <a:ext cx="333819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A </a:t>
            </a:r>
            <a:r>
              <a:rPr lang="zh-CN" altLang="en-US">
                <a:solidFill>
                  <a:schemeClr val="bg1"/>
                </a:solidFill>
              </a:rPr>
              <a:t>所有的杠杆的力臂都必须相等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10655" y="2447290"/>
            <a:ext cx="31019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B </a:t>
            </a:r>
            <a:r>
              <a:rPr lang="zh-CN" altLang="en-US">
                <a:solidFill>
                  <a:schemeClr val="bg1"/>
                </a:solidFill>
              </a:rPr>
              <a:t>使用省力杠杆的目的是省力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23845" y="3195955"/>
            <a:ext cx="332803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C </a:t>
            </a:r>
            <a:r>
              <a:rPr lang="zh-CN" altLang="en-US">
                <a:solidFill>
                  <a:schemeClr val="bg1"/>
                </a:solidFill>
              </a:rPr>
              <a:t>等臂杠杆中动力臂长于阻力臂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23845" y="3864610"/>
            <a:ext cx="58610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D </a:t>
            </a:r>
            <a:r>
              <a:rPr lang="zh-CN" altLang="en-US">
                <a:solidFill>
                  <a:schemeClr val="bg1"/>
                </a:solidFill>
              </a:rPr>
              <a:t>使用杠杆时动力臂和阻力臂长度之和一定是杠杆的长度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23845" y="4533265"/>
            <a:ext cx="6495415" cy="15862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A</a:t>
            </a:r>
            <a:r>
              <a:rPr lang="zh-CN" altLang="en-US">
                <a:solidFill>
                  <a:srgbClr val="FFC000"/>
                </a:solidFill>
              </a:rPr>
              <a:t>力臂之间不同的长度关系，决定不同种类的杠杆。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zh-CN">
                <a:solidFill>
                  <a:srgbClr val="FFC000"/>
                </a:solidFill>
              </a:rPr>
              <a:t>B</a:t>
            </a:r>
            <a:r>
              <a:rPr lang="zh-CN" altLang="en-US">
                <a:solidFill>
                  <a:srgbClr val="FFC000"/>
                </a:solidFill>
              </a:rPr>
              <a:t>正确。</a:t>
            </a:r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等臂杠杆动力臂等于阻力臂。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en-US" altLang="zh-CN">
                <a:solidFill>
                  <a:srgbClr val="FFC000"/>
                </a:solidFill>
              </a:rPr>
              <a:t>D</a:t>
            </a:r>
            <a:r>
              <a:rPr lang="zh-CN" altLang="en-US">
                <a:solidFill>
                  <a:srgbClr val="FFC000"/>
                </a:solidFill>
              </a:rPr>
              <a:t>力臂是力的作用线到支点的垂直距离，不一定等于杠杆长度。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力的作用线可以在杠杆的任何位置。</a:t>
            </a:r>
            <a:endParaRPr lang="zh-CN" altLang="en-US">
              <a:solidFill>
                <a:srgbClr val="FFC000"/>
              </a:solidFill>
            </a:endParaRPr>
          </a:p>
          <a:p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23150" y="1606550"/>
            <a:ext cx="7372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68650" y="1628140"/>
            <a:ext cx="48933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3.</a:t>
            </a:r>
            <a:r>
              <a:rPr lang="zh-CN" altLang="en-US" sz="2400" b="1">
                <a:solidFill>
                  <a:schemeClr val="bg1"/>
                </a:solidFill>
              </a:rPr>
              <a:t>关于省力杠杆说法正确的是（</a:t>
            </a:r>
            <a:r>
              <a:rPr lang="en-US" altLang="zh-CN" sz="2400" b="1">
                <a:solidFill>
                  <a:schemeClr val="bg1"/>
                </a:solidFill>
              </a:rPr>
              <a:t>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68650" y="2673985"/>
            <a:ext cx="2418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动力臂比阻力臂大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96380" y="2673985"/>
            <a:ext cx="2664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动力臂和阻力臂相等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68650" y="3571875"/>
            <a:ext cx="2407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动力臂比阻力臂小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596380" y="3571875"/>
            <a:ext cx="2428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目的是为了省距离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68650" y="4469765"/>
            <a:ext cx="3611880" cy="7556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解析：省力杠杆动力臂大于阻力臂</a:t>
            </a:r>
            <a:endParaRPr lang="en-US" altLang="zh-CN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可以省力，但是费距离。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74890" y="1628140"/>
            <a:ext cx="441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13050" y="1671320"/>
            <a:ext cx="6814820" cy="17710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要分清不同的杠杆动力臂与阻力臂之间的关系。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省力杠杆：动力臂</a:t>
            </a:r>
            <a:r>
              <a:rPr lang="en-US" altLang="zh-CN" sz="2000">
                <a:solidFill>
                  <a:schemeClr val="bg1"/>
                </a:solidFill>
              </a:rPr>
              <a:t>&gt;</a:t>
            </a:r>
            <a:r>
              <a:rPr lang="zh-CN" altLang="en-US" sz="2000">
                <a:solidFill>
                  <a:schemeClr val="bg1"/>
                </a:solidFill>
              </a:rPr>
              <a:t>阻力臂</a:t>
            </a:r>
            <a:r>
              <a:rPr lang="en-US" altLang="zh-CN" sz="2000">
                <a:solidFill>
                  <a:schemeClr val="bg1"/>
                </a:solidFill>
              </a:rPr>
              <a:t>   </a:t>
            </a:r>
            <a:r>
              <a:rPr lang="zh-CN" altLang="en-US" sz="2000">
                <a:solidFill>
                  <a:schemeClr val="bg1"/>
                </a:solidFill>
              </a:rPr>
              <a:t>例如：使用撬棍撬石头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</a:rPr>
              <a:t>费力杠杆：动力臂</a:t>
            </a:r>
            <a:r>
              <a:rPr lang="en-US" altLang="zh-CN" sz="2000">
                <a:solidFill>
                  <a:schemeClr val="bg1"/>
                </a:solidFill>
              </a:rPr>
              <a:t>&lt;</a:t>
            </a:r>
            <a:r>
              <a:rPr lang="zh-CN" altLang="en-US" sz="2000">
                <a:solidFill>
                  <a:schemeClr val="bg1"/>
                </a:solidFill>
              </a:rPr>
              <a:t>阻力臂</a:t>
            </a:r>
            <a:r>
              <a:rPr lang="en-US" altLang="zh-CN" sz="2000">
                <a:solidFill>
                  <a:schemeClr val="bg1"/>
                </a:solidFill>
              </a:rPr>
              <a:t>   </a:t>
            </a:r>
            <a:r>
              <a:rPr lang="zh-CN" altLang="en-US" sz="2000">
                <a:solidFill>
                  <a:schemeClr val="bg1"/>
                </a:solidFill>
              </a:rPr>
              <a:t>例如：筷子夹取食物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等臂杠杆：动力臂</a:t>
            </a:r>
            <a:r>
              <a:rPr lang="en-US" altLang="zh-CN" sz="2000">
                <a:solidFill>
                  <a:schemeClr val="bg1"/>
                </a:solidFill>
              </a:rPr>
              <a:t>=</a:t>
            </a:r>
            <a:r>
              <a:rPr lang="zh-CN" altLang="en-US" sz="2000">
                <a:solidFill>
                  <a:schemeClr val="bg1"/>
                </a:solidFill>
              </a:rPr>
              <a:t>阻力臂</a:t>
            </a:r>
            <a:r>
              <a:rPr lang="en-US" altLang="zh-CN" sz="2000">
                <a:solidFill>
                  <a:schemeClr val="bg1"/>
                </a:solidFill>
              </a:rPr>
              <a:t>   </a:t>
            </a:r>
            <a:r>
              <a:rPr lang="zh-CN" altLang="en-US" sz="2000">
                <a:solidFill>
                  <a:schemeClr val="bg1"/>
                </a:solidFill>
              </a:rPr>
              <a:t>例如：跷跷板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13050" y="4075430"/>
            <a:ext cx="627888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2.</a:t>
            </a:r>
            <a:r>
              <a:rPr lang="zh-CN" altLang="en-US" sz="2400">
                <a:solidFill>
                  <a:schemeClr val="bg1"/>
                </a:solidFill>
              </a:rPr>
              <a:t>力臂的长度与杠杆的长度不一定相同，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力臂的长度取决于力的作用线到支点的距离。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284220" y="46926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图片 16" descr="303b32313537393234343bc8cbbed9d7c5c0aeb0c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705" y="1990090"/>
            <a:ext cx="914400" cy="914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062605" y="1529715"/>
            <a:ext cx="6259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省力杠杆可以（</a:t>
            </a:r>
            <a:r>
              <a:rPr lang="en-US" altLang="zh-CN" sz="2400">
                <a:solidFill>
                  <a:schemeClr val="bg1"/>
                </a:solidFill>
              </a:rPr>
              <a:t>       </a:t>
            </a:r>
            <a:r>
              <a:rPr lang="zh-CN" altLang="en-US" sz="2400">
                <a:solidFill>
                  <a:schemeClr val="bg1"/>
                </a:solidFill>
              </a:rPr>
              <a:t>）力，但是（</a:t>
            </a:r>
            <a:r>
              <a:rPr lang="en-US" altLang="zh-CN" sz="2400">
                <a:solidFill>
                  <a:schemeClr val="bg1"/>
                </a:solidFill>
              </a:rPr>
              <a:t>       </a:t>
            </a:r>
            <a:r>
              <a:rPr lang="zh-CN" altLang="en-US" sz="2400">
                <a:solidFill>
                  <a:schemeClr val="bg1"/>
                </a:solidFill>
              </a:rPr>
              <a:t>）距离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62605" y="2100580"/>
            <a:ext cx="5068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</a:t>
            </a:r>
            <a:r>
              <a:rPr lang="zh-CN" altLang="en-US" sz="2400">
                <a:solidFill>
                  <a:schemeClr val="bg1"/>
                </a:solidFill>
              </a:rPr>
              <a:t>省力杠杆的动力臂（</a:t>
            </a:r>
            <a:r>
              <a:rPr lang="en-US" altLang="zh-CN" sz="2400">
                <a:solidFill>
                  <a:schemeClr val="bg1"/>
                </a:solidFill>
              </a:rPr>
              <a:t>          </a:t>
            </a:r>
            <a:r>
              <a:rPr lang="zh-CN" altLang="en-US" sz="2400">
                <a:solidFill>
                  <a:schemeClr val="bg1"/>
                </a:solidFill>
              </a:rPr>
              <a:t>）阻力臂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62605" y="3044825"/>
            <a:ext cx="59829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</a:t>
            </a:r>
            <a:r>
              <a:rPr lang="zh-CN" altLang="en-US" sz="2400">
                <a:solidFill>
                  <a:schemeClr val="bg1"/>
                </a:solidFill>
              </a:rPr>
              <a:t>费力杠杆（</a:t>
            </a:r>
            <a:r>
              <a:rPr lang="en-US" altLang="zh-CN" sz="2400">
                <a:solidFill>
                  <a:schemeClr val="bg1"/>
                </a:solidFill>
              </a:rPr>
              <a:t>    </a:t>
            </a:r>
            <a:r>
              <a:rPr lang="zh-CN" altLang="en-US" sz="2400">
                <a:solidFill>
                  <a:schemeClr val="bg1"/>
                </a:solidFill>
              </a:rPr>
              <a:t>）力，但是可以（</a:t>
            </a:r>
            <a:r>
              <a:rPr lang="en-US" altLang="zh-CN" sz="24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）距离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62605" y="3740785"/>
            <a:ext cx="5068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4.</a:t>
            </a:r>
            <a:r>
              <a:rPr lang="zh-CN" altLang="en-US" sz="2400">
                <a:solidFill>
                  <a:schemeClr val="bg1"/>
                </a:solidFill>
              </a:rPr>
              <a:t>费力杠杆的动力臂（</a:t>
            </a:r>
            <a:r>
              <a:rPr lang="en-US" altLang="zh-CN" sz="2400">
                <a:solidFill>
                  <a:schemeClr val="bg1"/>
                </a:solidFill>
              </a:rPr>
              <a:t>          </a:t>
            </a:r>
            <a:r>
              <a:rPr lang="zh-CN" altLang="en-US" sz="2400">
                <a:solidFill>
                  <a:schemeClr val="bg1"/>
                </a:solidFill>
              </a:rPr>
              <a:t>）阻力臂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62605" y="4559935"/>
            <a:ext cx="58166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5.</a:t>
            </a:r>
            <a:r>
              <a:rPr lang="zh-CN" altLang="en-US" sz="2400">
                <a:solidFill>
                  <a:schemeClr val="bg1"/>
                </a:solidFill>
              </a:rPr>
              <a:t>等臂杠杆既不（</a:t>
            </a:r>
            <a:r>
              <a:rPr lang="en-US" altLang="zh-CN" sz="24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）力，也不（</a:t>
            </a:r>
            <a:r>
              <a:rPr lang="en-US" altLang="zh-CN" sz="24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）力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62605" y="5228590"/>
            <a:ext cx="5068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6.</a:t>
            </a:r>
            <a:r>
              <a:rPr lang="zh-CN" altLang="en-US" sz="2400">
                <a:solidFill>
                  <a:schemeClr val="bg1"/>
                </a:solidFill>
              </a:rPr>
              <a:t>等臂杠杆的动力臂（</a:t>
            </a:r>
            <a:r>
              <a:rPr lang="en-US" altLang="zh-CN" sz="2400">
                <a:solidFill>
                  <a:schemeClr val="bg1"/>
                </a:solidFill>
              </a:rPr>
              <a:t>          </a:t>
            </a:r>
            <a:r>
              <a:rPr lang="zh-CN" altLang="en-US" sz="2400">
                <a:solidFill>
                  <a:schemeClr val="bg1"/>
                </a:solidFill>
              </a:rPr>
              <a:t>）阻力臂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5765" y="455993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省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85765" y="1529715"/>
            <a:ext cx="615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省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80630" y="304482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省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85360" y="304482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费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89545" y="152971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费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13980" y="4559935"/>
            <a:ext cx="48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费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01080" y="2113915"/>
            <a:ext cx="7924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大于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101080" y="374078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小于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01080" y="5228590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等于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/>
      <p:bldP spid="13" grpId="1"/>
      <p:bldP spid="16" grpId="0"/>
      <p:bldP spid="16" grpId="1"/>
      <p:bldP spid="4" grpId="0"/>
      <p:bldP spid="4" grpId="1"/>
      <p:bldP spid="19" grpId="0"/>
      <p:bldP spid="19" grpId="1"/>
      <p:bldP spid="5" grpId="0"/>
      <p:bldP spid="5" grpId="1"/>
      <p:bldP spid="15" grpId="0"/>
      <p:bldP spid="15" grpId="1"/>
      <p:bldP spid="14" grpId="0"/>
      <p:bldP spid="14" grpId="1"/>
      <p:bldP spid="6" grpId="0"/>
      <p:bldP spid="6" grpId="1"/>
      <p:bldP spid="20" grpId="0"/>
      <p:bldP spid="20" grpId="1"/>
      <p:bldP spid="7" grpId="0"/>
      <p:bldP spid="7" grpId="1"/>
      <p:bldP spid="12" grpId="0"/>
      <p:bldP spid="12" grpId="1"/>
      <p:bldP spid="18" grpId="0"/>
      <p:bldP spid="18" grpId="1"/>
      <p:bldP spid="8" grpId="0"/>
      <p:bldP spid="8" grpId="1"/>
      <p:bldP spid="21" grpId="0"/>
      <p:bldP spid="2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130165" y="670560"/>
            <a:ext cx="3027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杠杆的生活应用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77415" y="1638935"/>
            <a:ext cx="8717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我们学习了三种杠杆，分别是省力杠杆、费力杠杆、等臂杠杆。</a:t>
            </a:r>
            <a:endParaRPr lang="zh-CN" altLang="en-US" sz="2400">
              <a:solidFill>
                <a:schemeClr val="bg1"/>
              </a:solidFill>
            </a:endParaRPr>
          </a:p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415" y="2362200"/>
            <a:ext cx="33299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为自己的努力点个赞吧</a:t>
            </a:r>
            <a:r>
              <a:rPr lang="en-US" altLang="zh-CN" sz="2400">
                <a:solidFill>
                  <a:srgbClr val="FFC000"/>
                </a:solidFill>
              </a:rPr>
              <a:t>!</a:t>
            </a:r>
            <a:endParaRPr lang="en-US" altLang="zh-CN" sz="2400">
              <a:solidFill>
                <a:srgbClr val="FFC000"/>
              </a:solidFill>
            </a:endParaRPr>
          </a:p>
        </p:txBody>
      </p:sp>
      <p:pic>
        <p:nvPicPr>
          <p:cNvPr id="7" name="https://img7.file.cache.docer.com/storage/1634788694954824285/16c8663cd62b0c3eb55e9a9fe8363ff9vcgv1.png" descr="&amp;pky06168394698_sjzg_VCG211345211013&amp;39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345" y="3296285"/>
            <a:ext cx="7179310" cy="23520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507355" y="2362200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接下来，我们一起探究杠杆在生活的应用！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10810" y="67056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省力杠杆的应用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40610" y="1429385"/>
            <a:ext cx="810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利用省力杠杆省力的特点，为我们生活提供了很多的便利！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5" name="图片 104"/>
          <p:cNvPicPr/>
          <p:nvPr/>
        </p:nvPicPr>
        <p:blipFill>
          <a:blip r:embed="rId2"/>
          <a:srcRect l="-1282" t="14395" r="1282" b="-747"/>
          <a:stretch>
            <a:fillRect/>
          </a:stretch>
        </p:blipFill>
        <p:spPr>
          <a:xfrm>
            <a:off x="2599055" y="2234565"/>
            <a:ext cx="3072765" cy="265366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3028315" y="5069205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瓶起子（起瓶器）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113" name="图片 112"/>
          <p:cNvPicPr/>
          <p:nvPr/>
        </p:nvPicPr>
        <p:blipFill>
          <a:blip r:embed="rId3"/>
          <a:stretch>
            <a:fillRect/>
          </a:stretch>
        </p:blipFill>
        <p:spPr>
          <a:xfrm>
            <a:off x="5996305" y="2280285"/>
            <a:ext cx="3535680" cy="2651760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ttp://photo-static-api.fotomore.com/creative/vcg/400/new/VCG41N878378296.jpg" descr="&amp;pky210_sjzg_VCG41N878378296&amp;2&amp;src_toppic_inpsrchzd1&amp;"/>
          <p:cNvPicPr>
            <a:picLocks noChangeAspect="1"/>
          </p:cNvPicPr>
          <p:nvPr/>
        </p:nvPicPr>
        <p:blipFill>
          <a:blip r:embed="rId1"/>
          <a:srcRect l="6907" t="7583" r="3713" b="11454"/>
          <a:stretch>
            <a:fillRect/>
          </a:stretch>
        </p:blipFill>
        <p:spPr>
          <a:xfrm>
            <a:off x="9500870" y="1266190"/>
            <a:ext cx="1463675" cy="1325880"/>
          </a:xfrm>
          <a:prstGeom prst="roundRect">
            <a:avLst/>
          </a:prstGeom>
        </p:spPr>
      </p:pic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06" name="图片 105"/>
          <p:cNvPicPr/>
          <p:nvPr/>
        </p:nvPicPr>
        <p:blipFill>
          <a:blip r:embed="rId3"/>
          <a:srcRect l="11074" t="-3232" r="-1067" b="3565"/>
          <a:stretch>
            <a:fillRect/>
          </a:stretch>
        </p:blipFill>
        <p:spPr>
          <a:xfrm>
            <a:off x="2150110" y="1673225"/>
            <a:ext cx="3572510" cy="351218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省力杠杆的应用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108" name="图片 107"/>
          <p:cNvPicPr/>
          <p:nvPr/>
        </p:nvPicPr>
        <p:blipFill>
          <a:blip r:embed="rId4"/>
          <a:srcRect r="11656" b="8333"/>
          <a:stretch>
            <a:fillRect/>
          </a:stretch>
        </p:blipFill>
        <p:spPr>
          <a:xfrm>
            <a:off x="5864860" y="1351280"/>
            <a:ext cx="2955925" cy="204216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082925" y="5335270"/>
            <a:ext cx="1706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羊角锤拔钉子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16700" y="3393440"/>
            <a:ext cx="145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扳手拧螺母</a:t>
            </a:r>
            <a:endParaRPr lang="zh-CN" altLang="en-US" sz="2000">
              <a:solidFill>
                <a:schemeClr val="bg1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8217535" y="2018665"/>
            <a:ext cx="1190625" cy="3581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图片 106"/>
          <p:cNvPicPr/>
          <p:nvPr/>
        </p:nvPicPr>
        <p:blipFill>
          <a:blip r:embed="rId5"/>
          <a:srcRect r="13833"/>
          <a:stretch>
            <a:fillRect/>
          </a:stretch>
        </p:blipFill>
        <p:spPr>
          <a:xfrm>
            <a:off x="5875655" y="3881120"/>
            <a:ext cx="2945130" cy="186880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6616700" y="5838825"/>
            <a:ext cx="94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指甲刀</a:t>
            </a:r>
            <a:endParaRPr lang="zh-CN" altLang="en-US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10" grpId="0"/>
      <p:bldP spid="1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490" y="469152"/>
            <a:ext cx="1592873" cy="569573"/>
          </a:xfrm>
          <a:prstGeom prst="rect">
            <a:avLst/>
          </a:prstGeom>
        </p:spPr>
      </p:pic>
      <p:pic>
        <p:nvPicPr>
          <p:cNvPr id="115" name="图片 114"/>
          <p:cNvPicPr/>
          <p:nvPr/>
        </p:nvPicPr>
        <p:blipFill>
          <a:blip r:embed="rId2"/>
          <a:srcRect t="25269"/>
          <a:stretch>
            <a:fillRect/>
          </a:stretch>
        </p:blipFill>
        <p:spPr>
          <a:xfrm>
            <a:off x="1979295" y="2035175"/>
            <a:ext cx="3542665" cy="406463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4050665" y="3522980"/>
            <a:ext cx="538480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3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CN" altLang="en-US" sz="13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58085" y="570230"/>
            <a:ext cx="640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支点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098165" y="663575"/>
            <a:ext cx="203835" cy="18161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433320" y="938530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动力臂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458085" y="130238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阻力臂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3430905" y="1122680"/>
            <a:ext cx="1456055" cy="0"/>
          </a:xfrm>
          <a:prstGeom prst="straightConnector1">
            <a:avLst/>
          </a:prstGeom>
          <a:ln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3430905" y="1486535"/>
            <a:ext cx="1571625" cy="0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2251710" y="2284730"/>
            <a:ext cx="2057400" cy="2345690"/>
          </a:xfrm>
          <a:prstGeom prst="straightConnector1">
            <a:avLst/>
          </a:prstGeom>
          <a:ln w="38100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3430905" y="4711065"/>
            <a:ext cx="793750" cy="0"/>
          </a:xfrm>
          <a:prstGeom prst="straightConnector1">
            <a:avLst/>
          </a:prstGeom>
          <a:ln w="38100"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图片 106"/>
          <p:cNvPicPr/>
          <p:nvPr/>
        </p:nvPicPr>
        <p:blipFill>
          <a:blip r:embed="rId3"/>
          <a:srcRect r="13833"/>
          <a:stretch>
            <a:fillRect/>
          </a:stretch>
        </p:blipFill>
        <p:spPr>
          <a:xfrm>
            <a:off x="5706110" y="845185"/>
            <a:ext cx="4273550" cy="271208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547100" y="1084580"/>
            <a:ext cx="538480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3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endParaRPr lang="zh-CN" altLang="en-US" sz="13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6936105" y="2200910"/>
            <a:ext cx="1763395" cy="387350"/>
          </a:xfrm>
          <a:prstGeom prst="straightConnector1">
            <a:avLst/>
          </a:prstGeom>
          <a:ln w="38100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/>
          <p:nvPr/>
        </p:nvCxnSpPr>
        <p:spPr>
          <a:xfrm flipV="1">
            <a:off x="8681085" y="1663700"/>
            <a:ext cx="408940" cy="173355"/>
          </a:xfrm>
          <a:prstGeom prst="straightConnector1">
            <a:avLst/>
          </a:prstGeom>
          <a:ln>
            <a:solidFill>
              <a:srgbClr val="FFC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图片 115"/>
          <p:cNvPicPr/>
          <p:nvPr/>
        </p:nvPicPr>
        <p:blipFill>
          <a:blip r:embed="rId4"/>
          <a:srcRect b="2497"/>
          <a:stretch>
            <a:fillRect/>
          </a:stretch>
        </p:blipFill>
        <p:spPr>
          <a:xfrm>
            <a:off x="5706110" y="3644265"/>
            <a:ext cx="4303395" cy="275082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0" name="文本框 29"/>
          <p:cNvSpPr txBox="1"/>
          <p:nvPr/>
        </p:nvSpPr>
        <p:spPr>
          <a:xfrm>
            <a:off x="2458085" y="1663700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作用线</a:t>
            </a:r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3477260" y="1810385"/>
            <a:ext cx="1386205" cy="0"/>
          </a:xfrm>
          <a:prstGeom prst="line">
            <a:avLst/>
          </a:prstGeom>
          <a:ln w="349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1360805" y="2034540"/>
            <a:ext cx="1353820" cy="993775"/>
          </a:xfrm>
          <a:prstGeom prst="line">
            <a:avLst/>
          </a:prstGeom>
          <a:ln w="349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>
            <a:off x="3395980" y="3728720"/>
            <a:ext cx="34925" cy="1410335"/>
          </a:xfrm>
          <a:prstGeom prst="line">
            <a:avLst/>
          </a:prstGeom>
          <a:ln w="349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6712585" y="1847850"/>
            <a:ext cx="323850" cy="1592580"/>
          </a:xfrm>
          <a:prstGeom prst="line">
            <a:avLst/>
          </a:prstGeom>
          <a:ln w="349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9070975" y="1486535"/>
            <a:ext cx="438785" cy="1410335"/>
          </a:xfrm>
          <a:prstGeom prst="line">
            <a:avLst/>
          </a:prstGeom>
          <a:ln w="34925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费力杠杆的应用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75230" y="1351280"/>
            <a:ext cx="7454265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费力杠杆虽然费力，但是可以节省距离。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 </a:t>
            </a:r>
            <a:r>
              <a:rPr lang="en-US" altLang="zh-CN" sz="2400">
                <a:solidFill>
                  <a:schemeClr val="bg1"/>
                </a:solidFill>
              </a:rPr>
              <a:t>                                      </a:t>
            </a:r>
            <a:r>
              <a:rPr lang="zh-CN" altLang="en-US" sz="2400">
                <a:solidFill>
                  <a:schemeClr val="bg1"/>
                </a:solidFill>
              </a:rPr>
              <a:t>同样为我们生活提供了很多便利！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10" name="图片 109"/>
          <p:cNvPicPr/>
          <p:nvPr/>
        </p:nvPicPr>
        <p:blipFill>
          <a:blip r:embed="rId2"/>
          <a:srcRect l="6179" t="7815" r="9099" b="9514"/>
          <a:stretch>
            <a:fillRect/>
          </a:stretch>
        </p:blipFill>
        <p:spPr>
          <a:xfrm>
            <a:off x="6750685" y="2640965"/>
            <a:ext cx="3599180" cy="232219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3"/>
          <a:stretch>
            <a:fillRect/>
          </a:stretch>
        </p:blipFill>
        <p:spPr>
          <a:xfrm>
            <a:off x="2599055" y="2640965"/>
            <a:ext cx="3656330" cy="231076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2599055" y="5264150"/>
            <a:ext cx="5212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筷子是费力杠杆，手指微微张开便可以夹到食物。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4" name="https://img7.file.cache.docer.com/storage/1633998128013611482/3a33a417-da10-4ca0-8039-dec530d663a8vcgv1.png" descr="&amp;pky00168703862_sjzg_VCG211345211100&amp;39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160000">
            <a:off x="7203440" y="4366260"/>
            <a:ext cx="431800" cy="418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2" grpId="0"/>
      <p:bldP spid="1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费力杠杆的应用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112" name="图片 111"/>
          <p:cNvPicPr/>
          <p:nvPr/>
        </p:nvPicPr>
        <p:blipFill>
          <a:blip r:embed="rId2"/>
          <a:srcRect t="13981" b="14324"/>
          <a:stretch>
            <a:fillRect/>
          </a:stretch>
        </p:blipFill>
        <p:spPr>
          <a:xfrm>
            <a:off x="3374390" y="1617345"/>
            <a:ext cx="4843145" cy="3472815"/>
          </a:xfrm>
          <a:prstGeom prst="round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H="1">
            <a:off x="5078095" y="2863215"/>
            <a:ext cx="485140" cy="842645"/>
          </a:xfrm>
          <a:prstGeom prst="line">
            <a:avLst/>
          </a:prstGeom>
          <a:ln w="12700" cmpd="sng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5563235" y="3024505"/>
            <a:ext cx="961390" cy="52006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3811905" y="2157730"/>
            <a:ext cx="1612900" cy="79629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 rot="1620000">
            <a:off x="5799455" y="287464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动力臂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 rot="1500000">
            <a:off x="4442460" y="2162810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阻力臂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91255" y="5441315"/>
            <a:ext cx="4526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理发剪刀属于费力杠杆，可以更方便理发。</a:t>
            </a:r>
            <a:endParaRPr lang="zh-CN" alt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9" grpId="0"/>
      <p:bldP spid="9" grpId="1"/>
      <p:bldP spid="13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费力杠杆的应用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114" name="图片 113"/>
          <p:cNvPicPr/>
          <p:nvPr/>
        </p:nvPicPr>
        <p:blipFill>
          <a:blip r:embed="rId2"/>
          <a:stretch>
            <a:fillRect/>
          </a:stretch>
        </p:blipFill>
        <p:spPr>
          <a:xfrm>
            <a:off x="2599055" y="1788160"/>
            <a:ext cx="4155440" cy="4155440"/>
          </a:xfrm>
          <a:prstGeom prst="round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/>
        </p:nvCxnSpPr>
        <p:spPr>
          <a:xfrm flipH="1">
            <a:off x="3011170" y="1914525"/>
            <a:ext cx="1548765" cy="1132840"/>
          </a:xfrm>
          <a:prstGeom prst="line">
            <a:avLst/>
          </a:prstGeom>
          <a:ln w="12700" cmpd="sng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3860800" y="2371090"/>
            <a:ext cx="861060" cy="94170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>
            <a:off x="4369435" y="2091055"/>
            <a:ext cx="2339975" cy="2621915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 rot="3000000">
            <a:off x="4109720" y="252539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动力臂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 rot="3060000">
            <a:off x="5218430" y="2863215"/>
            <a:ext cx="8686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阻力臂</a:t>
            </a:r>
            <a:endParaRPr lang="zh-CN" altLang="en-US">
              <a:solidFill>
                <a:srgbClr val="FFC00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3808730" y="3047365"/>
            <a:ext cx="1351915" cy="947420"/>
          </a:xfrm>
          <a:prstGeom prst="line">
            <a:avLst/>
          </a:prstGeom>
          <a:ln w="12700" cmpd="sng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5160645" y="4712970"/>
            <a:ext cx="1548765" cy="1132840"/>
          </a:xfrm>
          <a:prstGeom prst="line">
            <a:avLst/>
          </a:prstGeom>
          <a:ln w="12700" cmpd="sng">
            <a:solidFill>
              <a:srgbClr val="00B0F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7105650" y="2110105"/>
            <a:ext cx="4145280" cy="10502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</a:rPr>
              <a:t>镊子利用费力杠杆原理，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夹取物品更方便，类似筷子。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5" grpId="0"/>
      <p:bldP spid="1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费力杠杆的应用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117" name="图片 116"/>
          <p:cNvPicPr/>
          <p:nvPr/>
        </p:nvPicPr>
        <p:blipFill>
          <a:blip r:embed="rId2"/>
          <a:stretch>
            <a:fillRect/>
          </a:stretch>
        </p:blipFill>
        <p:spPr>
          <a:xfrm>
            <a:off x="5372100" y="1433195"/>
            <a:ext cx="4511675" cy="30308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https://img7.file.cache.docer.com/storage/1636688584014488337/2fd8673e-2c0a-45e8-bbdd-21dfd52e7870tjwjv2.png" descr="&amp;pky51173132886_探究未来_&amp;39&amp;src_toppic_inpsrchzd1&amp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485" y="1433195"/>
            <a:ext cx="3685540" cy="37846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278880" y="4723130"/>
            <a:ext cx="2697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钓鱼竿属于费力杠杆，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可以更方便将鱼钓上来。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9" name="https://img7.file.cache.docer.com/storage/1596794597095388000/1346b78405546dd3cdb747eaa2c9939a.png" descr="&amp;pky4789327208_sjzg_&amp;39&amp;src_toppic_inpsrchzd1&amp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9755" y="3119120"/>
            <a:ext cx="2890520" cy="3853815"/>
          </a:xfrm>
          <a:prstGeom prst="rect">
            <a:avLst/>
          </a:prstGeom>
        </p:spPr>
      </p:pic>
      <p:pic>
        <p:nvPicPr>
          <p:cNvPr id="11" name="https://img7.file.cache.docer.com/storage/1597057971372602000/f49cc3a18d19a6018ef5ce5fd5cf945a.png" descr="&amp;pky4989528108_sjzg_&amp;39&amp;src_toppic_inpsrchzd1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9345" y="5078730"/>
            <a:ext cx="1439545" cy="1439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5455" y="74422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等臂杠杆的应用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65655" y="1603375"/>
            <a:ext cx="90220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等臂杠杆动力臂等于阻力臂。既不省力也不费力，可以保持平衡。</a:t>
            </a:r>
            <a:endParaRPr lang="zh-CN" altLang="en-US" sz="2400">
              <a:solidFill>
                <a:schemeClr val="bg1"/>
              </a:solidFill>
            </a:endParaRPr>
          </a:p>
          <a:p>
            <a:r>
              <a:rPr lang="zh-CN" altLang="en-US" sz="2400">
                <a:solidFill>
                  <a:schemeClr val="bg1"/>
                </a:solidFill>
              </a:rPr>
              <a:t>生活中常见的等臂杠杆有：跷跷板，天平秤。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0" name="https://img7.file.cache.docer.com/storage/1634789609213719039/ebf86aad0603b67d62d1b9b5cf76dee9vcgv1.png" descr="&amp;pky06168394714_sjzg_VCG211345211186&amp;39&amp;src_toppic_inpsrchzd1&amp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655" y="3264535"/>
            <a:ext cx="4215765" cy="1082675"/>
          </a:xfrm>
          <a:prstGeom prst="rect">
            <a:avLst/>
          </a:prstGeom>
        </p:spPr>
      </p:pic>
      <p:pic>
        <p:nvPicPr>
          <p:cNvPr id="12" name="https://img7.file.cache.docer.com/storage/1638180520977073047/24f321daf136e5f1b31820b4a39c46b3.png" descr="&amp;pky50178456854_探究未来_&amp;39&amp;src_toppic_inpsrchzd1&amp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810" y="2685415"/>
            <a:ext cx="4055110" cy="2745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6290" y="1279525"/>
            <a:ext cx="1527175" cy="15271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34635" y="1279525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巩固跷跷板模型的搭建吧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835" y="2479040"/>
            <a:ext cx="5831840" cy="328993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13430" y="1544955"/>
            <a:ext cx="51009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1. </a:t>
            </a:r>
            <a:r>
              <a:rPr lang="zh-CN" altLang="en-US" sz="2400" b="1">
                <a:solidFill>
                  <a:schemeClr val="bg1"/>
                </a:solidFill>
              </a:rPr>
              <a:t>图中属于省力杠杆的应用是（</a:t>
            </a:r>
            <a:r>
              <a:rPr lang="en-US" altLang="zh-CN" sz="2400" b="1">
                <a:solidFill>
                  <a:schemeClr val="bg1"/>
                </a:solidFill>
              </a:rPr>
              <a:t>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111" name="图片 110"/>
          <p:cNvPicPr/>
          <p:nvPr/>
        </p:nvPicPr>
        <p:blipFill>
          <a:blip r:embed="rId1"/>
          <a:stretch>
            <a:fillRect/>
          </a:stretch>
        </p:blipFill>
        <p:spPr>
          <a:xfrm>
            <a:off x="2378710" y="2398395"/>
            <a:ext cx="2212975" cy="139890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2" name="图片 111"/>
          <p:cNvPicPr/>
          <p:nvPr/>
        </p:nvPicPr>
        <p:blipFill>
          <a:blip r:embed="rId2"/>
          <a:srcRect t="13981" b="14324"/>
          <a:stretch>
            <a:fillRect/>
          </a:stretch>
        </p:blipFill>
        <p:spPr>
          <a:xfrm>
            <a:off x="4752340" y="2379345"/>
            <a:ext cx="1963420" cy="140843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/>
        </p:nvPicPr>
        <p:blipFill>
          <a:blip r:embed="rId3"/>
          <a:srcRect t="25269"/>
          <a:stretch>
            <a:fillRect/>
          </a:stretch>
        </p:blipFill>
        <p:spPr>
          <a:xfrm>
            <a:off x="6876415" y="2388870"/>
            <a:ext cx="1772920" cy="139890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9" name="图片 118"/>
          <p:cNvPicPr/>
          <p:nvPr/>
        </p:nvPicPr>
        <p:blipFill>
          <a:blip r:embed="rId4"/>
          <a:srcRect t="2528"/>
          <a:stretch>
            <a:fillRect/>
          </a:stretch>
        </p:blipFill>
        <p:spPr>
          <a:xfrm>
            <a:off x="8949055" y="2388870"/>
            <a:ext cx="1581150" cy="140716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3313430" y="3914140"/>
            <a:ext cx="583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07990" y="3914140"/>
            <a:ext cx="7124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07605" y="3914140"/>
            <a:ext cx="5105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02445" y="3914140"/>
            <a:ext cx="674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13430" y="4890135"/>
            <a:ext cx="4876800" cy="7556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选项羊角锤起钉子利用省力杠杆原理，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其余三个选项属于费力杠杆。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72705" y="1544955"/>
            <a:ext cx="345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13430" y="1544955"/>
            <a:ext cx="51009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solidFill>
                  <a:schemeClr val="bg1"/>
                </a:solidFill>
              </a:rPr>
              <a:t>2. </a:t>
            </a:r>
            <a:r>
              <a:rPr lang="zh-CN" altLang="en-US" sz="2400" b="1">
                <a:solidFill>
                  <a:schemeClr val="bg1"/>
                </a:solidFill>
              </a:rPr>
              <a:t>图中属于费力杠杆的应用是（</a:t>
            </a:r>
            <a:r>
              <a:rPr lang="en-US" altLang="zh-CN" sz="2400" b="1">
                <a:solidFill>
                  <a:schemeClr val="bg1"/>
                </a:solidFill>
              </a:rPr>
              <a:t>     </a:t>
            </a:r>
            <a:r>
              <a:rPr lang="zh-CN" altLang="en-US" sz="2400" b="1">
                <a:solidFill>
                  <a:schemeClr val="bg1"/>
                </a:solidFill>
              </a:rPr>
              <a:t>）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120" name="图片 119"/>
          <p:cNvPicPr/>
          <p:nvPr/>
        </p:nvPicPr>
        <p:blipFill>
          <a:blip r:embed="rId1"/>
          <a:srcRect l="6809" r="10389"/>
          <a:stretch>
            <a:fillRect/>
          </a:stretch>
        </p:blipFill>
        <p:spPr>
          <a:xfrm>
            <a:off x="2057400" y="2298700"/>
            <a:ext cx="2001520" cy="18122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1" name="图片 120"/>
          <p:cNvPicPr/>
          <p:nvPr/>
        </p:nvPicPr>
        <p:blipFill>
          <a:blip r:embed="rId2"/>
          <a:stretch>
            <a:fillRect/>
          </a:stretch>
        </p:blipFill>
        <p:spPr>
          <a:xfrm>
            <a:off x="4223385" y="2298700"/>
            <a:ext cx="1811655" cy="181165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7" name="http://photo-static-api.fotomore.com/creative/vcg/veer/400/new/VCG41N661084436.jpg" descr="&amp;pky210_sjzg_VCG41N661084436&amp;2&amp;src_toppic_inpsrchzd1&amp;"/>
          <p:cNvPicPr>
            <a:picLocks noChangeAspect="1"/>
          </p:cNvPicPr>
          <p:nvPr/>
        </p:nvPicPr>
        <p:blipFill>
          <a:blip r:embed="rId3"/>
          <a:srcRect l="7732" r="9363"/>
          <a:stretch>
            <a:fillRect/>
          </a:stretch>
        </p:blipFill>
        <p:spPr>
          <a:xfrm>
            <a:off x="6199505" y="2298700"/>
            <a:ext cx="2102485" cy="1803400"/>
          </a:xfrm>
          <a:prstGeom prst="roundRect">
            <a:avLst/>
          </a:prstGeom>
        </p:spPr>
      </p:pic>
      <p:pic>
        <p:nvPicPr>
          <p:cNvPr id="122" name="图片 121"/>
          <p:cNvPicPr/>
          <p:nvPr/>
        </p:nvPicPr>
        <p:blipFill>
          <a:blip r:embed="rId4"/>
          <a:srcRect l="9228" t="14294" r="12608" b="8794"/>
          <a:stretch>
            <a:fillRect/>
          </a:stretch>
        </p:blipFill>
        <p:spPr>
          <a:xfrm>
            <a:off x="8414385" y="2414270"/>
            <a:ext cx="2856230" cy="157226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879725" y="4214495"/>
            <a:ext cx="4337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1415" y="4214495"/>
            <a:ext cx="3962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025640" y="4214495"/>
            <a:ext cx="3181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63405" y="4214495"/>
            <a:ext cx="3390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06775" y="5049520"/>
            <a:ext cx="537781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</a:t>
            </a:r>
            <a:r>
              <a:rPr lang="en-US" altLang="zh-CN">
                <a:solidFill>
                  <a:srgbClr val="FFC000"/>
                </a:solidFill>
              </a:rPr>
              <a:t>B</a:t>
            </a:r>
            <a:r>
              <a:rPr lang="zh-CN" altLang="en-US">
                <a:solidFill>
                  <a:srgbClr val="FFC000"/>
                </a:solidFill>
              </a:rPr>
              <a:t>选项是镊子，属于费力杠杆；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A</a:t>
            </a:r>
            <a:r>
              <a:rPr lang="zh-CN" altLang="en-US">
                <a:solidFill>
                  <a:srgbClr val="FFC000"/>
                </a:solidFill>
              </a:rPr>
              <a:t>是钳子，</a:t>
            </a:r>
            <a:r>
              <a:rPr lang="en-US" altLang="zh-CN">
                <a:solidFill>
                  <a:srgbClr val="FFC000"/>
                </a:solidFill>
              </a:rPr>
              <a:t>C</a:t>
            </a:r>
            <a:r>
              <a:rPr lang="zh-CN" altLang="en-US">
                <a:solidFill>
                  <a:srgbClr val="FFC000"/>
                </a:solidFill>
              </a:rPr>
              <a:t>是瓶起子，</a:t>
            </a:r>
            <a:r>
              <a:rPr lang="en-US" altLang="zh-CN">
                <a:solidFill>
                  <a:srgbClr val="FFC000"/>
                </a:solidFill>
              </a:rPr>
              <a:t>D</a:t>
            </a:r>
            <a:r>
              <a:rPr lang="zh-CN" altLang="en-US">
                <a:solidFill>
                  <a:srgbClr val="FFC000"/>
                </a:solidFill>
              </a:rPr>
              <a:t>是撬棍，都属于省力杠杆。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83500" y="1544955"/>
            <a:ext cx="5264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B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8460" y="1625600"/>
            <a:ext cx="68840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等臂杠杆的动力臂等于阻力臂，具有省力的作用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59250" y="2672715"/>
            <a:ext cx="11163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对（</a:t>
            </a:r>
            <a:r>
              <a:rPr lang="en-US" altLang="zh-CN" sz="2000">
                <a:solidFill>
                  <a:schemeClr val="bg1"/>
                </a:solidFill>
              </a:rPr>
              <a:t>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94145" y="2672715"/>
            <a:ext cx="11163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错（</a:t>
            </a:r>
            <a:r>
              <a:rPr lang="en-US" altLang="zh-CN" sz="2000">
                <a:solidFill>
                  <a:schemeClr val="bg1"/>
                </a:solidFill>
              </a:rPr>
              <a:t>  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18460" y="4121150"/>
            <a:ext cx="3840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解析：等臂杠杆既不省力也不费力。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83095" y="2672715"/>
            <a:ext cx="403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√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2195" y="2042160"/>
            <a:ext cx="8310880" cy="14300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</a:rPr>
              <a:t>判断杠杆是否是省力杠杆还是费力杠杆，除了分析结构，比较力臂之外，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chemeClr val="bg1"/>
                </a:solidFill>
              </a:rPr>
              <a:t>还可以根据物体本身的用途去分析。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</a:rPr>
              <a:t>例如：手推车可以载很重的货物，那么，是因为它可以省力，所以，我们能推动它</a:t>
            </a:r>
            <a:r>
              <a:rPr lang="zh-CN" altLang="en-US">
                <a:solidFill>
                  <a:schemeClr val="bg1"/>
                </a:solidFill>
              </a:rPr>
              <a:t>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5380" y="969010"/>
            <a:ext cx="914400" cy="914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47925" y="1953260"/>
            <a:ext cx="4445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生活中利用省力杠杆的事物有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47925" y="4147820"/>
            <a:ext cx="4445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生活中利用等臂杠杆的事物有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47925" y="3050540"/>
            <a:ext cx="4445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生活中利用费力杠杆的事物有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93560" y="1953260"/>
            <a:ext cx="3840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酒起子、羊角锤、指甲刀。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93560" y="3050540"/>
            <a:ext cx="3535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镊子、钓鱼竿、理发剪。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93560" y="4147820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跷跷板、天平秤。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/>
      <p:bldP spid="7" grpId="1"/>
      <p:bldP spid="9" grpId="0"/>
      <p:bldP spid="9" grpId="1"/>
      <p:bldP spid="6" grpId="0"/>
      <p:bldP spid="6" grpId="1"/>
      <p:bldP spid="10" grpId="0"/>
      <p:bldP spid="10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2266"/>
  <p:tag name="KSO_WM_UNIT_TYPE" val="i"/>
  <p:tag name="KSO_WM_UNIT_INDEX" val="1"/>
  <p:tag name="KSO_WM_UNIT_ID" val="chip20222266_14*i*1"/>
  <p:tag name="KSO_WM_BEAUTIFY_FLAG" val="#wm#"/>
  <p:tag name="KSO_WM_TAG_VERSION" val="1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5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6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PLACING_PICTURE_USER_VIEWPORT" val="{&quot;height&quot;:6000,&quot;width&quot;:8000}"/>
</p:tagLst>
</file>

<file path=ppt/tags/tag8.xml><?xml version="1.0" encoding="utf-8"?>
<p:tagLst xmlns:p="http://schemas.openxmlformats.org/presentationml/2006/main">
  <p:tag name="KSO_WM_UNIT_PLACING_PICTURE_USER_VIEWPORT" val="{&quot;height&quot;:2584,&quot;width&quot;:6055}"/>
</p:tagLst>
</file>

<file path=ppt/tags/tag9.xml><?xml version="1.0" encoding="utf-8"?>
<p:tagLst xmlns:p="http://schemas.openxmlformats.org/presentationml/2006/main">
  <p:tag name="COMMONDATA" val="eyJjb3VudCI6NTUsImhkaWQiOiJiNjYyZjA0OTFmYTkzNWRjODg5YTkyZjRhNzA0MzZjMiIsInVzZXJDb3VudCI6NDZ9"/>
  <p:tag name="KSO_WPP_MARK_KEY" val="e0e8090e-2275-4fda-a54f-3394fa3fc5be"/>
  <p:tag name="commondata" val="eyJjb3VudCI6NTYsImhkaWQiOiI3NzQwMTVkZTY3YmVjZDA0Y2E0ZmQ4Y2EwMDk1MWEwOSIsInVzZXJDb3VudCI6M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2125</Words>
  <Application>WPS 演示</Application>
  <PresentationFormat>宽屏</PresentationFormat>
  <Paragraphs>349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9" baseType="lpstr">
      <vt:lpstr>Arial</vt:lpstr>
      <vt:lpstr>宋体</vt:lpstr>
      <vt:lpstr>Wingdings</vt:lpstr>
      <vt:lpstr>汉仪君黑-35W</vt:lpstr>
      <vt:lpstr>微软雅黑</vt:lpstr>
      <vt:lpstr>汉仪晓波敦黑W</vt:lpstr>
      <vt:lpstr>Arial Unicode MS</vt:lpstr>
      <vt:lpstr>Calibri</vt:lpstr>
      <vt:lpstr>等线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黑客Mr.Li</cp:lastModifiedBy>
  <cp:revision>109</cp:revision>
  <dcterms:created xsi:type="dcterms:W3CDTF">2019-11-01T05:21:00Z</dcterms:created>
  <dcterms:modified xsi:type="dcterms:W3CDTF">2025-12-29T02:35:20Z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v1.0_mb_Ei5lBXoXpUKI45ZZuZRRUQ==</vt:lpwstr>
  </property>
  <property fmtid="{D5CDD505-2E9C-101B-9397-08002B2CF9AE}" pid="4" name="ICV">
    <vt:lpwstr>D6AEBDAB81004BF38AC867DF80F8E951_13</vt:lpwstr>
  </property>
</Properties>
</file>