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0.svg" ContentType="image/svg+xml"/>
  <Override PartName="/ppt/media/image17.svg" ContentType="image/svg+xml"/>
  <Override PartName="/ppt/media/image21.svg" ContentType="image/svg+xml"/>
  <Override PartName="/ppt/media/image25.svg" ContentType="image/svg+xml"/>
  <Override PartName="/ppt/media/image28.svg" ContentType="image/svg+xml"/>
  <Override PartName="/ppt/media/image30.svg" ContentType="image/svg+xml"/>
  <Override PartName="/ppt/media/image34.svg" ContentType="image/svg+xml"/>
  <Override PartName="/ppt/media/image38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459" r:id="rId3"/>
    <p:sldId id="461" r:id="rId4"/>
    <p:sldId id="530" r:id="rId5"/>
    <p:sldId id="556" r:id="rId6"/>
    <p:sldId id="468" r:id="rId7"/>
    <p:sldId id="475" r:id="rId8"/>
    <p:sldId id="560" r:id="rId9"/>
    <p:sldId id="465" r:id="rId10"/>
    <p:sldId id="476" r:id="rId11"/>
    <p:sldId id="559" r:id="rId12"/>
    <p:sldId id="558" r:id="rId13"/>
    <p:sldId id="477" r:id="rId14"/>
    <p:sldId id="561" r:id="rId15"/>
    <p:sldId id="482" r:id="rId16"/>
    <p:sldId id="485" r:id="rId17"/>
    <p:sldId id="510" r:id="rId18"/>
    <p:sldId id="478" r:id="rId19"/>
    <p:sldId id="512" r:id="rId20"/>
    <p:sldId id="480" r:id="rId21"/>
    <p:sldId id="513" r:id="rId22"/>
    <p:sldId id="486" r:id="rId23"/>
    <p:sldId id="562" r:id="rId24"/>
    <p:sldId id="489" r:id="rId25"/>
    <p:sldId id="463" r:id="rId26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C68"/>
    <a:srgbClr val="C69864"/>
    <a:srgbClr val="C6AC8A"/>
    <a:srgbClr val="B08C5C"/>
    <a:srgbClr val="243E55"/>
    <a:srgbClr val="9E8D49"/>
    <a:srgbClr val="6B4515"/>
    <a:srgbClr val="FFE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8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E6709-19D7-4B97-B1F9-C17DE80CC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C1F24-06CC-4718-89E8-0484027D3D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0601" y="48"/>
            <a:ext cx="12203360" cy="6877907"/>
          </a:xfrm>
          <a:prstGeom prst="rect">
            <a:avLst/>
          </a:prstGeom>
        </p:spPr>
      </p:pic>
      <p:pic>
        <p:nvPicPr>
          <p:cNvPr id="6" name="图片 5" descr="/Users/wangweisen/Desktop/星期.png星期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10636" y="0"/>
            <a:ext cx="1970612" cy="1726552"/>
          </a:xfrm>
          <a:prstGeom prst="rect">
            <a:avLst/>
          </a:prstGeom>
        </p:spPr>
      </p:pic>
      <p:pic>
        <p:nvPicPr>
          <p:cNvPr id="2" name="图片 1" descr="/Users/wangweisen/Desktop/飞向太空.png飞向太空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6637984" y="2338946"/>
            <a:ext cx="5554811" cy="4539056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2" name="图片 1" descr="32303236373630313b32303236373530303bc4d6d6d3"/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58302" y="4021273"/>
            <a:ext cx="1852295" cy="185229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/>
        </p:nvSpPr>
        <p:spPr>
          <a:xfrm>
            <a:off x="3360579" y="2338946"/>
            <a:ext cx="5461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dirty="0">
                <a:solidFill>
                  <a:schemeClr val="bg1"/>
                </a:solidFill>
              </a:rPr>
              <a:t>小朋友们</a:t>
            </a:r>
            <a:r>
              <a:rPr kumimoji="1" lang="en-US" altLang="zh-CN" sz="3600" dirty="0">
                <a:solidFill>
                  <a:schemeClr val="bg1"/>
                </a:solidFill>
              </a:rPr>
              <a:t> </a:t>
            </a:r>
            <a:r>
              <a:rPr kumimoji="1" lang="zh-CN" altLang="en-US" sz="3600" dirty="0">
                <a:solidFill>
                  <a:schemeClr val="bg1"/>
                </a:solidFill>
              </a:rPr>
              <a:t>休息片刻</a:t>
            </a:r>
            <a:r>
              <a:rPr kumimoji="1" lang="zh-CN" altLang="en-US" sz="3600" dirty="0">
                <a:solidFill>
                  <a:schemeClr val="bg1"/>
                </a:solidFill>
              </a:rPr>
              <a:t>吧！</a:t>
            </a:r>
            <a:endParaRPr kumimoji="1" lang="zh-CN" alt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file:///C:\Users\admin\AppData\Local\Temp\wps\INetCache\6d1b0651ce1ed622aeeb0c6a93eb231f" TargetMode="External"/><Relationship Id="rId3" Type="http://schemas.openxmlformats.org/officeDocument/2006/relationships/image" Target="../media/image11.jpe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file:///C:\Users\admin\AppData\Local\Temp\wps\INetCache\6d1b0651ce1ed622aeeb0c6a93eb231f" TargetMode="External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tags" Target="../tags/tag7.xml"/><Relationship Id="rId3" Type="http://schemas.openxmlformats.org/officeDocument/2006/relationships/image" Target="../media/image18.jpeg"/><Relationship Id="rId2" Type="http://schemas.openxmlformats.org/officeDocument/2006/relationships/image" Target="file:///C:\Users\admin\AppData\Local\Temp\wps\INetCache\6d1b0651ce1ed622aeeb0c6a93eb231f" TargetMode="External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GIF"/><Relationship Id="rId2" Type="http://schemas.openxmlformats.org/officeDocument/2006/relationships/image" Target="../media/image21.sv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svg"/><Relationship Id="rId6" Type="http://schemas.openxmlformats.org/officeDocument/2006/relationships/image" Target="../media/image24.png"/><Relationship Id="rId5" Type="http://schemas.openxmlformats.org/officeDocument/2006/relationships/image" Target="../media/image23.GIF"/><Relationship Id="rId4" Type="http://schemas.openxmlformats.org/officeDocument/2006/relationships/image" Target="file:///C:\Users\admin\AppData\Local\Temp\wps\INetCache\6d1b0651ce1ed622aeeb0c6a93eb231f" TargetMode="External"/><Relationship Id="rId3" Type="http://schemas.openxmlformats.org/officeDocument/2006/relationships/image" Target="../media/image11.jpeg"/><Relationship Id="rId2" Type="http://schemas.openxmlformats.org/officeDocument/2006/relationships/image" Target="../media/image21.svg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GIF"/><Relationship Id="rId1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jpeg"/><Relationship Id="rId1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svg"/><Relationship Id="rId1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5.jpe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8.sv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0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svg"/><Relationship Id="rId1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72615" y="1336040"/>
            <a:ext cx="8738870" cy="1076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第八课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齿轮传动的秘密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6725" y="97411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</a:rPr>
              <a:t>本次课内容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55470" y="3301365"/>
            <a:ext cx="4455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2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学会烤肉架完整模型搭建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55470" y="2758440"/>
            <a:ext cx="49187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1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理解齿轮的啮合方式与传动方向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1287780" y="2872471"/>
            <a:ext cx="415290" cy="757536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945130" y="4789170"/>
            <a:ext cx="45408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4 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巩固烤肉架模型搭建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44495" y="4213860"/>
            <a:ext cx="45415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3 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了解齿轮传动速度变化与特点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2377440" y="4327891"/>
            <a:ext cx="415290" cy="757536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 descr="7b0a2020202022776f7264617274223a20227b5c2269645c223a32353030333838342c5c227469645c223a31333439337d220a7d0a"/>
          <p:cNvSpPr txBox="1"/>
          <p:nvPr/>
        </p:nvSpPr>
        <p:spPr>
          <a:xfrm>
            <a:off x="2289810" y="47307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Right"/>
              <a:lightRig rig="glow" dir="t">
                <a:rot lat="0" lon="0" rev="0"/>
              </a:lightRig>
            </a:scene3d>
            <a:sp3d extrusionH="104503" contourW="3483" prstMaterial="softEdge">
              <a:extrusionClr>
                <a:srgbClr val="64B6E5"/>
              </a:extrusionClr>
              <a:contourClr>
                <a:srgbClr val="1F6CCF"/>
              </a:contourClr>
            </a:sp3d>
          </a:bodyPr>
          <a:p>
            <a:r>
              <a:rPr lang="zh-CN" altLang="en-US" sz="4800" b="1">
                <a:gradFill>
                  <a:gsLst>
                    <a:gs pos="0">
                      <a:srgbClr val="A3E2FA"/>
                    </a:gs>
                    <a:gs pos="100000">
                      <a:srgbClr val="0466C1"/>
                    </a:gs>
                  </a:gsLst>
                  <a:lin ang="5400000" scaled="1"/>
                </a:gradFill>
                <a:effectLst>
                  <a:reflection blurRad="17417" stA="25000" endA="300" endPos="68000" dist="76200" dir="5400000" sy="-100000" algn="bl" rotWithShape="0"/>
                </a:effectLst>
                <a:latin typeface="+mj-ea"/>
                <a:ea typeface="+mj-ea"/>
              </a:rPr>
              <a:t>说一说</a:t>
            </a:r>
            <a:endParaRPr lang="zh-CN" altLang="en-US" sz="4800" b="1">
              <a:gradFill>
                <a:gsLst>
                  <a:gs pos="0">
                    <a:srgbClr val="A3E2FA"/>
                  </a:gs>
                  <a:gs pos="100000">
                    <a:srgbClr val="0466C1"/>
                  </a:gs>
                </a:gsLst>
                <a:lin ang="5400000" scaled="1"/>
              </a:gradFill>
              <a:effectLst>
                <a:reflection blurRad="17417" stA="25000" endA="300" endPos="68000" dist="76200" dir="5400000" sy="-100000" algn="bl" rotWithShape="0"/>
              </a:effectLst>
              <a:latin typeface="+mj-ea"/>
              <a:ea typeface="+mj-ea"/>
            </a:endParaRPr>
          </a:p>
        </p:txBody>
      </p:sp>
      <p:pic>
        <p:nvPicPr>
          <p:cNvPr id="3" name="图片 2" descr="32313536303434303b32313536303435393bcbd1cbf7b7c5b4f3beb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40000">
            <a:off x="4316095" y="668020"/>
            <a:ext cx="440055" cy="440055"/>
          </a:xfrm>
          <a:prstGeom prst="rect">
            <a:avLst/>
          </a:prstGeom>
        </p:spPr>
      </p:pic>
      <p:pic>
        <p:nvPicPr>
          <p:cNvPr id="101" name="图片 100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齿轮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1100" y="2820035"/>
            <a:ext cx="3568700" cy="23799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89810" y="1303020"/>
            <a:ext cx="659701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齿轮啮合是指齿轮之间的传动关系，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en-US" altLang="zh-CN" sz="2400">
                <a:solidFill>
                  <a:schemeClr val="bg1"/>
                </a:solidFill>
              </a:rPr>
              <a:t>         </a:t>
            </a:r>
            <a:r>
              <a:rPr lang="zh-CN" altLang="en-US" sz="2400">
                <a:solidFill>
                  <a:schemeClr val="bg1"/>
                </a:solidFill>
              </a:rPr>
              <a:t>我们常见齿轮的啮合方式如图，</a:t>
            </a:r>
            <a:r>
              <a:rPr lang="zh-CN" altLang="en-US" sz="2400">
                <a:solidFill>
                  <a:srgbClr val="FFC000"/>
                </a:solidFill>
              </a:rPr>
              <a:t>平行啮合。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84775" y="62674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齿轮的啮合方式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15310" y="5336540"/>
            <a:ext cx="2240280" cy="6756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平行啮合</a:t>
            </a:r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两齿轮在同一平面内</a:t>
            </a:r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10" name="图片 9" descr="齿轮垂直啮合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085" y="2820035"/>
            <a:ext cx="2969895" cy="241173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451100" y="2132965"/>
            <a:ext cx="871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除平行啮合之外，齿轮间以垂直方式进行传动，叫作</a:t>
            </a:r>
            <a:r>
              <a:rPr lang="zh-CN" altLang="en-US" sz="2400">
                <a:solidFill>
                  <a:srgbClr val="FFC000"/>
                </a:solidFill>
              </a:rPr>
              <a:t>垂直啮合。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45275" y="5336540"/>
            <a:ext cx="2468880" cy="6756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垂直啮合</a:t>
            </a:r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两齿轮不在同一平面内</a:t>
            </a:r>
            <a:endParaRPr lang="zh-CN" altLang="en-US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13" grpId="0"/>
      <p:bldP spid="13" grpId="1"/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 descr="7b0a2020202022776f7264617274223a20227b5c2269645c223a32353030333838342c5c227469645c223a31333439337d220a7d0a"/>
          <p:cNvSpPr txBox="1"/>
          <p:nvPr/>
        </p:nvSpPr>
        <p:spPr>
          <a:xfrm>
            <a:off x="2289810" y="473075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Right"/>
              <a:lightRig rig="glow" dir="t">
                <a:rot lat="0" lon="0" rev="0"/>
              </a:lightRig>
            </a:scene3d>
            <a:sp3d extrusionH="104503" contourW="3483" prstMaterial="softEdge">
              <a:extrusionClr>
                <a:srgbClr val="64B6E5"/>
              </a:extrusionClr>
              <a:contourClr>
                <a:srgbClr val="1F6CCF"/>
              </a:contourClr>
            </a:sp3d>
          </a:bodyPr>
          <a:p>
            <a:r>
              <a:rPr lang="zh-CN" altLang="en-US" sz="4800" b="1">
                <a:gradFill>
                  <a:gsLst>
                    <a:gs pos="0">
                      <a:srgbClr val="A3E2FA"/>
                    </a:gs>
                    <a:gs pos="100000">
                      <a:srgbClr val="0466C1"/>
                    </a:gs>
                  </a:gsLst>
                  <a:lin ang="5400000" scaled="1"/>
                </a:gradFill>
                <a:effectLst>
                  <a:reflection blurRad="17417" stA="25000" endA="300" endPos="68000" dist="76200" dir="5400000" sy="-100000" algn="bl" rotWithShape="0"/>
                </a:effectLst>
                <a:latin typeface="+mj-ea"/>
                <a:ea typeface="+mj-ea"/>
              </a:rPr>
              <a:t>知识拓展</a:t>
            </a:r>
            <a:endParaRPr lang="zh-CN" altLang="en-US" sz="4800" b="1">
              <a:gradFill>
                <a:gsLst>
                  <a:gs pos="0">
                    <a:srgbClr val="A3E2FA"/>
                  </a:gs>
                  <a:gs pos="100000">
                    <a:srgbClr val="0466C1"/>
                  </a:gs>
                </a:gsLst>
                <a:lin ang="5400000" scaled="1"/>
              </a:gradFill>
              <a:effectLst>
                <a:reflection blurRad="17417" stA="25000" endA="300" endPos="68000" dist="76200" dir="5400000" sy="-100000" algn="bl" rotWithShape="0"/>
              </a:effectLst>
              <a:latin typeface="+mj-ea"/>
              <a:ea typeface="+mj-ea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5270500" y="596265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什么是垂直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89810" y="1477010"/>
            <a:ext cx="902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>
                <a:solidFill>
                  <a:schemeClr val="bg1"/>
                </a:solidFill>
              </a:rPr>
              <a:t>垂直是指一条线与另一条线相交并成直角，这两条直线互相垂直。</a:t>
            </a:r>
            <a:endParaRPr lang="en-US" altLang="zh-CN" sz="2400">
              <a:solidFill>
                <a:schemeClr val="bg1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576320" y="3805555"/>
            <a:ext cx="19189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536440" y="2566035"/>
            <a:ext cx="0" cy="1239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http://photo-static-api.fotomore.com/creative/vcg/veer/400/new/VCG41N108203424.jpg" descr="&amp;pky270_sjzg_VCG41N108203424&amp;2&amp;src_toppic_inpsrchzd1&amp;"/>
          <p:cNvPicPr>
            <a:picLocks noChangeAspect="1"/>
          </p:cNvPicPr>
          <p:nvPr/>
        </p:nvPicPr>
        <p:blipFill>
          <a:blip r:embed="rId3"/>
          <a:srcRect t="24046"/>
          <a:stretch>
            <a:fillRect/>
          </a:stretch>
        </p:blipFill>
        <p:spPr>
          <a:xfrm>
            <a:off x="3369945" y="4218940"/>
            <a:ext cx="2324735" cy="1794510"/>
          </a:xfrm>
          <a:prstGeom prst="roundRect">
            <a:avLst/>
          </a:prstGeom>
        </p:spPr>
      </p:pic>
      <p:pic>
        <p:nvPicPr>
          <p:cNvPr id="20" name="http://photo-static-api.fotomore.com/creative/vcg/veer/400/new/VCG41N176527363.jpg" descr="&amp;pky230_sjzg_VCG41N176527363&amp;2&amp;src_toppic_inpsrchzd1&amp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375535"/>
            <a:ext cx="2472055" cy="3721100"/>
          </a:xfrm>
          <a:prstGeom prst="rect">
            <a:avLst/>
          </a:prstGeom>
        </p:spPr>
      </p:pic>
      <p:pic>
        <p:nvPicPr>
          <p:cNvPr id="21" name="图片 20" descr="303b32303233353032333bb5c6c5dd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35240" y="615315"/>
            <a:ext cx="527685" cy="527685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6096000" y="5389880"/>
            <a:ext cx="623570" cy="6235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2" grpId="0" animBg="1"/>
      <p:bldP spid="2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/>
          <p:nvPr/>
        </p:nvPicPr>
        <p:blipFill>
          <a:blip r:embed="rId3"/>
          <a:srcRect b="23237"/>
          <a:stretch>
            <a:fillRect/>
          </a:stretch>
        </p:blipFill>
        <p:spPr>
          <a:xfrm>
            <a:off x="2770505" y="2557780"/>
            <a:ext cx="6062345" cy="337121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2770505" y="1466215"/>
            <a:ext cx="6888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在齿轮平行传动中，有时候会出现多个齿轮传动，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zh-CN" altLang="en-US" sz="2400">
                <a:solidFill>
                  <a:schemeClr val="bg1"/>
                </a:solidFill>
              </a:rPr>
              <a:t>那么它们的旋转方向是如何的呢？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0" name="文本框 9" descr="7b0a2020202022776f7264617274223a20227b5c2269645c223a32353030333838342c5c227469645c223a31333439337d220a7d0a"/>
          <p:cNvSpPr txBox="1"/>
          <p:nvPr/>
        </p:nvSpPr>
        <p:spPr>
          <a:xfrm>
            <a:off x="2289810" y="47307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Right"/>
              <a:lightRig rig="glow" dir="t">
                <a:rot lat="0" lon="0" rev="0"/>
              </a:lightRig>
            </a:scene3d>
            <a:sp3d extrusionH="104503" contourW="3483" prstMaterial="softEdge">
              <a:extrusionClr>
                <a:srgbClr val="64B6E5"/>
              </a:extrusionClr>
              <a:contourClr>
                <a:srgbClr val="1F6CCF"/>
              </a:contourClr>
            </a:sp3d>
          </a:bodyPr>
          <a:p>
            <a:r>
              <a:rPr lang="zh-CN" altLang="en-US" sz="4800" b="1">
                <a:gradFill>
                  <a:gsLst>
                    <a:gs pos="0">
                      <a:srgbClr val="A3E2FA"/>
                    </a:gs>
                    <a:gs pos="100000">
                      <a:srgbClr val="0466C1"/>
                    </a:gs>
                  </a:gsLst>
                  <a:lin ang="5400000" scaled="1"/>
                </a:gradFill>
                <a:effectLst>
                  <a:reflection blurRad="17417" stA="25000" endA="300" endPos="68000" dist="76200" dir="5400000" sy="-100000" algn="bl" rotWithShape="0"/>
                </a:effectLst>
                <a:latin typeface="+mj-ea"/>
                <a:ea typeface="+mj-ea"/>
              </a:rPr>
              <a:t>想一想</a:t>
            </a:r>
            <a:endParaRPr lang="zh-CN" altLang="en-US" sz="4800" b="1">
              <a:gradFill>
                <a:gsLst>
                  <a:gs pos="0">
                    <a:srgbClr val="A3E2FA"/>
                  </a:gs>
                  <a:gs pos="100000">
                    <a:srgbClr val="0466C1"/>
                  </a:gs>
                </a:gsLst>
                <a:lin ang="5400000" scaled="1"/>
              </a:gradFill>
              <a:effectLst>
                <a:reflection blurRad="17417" stA="25000" endA="300" endPos="68000" dist="76200" dir="5400000" sy="-100000" algn="bl" rotWithShape="0"/>
              </a:effectLst>
              <a:latin typeface="+mj-ea"/>
              <a:ea typeface="+mj-ea"/>
            </a:endParaRPr>
          </a:p>
        </p:txBody>
      </p:sp>
      <p:pic>
        <p:nvPicPr>
          <p:cNvPr id="12" name="https://img8.file.cache.docer.com/storage/1634887719470736192/94386f273b7a1657e4d6564e9ac90ab8.png" descr="&amp;pky42175264911_wps_&amp;39&amp;src_toppic_inpsrchzd1&amp;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104630" y="1466215"/>
            <a:ext cx="2423160" cy="2423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251835" y="2578100"/>
            <a:ext cx="3569224" cy="2618740"/>
            <a:chOff x="4562" y="3925"/>
            <a:chExt cx="6807" cy="5582"/>
          </a:xfrm>
        </p:grpSpPr>
        <p:pic>
          <p:nvPicPr>
            <p:cNvPr id="9" name="图片 8" descr="4齿齿轮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2" y="3925"/>
              <a:ext cx="6807" cy="5582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6144" y="7935"/>
              <a:ext cx="648" cy="7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438" y="6426"/>
              <a:ext cx="648" cy="7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290" y="6153"/>
              <a:ext cx="648" cy="7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642" y="4607"/>
              <a:ext cx="648" cy="78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④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690870" y="74358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齿轮的传动方向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65475" y="1734185"/>
            <a:ext cx="6278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仔细观察下面齿轮，哪些齿轮传动方向相同？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22770" y="2577465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rgbClr val="FFC000"/>
                </a:solidFill>
              </a:rPr>
              <a:t>总结：</a:t>
            </a:r>
            <a:endParaRPr lang="zh-CN" altLang="en-US" sz="2400" b="1">
              <a:solidFill>
                <a:srgbClr val="FFC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22770" y="3070225"/>
            <a:ext cx="3556635" cy="718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FFC000"/>
                </a:solidFill>
              </a:rPr>
              <a:t>1.</a:t>
            </a:r>
            <a:r>
              <a:rPr lang="zh-CN" altLang="en-US">
                <a:solidFill>
                  <a:srgbClr val="FFC000"/>
                </a:solidFill>
              </a:rPr>
              <a:t>相邻的两个齿轮传动方向相反。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FFC000"/>
                </a:solidFill>
              </a:rPr>
              <a:t>例如：</a:t>
            </a:r>
            <a:r>
              <a:rPr lang="en-US" altLang="zh-CN" sz="1600">
                <a:solidFill>
                  <a:srgbClr val="FFC000"/>
                </a:solidFill>
              </a:rPr>
              <a:t>1</a:t>
            </a:r>
            <a:r>
              <a:rPr lang="zh-CN" altLang="en-US" sz="1600">
                <a:solidFill>
                  <a:srgbClr val="FFC000"/>
                </a:solidFill>
              </a:rPr>
              <a:t>和</a:t>
            </a:r>
            <a:r>
              <a:rPr lang="en-US" altLang="zh-CN" sz="1600">
                <a:solidFill>
                  <a:srgbClr val="FFC000"/>
                </a:solidFill>
              </a:rPr>
              <a:t>2</a:t>
            </a:r>
            <a:r>
              <a:rPr lang="zh-CN" altLang="en-US" sz="1600">
                <a:solidFill>
                  <a:srgbClr val="FFC000"/>
                </a:solidFill>
              </a:rPr>
              <a:t>、</a:t>
            </a:r>
            <a:r>
              <a:rPr lang="en-US" altLang="zh-CN" sz="1600">
                <a:solidFill>
                  <a:srgbClr val="FFC000"/>
                </a:solidFill>
              </a:rPr>
              <a:t>2</a:t>
            </a:r>
            <a:r>
              <a:rPr lang="zh-CN" altLang="en-US" sz="1600">
                <a:solidFill>
                  <a:srgbClr val="FFC000"/>
                </a:solidFill>
              </a:rPr>
              <a:t>和</a:t>
            </a:r>
            <a:r>
              <a:rPr lang="en-US" altLang="zh-CN" sz="1600">
                <a:solidFill>
                  <a:srgbClr val="FFC000"/>
                </a:solidFill>
              </a:rPr>
              <a:t>3</a:t>
            </a:r>
            <a:r>
              <a:rPr lang="zh-CN" altLang="en-US" sz="1600">
                <a:solidFill>
                  <a:srgbClr val="FFC000"/>
                </a:solidFill>
              </a:rPr>
              <a:t>、</a:t>
            </a:r>
            <a:r>
              <a:rPr lang="en-US" altLang="zh-CN" sz="1600">
                <a:solidFill>
                  <a:srgbClr val="FFC000"/>
                </a:solidFill>
              </a:rPr>
              <a:t>3</a:t>
            </a:r>
            <a:r>
              <a:rPr lang="zh-CN" altLang="en-US" sz="1600">
                <a:solidFill>
                  <a:srgbClr val="FFC000"/>
                </a:solidFill>
              </a:rPr>
              <a:t>和</a:t>
            </a:r>
            <a:r>
              <a:rPr lang="en-US" altLang="zh-CN" sz="1600">
                <a:solidFill>
                  <a:srgbClr val="FFC000"/>
                </a:solidFill>
              </a:rPr>
              <a:t>4</a:t>
            </a:r>
            <a:r>
              <a:rPr lang="zh-CN" altLang="en-US" sz="1600">
                <a:solidFill>
                  <a:srgbClr val="FFC000"/>
                </a:solidFill>
              </a:rPr>
              <a:t>。</a:t>
            </a:r>
            <a:endParaRPr lang="zh-CN" altLang="en-US" sz="1600">
              <a:solidFill>
                <a:srgbClr val="FFC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931660" y="4164965"/>
            <a:ext cx="3556635" cy="6629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rgbClr val="FFC000"/>
                </a:solidFill>
              </a:rPr>
              <a:t>2.</a:t>
            </a:r>
            <a:r>
              <a:rPr lang="zh-CN" altLang="en-US">
                <a:solidFill>
                  <a:srgbClr val="FFC000"/>
                </a:solidFill>
              </a:rPr>
              <a:t>相隔的两个齿轮传动方向相同。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FFC000"/>
                </a:solidFill>
              </a:rPr>
              <a:t>例如：</a:t>
            </a:r>
            <a:r>
              <a:rPr lang="en-US" altLang="zh-CN" sz="1600">
                <a:solidFill>
                  <a:srgbClr val="FFC000"/>
                </a:solidFill>
              </a:rPr>
              <a:t>1</a:t>
            </a:r>
            <a:r>
              <a:rPr lang="zh-CN" altLang="en-US" sz="1600">
                <a:solidFill>
                  <a:srgbClr val="FFC000"/>
                </a:solidFill>
              </a:rPr>
              <a:t>和</a:t>
            </a:r>
            <a:r>
              <a:rPr lang="en-US" altLang="zh-CN" sz="1600">
                <a:solidFill>
                  <a:srgbClr val="FFC000"/>
                </a:solidFill>
              </a:rPr>
              <a:t>3</a:t>
            </a:r>
            <a:r>
              <a:rPr lang="zh-CN" altLang="en-US" sz="1600">
                <a:solidFill>
                  <a:srgbClr val="FFC000"/>
                </a:solidFill>
              </a:rPr>
              <a:t>、</a:t>
            </a:r>
            <a:r>
              <a:rPr lang="en-US" altLang="zh-CN" sz="1600">
                <a:solidFill>
                  <a:srgbClr val="FFC000"/>
                </a:solidFill>
              </a:rPr>
              <a:t>2</a:t>
            </a:r>
            <a:r>
              <a:rPr lang="zh-CN" altLang="en-US" sz="1600">
                <a:solidFill>
                  <a:srgbClr val="FFC000"/>
                </a:solidFill>
              </a:rPr>
              <a:t>和</a:t>
            </a:r>
            <a:r>
              <a:rPr lang="en-US" altLang="zh-CN" sz="1600">
                <a:solidFill>
                  <a:srgbClr val="FFC000"/>
                </a:solidFill>
              </a:rPr>
              <a:t>4</a:t>
            </a:r>
            <a:r>
              <a:rPr lang="zh-CN" altLang="en-US" sz="1600">
                <a:solidFill>
                  <a:srgbClr val="FFC000"/>
                </a:solidFill>
              </a:rPr>
              <a:t>。</a:t>
            </a:r>
            <a:endParaRPr lang="zh-CN" altLang="en-US" sz="1600">
              <a:solidFill>
                <a:srgbClr val="FFC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251835" y="5462905"/>
            <a:ext cx="522097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FF00"/>
                </a:solidFill>
              </a:rPr>
              <a:t>比喻：我们张嘴闭嘴的时候，</a:t>
            </a:r>
            <a:endParaRPr lang="zh-CN" altLang="en-US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FF00"/>
                </a:solidFill>
              </a:rPr>
              <a:t>上下两排牙齿是相邻关系，方向始终是相反的。</a:t>
            </a:r>
            <a:endParaRPr lang="zh-CN" alt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知识拓展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9975" y="723265"/>
            <a:ext cx="692785" cy="692785"/>
          </a:xfrm>
          <a:prstGeom prst="rect">
            <a:avLst/>
          </a:prstGeom>
        </p:spPr>
      </p:pic>
      <p:pic>
        <p:nvPicPr>
          <p:cNvPr id="111" name="图片 110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蜗轮蜗杆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9685" y="2164715"/>
            <a:ext cx="4382770" cy="32912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59685" y="1447800"/>
            <a:ext cx="678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齿轮垂直啮合，</a:t>
            </a:r>
            <a:endParaRPr lang="zh-CN" altLang="en-US" sz="2000">
              <a:solidFill>
                <a:schemeClr val="bg1"/>
              </a:solidFill>
            </a:endParaRPr>
          </a:p>
          <a:p>
            <a:r>
              <a:rPr lang="zh-CN" altLang="en-US" sz="2000">
                <a:solidFill>
                  <a:schemeClr val="bg1"/>
                </a:solidFill>
              </a:rPr>
              <a:t>由于两个齿轮不在同一平面，所以，不讨论齿轮传动方向。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4602480" y="2609215"/>
            <a:ext cx="1228725" cy="927100"/>
          </a:xfrm>
          <a:prstGeom prst="straightConnector1">
            <a:avLst/>
          </a:prstGeom>
          <a:ln w="158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V="1">
            <a:off x="5063490" y="3848735"/>
            <a:ext cx="1274445" cy="816610"/>
          </a:xfrm>
          <a:prstGeom prst="straightConnector1">
            <a:avLst/>
          </a:prstGeom>
          <a:ln w="15875" cmpd="sng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831205" y="239331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蜗轮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77255" y="3455035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/>
              <a:t>蜗杆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009130" y="2186305"/>
            <a:ext cx="338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左图齿轮组，外形像一只蜗牛，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叫蜗轮蜗杆结构。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2" name="图片 11" descr="32313534303832303b32313534303831353bcecfc5a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92410" y="2120265"/>
            <a:ext cx="914400" cy="9144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009130" y="2891155"/>
            <a:ext cx="4069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蜗轮蜗杆属于垂直传动，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所以，不讨论蜗轮与蜗杆的旋转方向。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09130" y="3743325"/>
            <a:ext cx="42976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蜗轮蜗杆的特点：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蜗杆只能带动蜗轮，蜗轮带动不了蜗杆。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这是它的本身结构所决定的。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59685" y="5752465"/>
            <a:ext cx="5212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思考：根据蜗轮蜗杆特点，哪一个齿轮为主动轮？</a:t>
            </a:r>
            <a:endParaRPr lang="zh-CN" altLang="en-US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1" grpId="0"/>
      <p:bldP spid="11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2380" y="2510790"/>
            <a:ext cx="6734810" cy="2989580"/>
          </a:xfrm>
          <a:prstGeom prst="rect">
            <a:avLst/>
          </a:prstGeom>
        </p:spPr>
      </p:pic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搭一搭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03139393334313b32303230313737343bd0dec0edb0e2cad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9775" y="613410"/>
            <a:ext cx="692785" cy="692785"/>
          </a:xfrm>
          <a:prstGeom prst="rect">
            <a:avLst/>
          </a:prstGeom>
        </p:spPr>
      </p:pic>
      <p:pic>
        <p:nvPicPr>
          <p:cNvPr id="7" name="图片 6" descr="32313535343736323b32313535343732393bd0dec0edb9a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8255" y="1233170"/>
            <a:ext cx="1226820" cy="12268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00115" y="1306195"/>
            <a:ext cx="450723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我们已经学习了齿轮传动的特点，</a:t>
            </a:r>
            <a:endParaRPr lang="zh-CN" altLang="en-US" sz="2000">
              <a:solidFill>
                <a:schemeClr val="bg1"/>
              </a:solidFill>
            </a:endParaRPr>
          </a:p>
          <a:p>
            <a:r>
              <a:rPr lang="en-US" altLang="zh-CN" sz="2000">
                <a:solidFill>
                  <a:schemeClr val="bg1"/>
                </a:solidFill>
              </a:rPr>
              <a:t>         </a:t>
            </a:r>
            <a:r>
              <a:rPr lang="zh-CN" altLang="en-US" sz="2000">
                <a:solidFill>
                  <a:schemeClr val="bg1"/>
                </a:solidFill>
              </a:rPr>
              <a:t>为我们的烤肉架搭建旋转装置吧！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 rot="660000">
            <a:off x="4324350" y="4008120"/>
            <a:ext cx="3543935" cy="13125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1" name="肘形连接符 10"/>
          <p:cNvCxnSpPr/>
          <p:nvPr/>
        </p:nvCxnSpPr>
        <p:spPr>
          <a:xfrm flipV="1">
            <a:off x="6371590" y="3007360"/>
            <a:ext cx="3237865" cy="1884680"/>
          </a:xfrm>
          <a:prstGeom prst="bentConnector3">
            <a:avLst>
              <a:gd name="adj1" fmla="val 50010"/>
            </a:avLst>
          </a:prstGeom>
          <a:ln w="28575" cmpd="sng"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9375140" y="3106420"/>
            <a:ext cx="209169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 b="1">
                <a:solidFill>
                  <a:srgbClr val="FFFF00"/>
                </a:solidFill>
              </a:rPr>
              <a:t>小组合作，安装更多齿轮传动吧</a:t>
            </a:r>
            <a:endParaRPr lang="zh-CN" altLang="en-US" sz="20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 bldLvl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" name="图片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8470900" y="2110105"/>
            <a:ext cx="2173605" cy="199009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801620" y="1649730"/>
            <a:ext cx="51701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1. </a:t>
            </a:r>
            <a:r>
              <a:rPr lang="zh-CN" altLang="en-US" sz="2400" b="1">
                <a:solidFill>
                  <a:schemeClr val="bg1"/>
                </a:solidFill>
              </a:rPr>
              <a:t>关于蜗轮蜗杆说法正确的是（</a:t>
            </a:r>
            <a:r>
              <a:rPr lang="en-US" altLang="zh-CN" sz="2400" b="1">
                <a:solidFill>
                  <a:schemeClr val="bg1"/>
                </a:solidFill>
              </a:rPr>
              <a:t>  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01620" y="2520315"/>
            <a:ext cx="5187950" cy="1428115"/>
            <a:chOff x="4412" y="3795"/>
            <a:chExt cx="8170" cy="2249"/>
          </a:xfrm>
        </p:grpSpPr>
        <p:sp>
          <p:nvSpPr>
            <p:cNvPr id="5" name="文本框 4"/>
            <p:cNvSpPr txBox="1"/>
            <p:nvPr/>
          </p:nvSpPr>
          <p:spPr>
            <a:xfrm>
              <a:off x="8758" y="3795"/>
              <a:ext cx="3796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000">
                  <a:solidFill>
                    <a:schemeClr val="bg1"/>
                  </a:solidFill>
                </a:rPr>
                <a:t>B </a:t>
              </a:r>
              <a:r>
                <a:rPr lang="zh-CN" altLang="en-US" sz="2000">
                  <a:solidFill>
                    <a:schemeClr val="bg1"/>
                  </a:solidFill>
                </a:rPr>
                <a:t>一般蜗轮作主动件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412" y="3795"/>
              <a:ext cx="3808" cy="2249"/>
              <a:chOff x="4412" y="3795"/>
              <a:chExt cx="3808" cy="2249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4412" y="3795"/>
                <a:ext cx="3809" cy="6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en-US" altLang="zh-CN" sz="2000">
                    <a:solidFill>
                      <a:schemeClr val="bg1"/>
                    </a:solidFill>
                  </a:rPr>
                  <a:t>A </a:t>
                </a:r>
                <a:r>
                  <a:rPr lang="zh-CN" altLang="en-US" sz="2000">
                    <a:solidFill>
                      <a:schemeClr val="bg1"/>
                    </a:solidFill>
                  </a:rPr>
                  <a:t>一般蜗杆作主动件</a:t>
                </a:r>
                <a:endParaRPr lang="zh-CN" altLang="en-US"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412" y="5416"/>
                <a:ext cx="3791" cy="6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en-US" altLang="zh-CN" sz="2000">
                    <a:solidFill>
                      <a:schemeClr val="bg1"/>
                    </a:solidFill>
                  </a:rPr>
                  <a:t>C </a:t>
                </a:r>
                <a:r>
                  <a:rPr lang="zh-CN" altLang="en-US" sz="2000">
                    <a:solidFill>
                      <a:schemeClr val="bg1"/>
                    </a:solidFill>
                  </a:rPr>
                  <a:t>蜗轮可以带动蜗杆</a:t>
                </a:r>
                <a:endParaRPr lang="zh-CN" altLang="en-US" sz="2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8758" y="5416"/>
              <a:ext cx="3824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000">
                  <a:solidFill>
                    <a:schemeClr val="bg1"/>
                  </a:solidFill>
                </a:rPr>
                <a:t>D </a:t>
              </a:r>
              <a:r>
                <a:rPr lang="zh-CN" altLang="en-US" sz="2000">
                  <a:solidFill>
                    <a:schemeClr val="bg1"/>
                  </a:solidFill>
                </a:rPr>
                <a:t>蜗杆不能带动蜗轮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801620" y="4635500"/>
            <a:ext cx="56692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解析：蜗杆可以带动蜗轮，但是，蜗轮无法带动蜗杆。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所以，蜗杆为主动件（主动轮），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蜗轮为从动件（从动轮）。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78675" y="1649730"/>
            <a:ext cx="390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A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2" grpId="0"/>
      <p:bldP spid="1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77945" y="1790065"/>
            <a:ext cx="44634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2. </a:t>
            </a:r>
            <a:r>
              <a:rPr lang="zh-CN" altLang="en-US" sz="2400" b="1">
                <a:solidFill>
                  <a:schemeClr val="bg1"/>
                </a:solidFill>
              </a:rPr>
              <a:t>齿轮常见的啮合方式（</a:t>
            </a:r>
            <a:r>
              <a:rPr lang="en-US" altLang="zh-CN" sz="2400" b="1">
                <a:solidFill>
                  <a:schemeClr val="bg1"/>
                </a:solidFill>
              </a:rPr>
              <a:t>     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80665" y="1790065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bg1"/>
                </a:solidFill>
              </a:rPr>
              <a:t>多选题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80665" y="2910840"/>
            <a:ext cx="14027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垂直啮合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49140" y="2910840"/>
            <a:ext cx="13944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水平啮合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09360" y="2910840"/>
            <a:ext cx="1391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直角啮合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066405" y="2910840"/>
            <a:ext cx="14122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平行啮合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80665" y="3599180"/>
            <a:ext cx="6126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解析：常见的齿轮啮合方式有两种，平行啮合与垂直啮合。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平行与垂直形容两者的位置关系，需要记住专业称呼。</a:t>
            </a:r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11" name="图片 10" descr="齿轮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0665" y="4533900"/>
            <a:ext cx="2717165" cy="1812290"/>
          </a:xfrm>
          <a:prstGeom prst="rect">
            <a:avLst/>
          </a:prstGeom>
        </p:spPr>
      </p:pic>
      <p:pic>
        <p:nvPicPr>
          <p:cNvPr id="14" name="图片 13" descr="齿轮垂直啮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535" y="4533900"/>
            <a:ext cx="2189480" cy="177863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351395" y="1790065"/>
            <a:ext cx="5467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AD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5" grpId="0"/>
      <p:bldP spid="1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41905" y="1779270"/>
            <a:ext cx="8412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3. </a:t>
            </a:r>
            <a:r>
              <a:rPr lang="zh-CN" altLang="en-US" sz="2400" b="1">
                <a:solidFill>
                  <a:schemeClr val="bg1"/>
                </a:solidFill>
              </a:rPr>
              <a:t>齿轮传动特点：</a:t>
            </a:r>
            <a:endParaRPr lang="zh-CN" altLang="en-US" sz="2400" b="1">
              <a:solidFill>
                <a:schemeClr val="bg1"/>
              </a:solidFill>
            </a:endParaRPr>
          </a:p>
          <a:p>
            <a:r>
              <a:rPr lang="zh-CN" altLang="en-US" sz="2400" b="1">
                <a:solidFill>
                  <a:schemeClr val="bg1"/>
                </a:solidFill>
              </a:rPr>
              <a:t>相邻的两个齿轮传动方向相反，相隔的两个齿轮传动方向相同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9585" y="3161030"/>
            <a:ext cx="12877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对（</a:t>
            </a:r>
            <a:r>
              <a:rPr lang="en-US" altLang="zh-CN" sz="2000">
                <a:solidFill>
                  <a:schemeClr val="bg1"/>
                </a:solidFill>
              </a:rPr>
              <a:t>      </a:t>
            </a:r>
            <a:r>
              <a:rPr lang="zh-CN" altLang="en-US" sz="2000">
                <a:solidFill>
                  <a:schemeClr val="bg1"/>
                </a:solidFill>
              </a:rPr>
              <a:t>）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39585" y="4111625"/>
            <a:ext cx="12877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错（</a:t>
            </a:r>
            <a:r>
              <a:rPr lang="en-US" altLang="zh-CN" sz="2000">
                <a:solidFill>
                  <a:schemeClr val="bg1"/>
                </a:solidFill>
              </a:rPr>
              <a:t>      </a:t>
            </a:r>
            <a:r>
              <a:rPr lang="zh-CN" altLang="en-US" sz="2000">
                <a:solidFill>
                  <a:schemeClr val="bg1"/>
                </a:solidFill>
              </a:rPr>
              <a:t>）</a:t>
            </a:r>
            <a:endParaRPr lang="zh-CN" altLang="en-US" sz="200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/>
          <p:nvPr/>
        </p:nvPicPr>
        <p:blipFill>
          <a:blip r:embed="rId1"/>
          <a:srcRect b="23237"/>
          <a:stretch>
            <a:fillRect/>
          </a:stretch>
        </p:blipFill>
        <p:spPr>
          <a:xfrm>
            <a:off x="2541905" y="2990215"/>
            <a:ext cx="3527425" cy="196151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7404735" y="3152140"/>
            <a:ext cx="452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√</a:t>
            </a:r>
            <a:endParaRPr lang="en-US" altLang="zh-CN" sz="2400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41905" y="5476240"/>
            <a:ext cx="3611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解析：正确！大声的背诵一遍吧！</a:t>
            </a:r>
            <a:endParaRPr lang="zh-CN" altLang="en-US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8" grpId="0"/>
      <p:bldP spid="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躲避</a:t>
            </a:r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陷阱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图片 7" descr="32313539343634343b32313539343532303bd7a2d2e2cea3cfd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960" y="631825"/>
            <a:ext cx="655955" cy="6559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63140" y="1994535"/>
            <a:ext cx="6510020" cy="9772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chemeClr val="bg1"/>
                </a:solidFill>
              </a:rPr>
              <a:t>1.</a:t>
            </a:r>
            <a:r>
              <a:rPr lang="zh-CN" altLang="en-US" sz="2400">
                <a:solidFill>
                  <a:schemeClr val="bg1"/>
                </a:solidFill>
              </a:rPr>
              <a:t>齿轮垂直啮合，由于两个齿轮不在同一平面，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chemeClr val="bg1"/>
                </a:solidFill>
              </a:rPr>
              <a:t>   </a:t>
            </a:r>
            <a:r>
              <a:rPr lang="zh-CN" altLang="en-US" sz="2400">
                <a:solidFill>
                  <a:schemeClr val="bg1"/>
                </a:solidFill>
              </a:rPr>
              <a:t>所以，无法讨论两个齿轮的传动方向。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3140" y="3457575"/>
            <a:ext cx="78028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2. </a:t>
            </a:r>
            <a:r>
              <a:rPr lang="zh-CN" altLang="en-US" sz="2400">
                <a:solidFill>
                  <a:schemeClr val="bg1"/>
                </a:solidFill>
              </a:rPr>
              <a:t>蜗轮蜗杆只能由蜗杆带动蜗轮，不能由蜗轮带动蜗杆。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zh-CN" altLang="en-US" sz="2400">
                <a:solidFill>
                  <a:schemeClr val="bg1"/>
                </a:solidFill>
              </a:rPr>
              <a:t>这是蜗轮蜗杆本身的特点。（蜗轮旋转力的方向是直线，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zh-CN" altLang="en-US" sz="2400">
                <a:solidFill>
                  <a:schemeClr val="bg1"/>
                </a:solidFill>
              </a:rPr>
              <a:t>无法使蜗杆转动）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02" name="图片 101"/>
          <p:cNvPicPr/>
          <p:nvPr/>
        </p:nvPicPr>
        <p:blipFill>
          <a:blip r:embed="rId2"/>
          <a:stretch>
            <a:fillRect/>
          </a:stretch>
        </p:blipFill>
        <p:spPr>
          <a:xfrm>
            <a:off x="6174740" y="4398645"/>
            <a:ext cx="2173605" cy="1990090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27680" y="523875"/>
            <a:ext cx="5402580" cy="1174115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noAutofit/>
            <a:scene3d>
              <a:camera prst="obliqueTopLeft"/>
              <a:lightRig rig="flat" dir="t">
                <a:rot lat="0" lon="0" rev="0"/>
              </a:lightRig>
            </a:scene3d>
            <a:sp3d extrusionH="381000" contourW="25400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pPr algn="ctr"/>
            <a:r>
              <a:rPr lang="zh-CN" altLang="en-US" sz="4800" b="1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25400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+mj-ea"/>
                <a:ea typeface="+mj-ea"/>
              </a:rPr>
              <a:t>温故知新</a:t>
            </a:r>
            <a:endParaRPr lang="zh-CN" altLang="en-US" sz="4800" b="1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25400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4" name="图片 3" descr="32303231323332323b32303231353236353bb0f4d3c5d0e3b5c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57155" y="1038860"/>
            <a:ext cx="914400" cy="914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49500" y="1773555"/>
            <a:ext cx="72701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 </a:t>
            </a:r>
            <a:r>
              <a:rPr lang="zh-CN" altLang="en-US" sz="2400">
                <a:solidFill>
                  <a:schemeClr val="bg1"/>
                </a:solidFill>
              </a:rPr>
              <a:t>齿轮的啮合方式主要分（</a:t>
            </a:r>
            <a:r>
              <a:rPr lang="en-US" altLang="zh-CN" sz="2400">
                <a:solidFill>
                  <a:schemeClr val="bg1"/>
                </a:solidFill>
              </a:rPr>
              <a:t>                </a:t>
            </a:r>
            <a:r>
              <a:rPr lang="zh-CN" altLang="en-US" sz="2400">
                <a:solidFill>
                  <a:schemeClr val="bg1"/>
                </a:solidFill>
              </a:rPr>
              <a:t>）和（</a:t>
            </a:r>
            <a:r>
              <a:rPr lang="en-US" altLang="zh-CN" sz="2400">
                <a:solidFill>
                  <a:schemeClr val="bg1"/>
                </a:solidFill>
              </a:rPr>
              <a:t>               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49500" y="3198495"/>
            <a:ext cx="527621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2. </a:t>
            </a:r>
            <a:r>
              <a:rPr lang="zh-CN" altLang="en-US" sz="2400">
                <a:solidFill>
                  <a:schemeClr val="bg1"/>
                </a:solidFill>
              </a:rPr>
              <a:t>相邻的两个齿轮传动方向（</a:t>
            </a:r>
            <a:r>
              <a:rPr lang="en-US" altLang="zh-CN" sz="2400">
                <a:solidFill>
                  <a:schemeClr val="bg1"/>
                </a:solidFill>
              </a:rPr>
              <a:t>           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en-US" altLang="zh-CN" sz="2400">
                <a:solidFill>
                  <a:schemeClr val="bg1"/>
                </a:solidFill>
              </a:rPr>
              <a:t>    </a:t>
            </a:r>
            <a:r>
              <a:rPr lang="zh-CN" altLang="en-US" sz="2400">
                <a:solidFill>
                  <a:schemeClr val="bg1"/>
                </a:solidFill>
              </a:rPr>
              <a:t>相隔的两个齿轮传动方向（</a:t>
            </a:r>
            <a:r>
              <a:rPr lang="en-US" altLang="zh-CN" sz="2400">
                <a:solidFill>
                  <a:schemeClr val="bg1"/>
                </a:solidFill>
              </a:rPr>
              <a:t>         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71540" y="1773555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平行啮合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97825" y="1773555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垂直啮合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84290" y="3658870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相同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84290" y="319849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相反</a:t>
            </a:r>
            <a:endParaRPr lang="zh-CN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8" grpId="0"/>
      <p:bldP spid="8" grpId="1"/>
      <p:bldP spid="6" grpId="0"/>
      <p:bldP spid="6" grpId="1"/>
      <p:bldP spid="10" grpId="0"/>
      <p:bldP spid="10" grpId="1"/>
      <p:bldP spid="9" grpId="0"/>
      <p:bldP spid="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想一想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0" name="图片 9" descr="32313536303434303b32313536303435393bcbd1cbf7b7c5b4f3beb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40000">
            <a:off x="4383405" y="685165"/>
            <a:ext cx="440055" cy="4400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61565" y="1301115"/>
            <a:ext cx="781494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我们已经学习了齿轮间传动方向的特点，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en-US" altLang="zh-CN" sz="2400">
                <a:solidFill>
                  <a:schemeClr val="bg1"/>
                </a:solidFill>
              </a:rPr>
              <a:t>                               </a:t>
            </a:r>
            <a:r>
              <a:rPr lang="zh-CN" altLang="en-US" sz="2400">
                <a:solidFill>
                  <a:schemeClr val="bg1"/>
                </a:solidFill>
              </a:rPr>
              <a:t>想一想，齿轮传动速度是如何变化的呢？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66155" y="2516505"/>
            <a:ext cx="3611880" cy="22491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C000"/>
                </a:solidFill>
              </a:rPr>
              <a:t>准备一个大齿轮与一个小齿轮，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C000"/>
                </a:solidFill>
              </a:rPr>
              <a:t>第一次，使用大齿轮带动小齿轮，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C000"/>
                </a:solidFill>
              </a:rPr>
              <a:t>观察小齿轮速度变化。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30000"/>
              </a:lnSpc>
            </a:pP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C000"/>
                </a:solidFill>
              </a:rPr>
              <a:t>第二次，使用小齿轮带动大齿轮，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C000"/>
                </a:solidFill>
              </a:rPr>
              <a:t>观察大齿轮速度变化。</a:t>
            </a:r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103" name="图片 102"/>
          <p:cNvPicPr/>
          <p:nvPr/>
        </p:nvPicPr>
        <p:blipFill>
          <a:blip r:embed="rId2"/>
          <a:srcRect l="12694" t="23600" r="14852"/>
          <a:stretch>
            <a:fillRect/>
          </a:stretch>
        </p:blipFill>
        <p:spPr>
          <a:xfrm>
            <a:off x="2361565" y="2516505"/>
            <a:ext cx="3357880" cy="2621915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试一试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0590" y="755015"/>
            <a:ext cx="4805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搭建下面的作品，进行实验！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56180" y="2072005"/>
            <a:ext cx="7573010" cy="3361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试一试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0" name="图片 9" descr="32313536303434303b32313536303435393bcbd1cbf7b7c5b4f3beb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40000">
            <a:off x="4383405" y="685165"/>
            <a:ext cx="440055" cy="4400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233160" y="1557655"/>
            <a:ext cx="424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 b="1">
                <a:solidFill>
                  <a:schemeClr val="bg1"/>
                </a:solidFill>
              </a:rPr>
              <a:t>实验一</a:t>
            </a:r>
            <a:r>
              <a:rPr lang="zh-CN" altLang="en-US" sz="2000">
                <a:solidFill>
                  <a:schemeClr val="bg1"/>
                </a:solidFill>
              </a:rPr>
              <a:t>：</a:t>
            </a:r>
            <a:endParaRPr lang="zh-CN" altLang="en-US" sz="2000">
              <a:solidFill>
                <a:schemeClr val="bg1"/>
              </a:solidFill>
            </a:endParaRPr>
          </a:p>
          <a:p>
            <a:r>
              <a:rPr lang="zh-CN" altLang="en-US" sz="2000">
                <a:solidFill>
                  <a:schemeClr val="bg1"/>
                </a:solidFill>
              </a:rPr>
              <a:t>转动大齿轮，观察小齿轮转速变化。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31585" y="3634105"/>
            <a:ext cx="424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 b="1">
                <a:solidFill>
                  <a:schemeClr val="bg1"/>
                </a:solidFill>
              </a:rPr>
              <a:t>实验二</a:t>
            </a:r>
            <a:r>
              <a:rPr lang="zh-CN" altLang="en-US" sz="2000">
                <a:solidFill>
                  <a:schemeClr val="bg1"/>
                </a:solidFill>
              </a:rPr>
              <a:t>：</a:t>
            </a:r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 sz="2000">
                <a:solidFill>
                  <a:schemeClr val="bg1"/>
                </a:solidFill>
              </a:rPr>
              <a:t>转动小齿轮，观察大齿轮转速变化。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pic>
        <p:nvPicPr>
          <p:cNvPr id="5" name="图片 4" descr="加速结构"/>
          <p:cNvPicPr>
            <a:picLocks noChangeAspect="1"/>
          </p:cNvPicPr>
          <p:nvPr/>
        </p:nvPicPr>
        <p:blipFill>
          <a:blip r:embed="rId2"/>
          <a:srcRect l="9347" t="31044" r="20587" b="22324"/>
          <a:stretch>
            <a:fillRect/>
          </a:stretch>
        </p:blipFill>
        <p:spPr>
          <a:xfrm>
            <a:off x="2487295" y="1557655"/>
            <a:ext cx="3634105" cy="1711960"/>
          </a:xfrm>
          <a:prstGeom prst="roundRect">
            <a:avLst/>
          </a:prstGeom>
        </p:spPr>
      </p:pic>
      <p:pic>
        <p:nvPicPr>
          <p:cNvPr id="6" name="图片 5" descr="32313534353738383b32313534353737333bcad6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2890" y="2719705"/>
            <a:ext cx="914400" cy="914400"/>
          </a:xfrm>
          <a:prstGeom prst="rect">
            <a:avLst/>
          </a:prstGeom>
        </p:spPr>
      </p:pic>
      <p:pic>
        <p:nvPicPr>
          <p:cNvPr id="9" name="图片 8" descr="加速结构"/>
          <p:cNvPicPr>
            <a:picLocks noChangeAspect="1"/>
          </p:cNvPicPr>
          <p:nvPr/>
        </p:nvPicPr>
        <p:blipFill>
          <a:blip r:embed="rId2"/>
          <a:srcRect l="9347" t="31044" r="20587" b="22324"/>
          <a:stretch>
            <a:fillRect/>
          </a:stretch>
        </p:blipFill>
        <p:spPr>
          <a:xfrm>
            <a:off x="2599055" y="3687445"/>
            <a:ext cx="3634105" cy="1711960"/>
          </a:xfrm>
          <a:prstGeom prst="roundRect">
            <a:avLst/>
          </a:prstGeom>
        </p:spPr>
      </p:pic>
      <p:pic>
        <p:nvPicPr>
          <p:cNvPr id="11" name="图片 10" descr="32313534353738383b32313534353737333bcad6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9005" y="4938395"/>
            <a:ext cx="914400" cy="9144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233160" y="2352040"/>
            <a:ext cx="4754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结论：大齿轮带动小齿轮，小齿轮速度变快。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大齿轮带动小齿轮是加速系统。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31585" y="4433570"/>
            <a:ext cx="4754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结论：小齿轮带动大齿轮，大齿轮速度变慢。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小齿轮带动大齿轮是减速系统。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31585" y="756920"/>
            <a:ext cx="3383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chemeClr val="bg1"/>
                </a:solidFill>
              </a:rPr>
              <a:t>加速系统与减速系统</a:t>
            </a:r>
            <a:endParaRPr lang="zh-CN" alt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3" grpId="0"/>
      <p:bldP spid="13" grpId="1"/>
      <p:bldP spid="8" grpId="0"/>
      <p:bldP spid="8" grpId="1"/>
      <p:bldP spid="14" grpId="0"/>
      <p:bldP spid="1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14270" y="895350"/>
            <a:ext cx="76504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chemeClr val="bg1"/>
                </a:solidFill>
              </a:rPr>
              <a:t>如何更容易记住齿轮的</a:t>
            </a:r>
            <a:r>
              <a:rPr lang="zh-CN" altLang="en-US" sz="2800" b="1">
                <a:solidFill>
                  <a:schemeClr val="bg1"/>
                </a:solidFill>
              </a:rPr>
              <a:t>加速系统</a:t>
            </a:r>
            <a:r>
              <a:rPr lang="zh-CN" altLang="en-US" sz="2800">
                <a:solidFill>
                  <a:schemeClr val="bg1"/>
                </a:solidFill>
              </a:rPr>
              <a:t>与</a:t>
            </a:r>
            <a:r>
              <a:rPr lang="zh-CN" altLang="en-US" sz="2800" b="1">
                <a:solidFill>
                  <a:schemeClr val="bg1"/>
                </a:solidFill>
              </a:rPr>
              <a:t>减速系统</a:t>
            </a:r>
            <a:r>
              <a:rPr lang="zh-CN" altLang="en-US" sz="2800">
                <a:solidFill>
                  <a:schemeClr val="bg1"/>
                </a:solidFill>
              </a:rPr>
              <a:t>呢？</a:t>
            </a:r>
            <a:endParaRPr lang="zh-CN" altLang="en-US" sz="2800">
              <a:solidFill>
                <a:schemeClr val="bg1"/>
              </a:solidFill>
            </a:endParaRPr>
          </a:p>
          <a:p>
            <a:endParaRPr lang="zh-CN" altLang="en-US" sz="2800">
              <a:solidFill>
                <a:schemeClr val="bg1"/>
              </a:solidFill>
            </a:endParaRPr>
          </a:p>
        </p:txBody>
      </p:sp>
      <p:pic>
        <p:nvPicPr>
          <p:cNvPr id="105" name="图片 104"/>
          <p:cNvPicPr/>
          <p:nvPr/>
        </p:nvPicPr>
        <p:blipFill>
          <a:blip r:embed="rId1"/>
          <a:stretch>
            <a:fillRect/>
          </a:stretch>
        </p:blipFill>
        <p:spPr>
          <a:xfrm>
            <a:off x="2559685" y="2141220"/>
            <a:ext cx="3680460" cy="387540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386195" y="2388870"/>
            <a:ext cx="5262880" cy="16300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我们把大齿轮比作大人，小齿轮比作小孩。</a:t>
            </a:r>
            <a:endParaRPr lang="zh-CN" altLang="en-US" sz="2000">
              <a:solidFill>
                <a:srgbClr val="FFC000"/>
              </a:solidFill>
            </a:endParaRPr>
          </a:p>
          <a:p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 sz="2000">
                <a:solidFill>
                  <a:srgbClr val="FFC000"/>
                </a:solidFill>
              </a:rPr>
              <a:t>大人背着小孩走的更快一些，所以是，加速。</a:t>
            </a:r>
            <a:endParaRPr lang="zh-CN" altLang="en-US" sz="2000">
              <a:solidFill>
                <a:srgbClr val="FFC000"/>
              </a:solidFill>
            </a:endParaRPr>
          </a:p>
          <a:p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 sz="2000">
                <a:solidFill>
                  <a:srgbClr val="FFC000"/>
                </a:solidFill>
              </a:rPr>
              <a:t>小孩背着大人走的很慢，所以是，减速。</a:t>
            </a:r>
            <a:endParaRPr lang="zh-CN" altLang="en-US" sz="20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173345" y="697230"/>
            <a:ext cx="3027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齿轮传动的特点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750185" y="36957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汉仪晓波敦黑W" panose="00020600040101010101" charset="-122"/>
                <a:ea typeface="汉仪晓波敦黑W" panose="00020600040101010101" charset="-122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汉仪晓波敦黑W" panose="00020600040101010101" charset="-122"/>
              <a:ea typeface="汉仪晓波敦黑W" panose="00020600040101010101" charset="-122"/>
            </a:endParaRPr>
          </a:p>
        </p:txBody>
      </p:sp>
      <p:pic>
        <p:nvPicPr>
          <p:cNvPr id="6" name="图片 5" descr="行星齿轮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0485" y="1583055"/>
            <a:ext cx="4004310" cy="42100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12280" y="1583055"/>
            <a:ext cx="4297680" cy="8661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rgbClr val="FFC000"/>
                </a:solidFill>
              </a:rPr>
              <a:t>优点：</a:t>
            </a:r>
            <a:endParaRPr lang="zh-CN" altLang="en-US" sz="2400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</a:rPr>
              <a:t>传动平稳、传动精确、效率高、寿命长。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12280" y="3202305"/>
            <a:ext cx="4983480" cy="8115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rgbClr val="FFC000"/>
                </a:solidFill>
              </a:rPr>
              <a:t>缺点：</a:t>
            </a:r>
            <a:endParaRPr lang="zh-CN" altLang="en-US" sz="2400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重量大、噪音大、传动距离小、需要经常润滑。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7" grpId="0"/>
      <p:bldP spid="7" grpId="1"/>
      <p:bldP spid="8" grpId="0"/>
      <p:bldP spid="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6" name="图片 105"/>
          <p:cNvPicPr/>
          <p:nvPr/>
        </p:nvPicPr>
        <p:blipFill>
          <a:blip r:embed="rId1"/>
          <a:srcRect t="23276"/>
          <a:stretch>
            <a:fillRect/>
          </a:stretch>
        </p:blipFill>
        <p:spPr>
          <a:xfrm>
            <a:off x="7789545" y="2185035"/>
            <a:ext cx="3498850" cy="210248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2573020" y="1423035"/>
            <a:ext cx="49345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1. </a:t>
            </a:r>
            <a:r>
              <a:rPr lang="zh-CN" altLang="en-US" sz="2400" b="1">
                <a:solidFill>
                  <a:schemeClr val="bg1"/>
                </a:solidFill>
              </a:rPr>
              <a:t>对于该图说法不正确的是（</a:t>
            </a:r>
            <a:r>
              <a:rPr lang="en-US" altLang="zh-CN" sz="2400" b="1">
                <a:solidFill>
                  <a:schemeClr val="bg1"/>
                </a:solidFill>
              </a:rPr>
              <a:t>   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3020" y="2286000"/>
            <a:ext cx="24187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这是齿轮平行啮合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91735" y="2286000"/>
            <a:ext cx="24104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这是齿轮垂直啮合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73020" y="3087370"/>
            <a:ext cx="4947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大齿轮是主动轮时，该齿轮组起加速作用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73020" y="3888740"/>
            <a:ext cx="49682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小齿轮为主动轮时，该齿轮组起减速作用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99715" y="4938395"/>
            <a:ext cx="6355080" cy="7004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10000"/>
              </a:lnSpc>
            </a:pPr>
            <a:r>
              <a:rPr lang="zh-CN" altLang="en-US">
                <a:solidFill>
                  <a:srgbClr val="FFC000"/>
                </a:solidFill>
              </a:rPr>
              <a:t>解析：该齿轮组为平行传动；大齿轮带动小齿轮为加速系统；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>
                <a:solidFill>
                  <a:srgbClr val="FFC000"/>
                </a:solidFill>
              </a:rPr>
              <a:t>小齿轮带动大齿轮为减速系统。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34480" y="1423035"/>
            <a:ext cx="3486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B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08960" y="1552575"/>
            <a:ext cx="53086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2. </a:t>
            </a:r>
            <a:r>
              <a:rPr lang="zh-CN" altLang="en-US" sz="2400" b="1">
                <a:solidFill>
                  <a:schemeClr val="bg1"/>
                </a:solidFill>
              </a:rPr>
              <a:t>下列属于齿轮传动的优点是（</a:t>
            </a:r>
            <a:r>
              <a:rPr lang="en-US" altLang="zh-CN" sz="2400" b="1">
                <a:solidFill>
                  <a:schemeClr val="bg1"/>
                </a:solidFill>
              </a:rPr>
              <a:t>    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08960" y="2490470"/>
            <a:ext cx="24187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齿轮传动噪音很小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79490" y="2490470"/>
            <a:ext cx="21564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适合远距离传动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08960" y="3366770"/>
            <a:ext cx="3931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传动时，所有齿轮传动方向相同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08960" y="4243070"/>
            <a:ext cx="34442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齿轮传动精确，传动效率高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08960" y="5119370"/>
            <a:ext cx="533400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</a:t>
            </a:r>
            <a:r>
              <a:rPr lang="en-US" altLang="zh-CN">
                <a:solidFill>
                  <a:srgbClr val="FFC000"/>
                </a:solidFill>
              </a:rPr>
              <a:t>A</a:t>
            </a:r>
            <a:r>
              <a:rPr lang="zh-CN" altLang="en-US">
                <a:solidFill>
                  <a:srgbClr val="FFC000"/>
                </a:solidFill>
              </a:rPr>
              <a:t>齿轮噪音大；</a:t>
            </a:r>
            <a:r>
              <a:rPr lang="en-US" altLang="zh-CN">
                <a:solidFill>
                  <a:srgbClr val="FFC000"/>
                </a:solidFill>
              </a:rPr>
              <a:t>B</a:t>
            </a:r>
            <a:r>
              <a:rPr lang="zh-CN" altLang="en-US">
                <a:solidFill>
                  <a:srgbClr val="FFC000"/>
                </a:solidFill>
              </a:rPr>
              <a:t>不适合远距离传动；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en-US" altLang="zh-CN">
                <a:solidFill>
                  <a:srgbClr val="FFC000"/>
                </a:solidFill>
              </a:rPr>
              <a:t>C</a:t>
            </a:r>
            <a:r>
              <a:rPr lang="zh-CN" altLang="en-US">
                <a:solidFill>
                  <a:srgbClr val="FFC000"/>
                </a:solidFill>
              </a:rPr>
              <a:t>相邻齿轮传动方向相反，相隔齿轮传动方向相同。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en-US" altLang="zh-CN">
                <a:solidFill>
                  <a:srgbClr val="FFC000"/>
                </a:solidFill>
              </a:rPr>
              <a:t>D</a:t>
            </a:r>
            <a:r>
              <a:rPr lang="zh-CN" altLang="en-US">
                <a:solidFill>
                  <a:srgbClr val="FFC000"/>
                </a:solidFill>
              </a:rPr>
              <a:t>正确。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66660" y="1552575"/>
            <a:ext cx="3702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D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16530" y="1703705"/>
            <a:ext cx="67633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3. </a:t>
            </a:r>
            <a:r>
              <a:rPr lang="zh-CN" altLang="en-US" sz="2400" b="1">
                <a:solidFill>
                  <a:schemeClr val="bg1"/>
                </a:solidFill>
              </a:rPr>
              <a:t>大小两个齿轮平行啮合，下列正确的是（</a:t>
            </a:r>
            <a:r>
              <a:rPr lang="en-US" altLang="zh-CN" sz="2400" b="1">
                <a:solidFill>
                  <a:schemeClr val="bg1"/>
                </a:solidFill>
              </a:rPr>
              <a:t>   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16530" y="2717165"/>
            <a:ext cx="19107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大齿轮转速慢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27320" y="2717165"/>
            <a:ext cx="19024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小齿轮转速慢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16530" y="3669030"/>
            <a:ext cx="2153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两齿轮转速一样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27320" y="3669030"/>
            <a:ext cx="42062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两齿轮的齿的形状和大小可以不同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16530" y="4620895"/>
            <a:ext cx="63550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解析：大齿轮带动小齿轮，是加速系统，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小齿轮转的速度更快。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两齿轮啮合要求齿的形状大小要相同，才可以更好啮合传动。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647430" y="1703705"/>
            <a:ext cx="3594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A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躲避</a:t>
            </a:r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陷阱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图片 7" descr="32313539343634343b32313539343532303bd7a2d2e2cea3cfd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960" y="631825"/>
            <a:ext cx="655955" cy="6559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10765" y="1402080"/>
            <a:ext cx="908431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当出现三个，或以上齿轮组的时候，我们判断是加速系统，还是减速系统，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只需要判断首尾两个齿轮即可。如图，</a:t>
            </a:r>
            <a:r>
              <a:rPr lang="en-US" altLang="zh-CN" sz="2000">
                <a:solidFill>
                  <a:schemeClr val="bg1"/>
                </a:solidFill>
              </a:rPr>
              <a:t>1</a:t>
            </a:r>
            <a:r>
              <a:rPr lang="zh-CN" altLang="en-US" sz="2000">
                <a:solidFill>
                  <a:schemeClr val="bg1"/>
                </a:solidFill>
              </a:rPr>
              <a:t>、</a:t>
            </a:r>
            <a:r>
              <a:rPr lang="en-US" altLang="zh-CN" sz="2000">
                <a:solidFill>
                  <a:schemeClr val="bg1"/>
                </a:solidFill>
              </a:rPr>
              <a:t>2</a:t>
            </a:r>
            <a:r>
              <a:rPr lang="zh-CN" altLang="en-US" sz="2000">
                <a:solidFill>
                  <a:schemeClr val="bg1"/>
                </a:solidFill>
              </a:rPr>
              <a:t>、</a:t>
            </a:r>
            <a:r>
              <a:rPr lang="en-US" altLang="zh-CN" sz="2000">
                <a:solidFill>
                  <a:schemeClr val="bg1"/>
                </a:solidFill>
              </a:rPr>
              <a:t>3</a:t>
            </a:r>
            <a:r>
              <a:rPr lang="zh-CN" altLang="en-US" sz="2000">
                <a:solidFill>
                  <a:schemeClr val="bg1"/>
                </a:solidFill>
              </a:rPr>
              <a:t>、</a:t>
            </a:r>
            <a:r>
              <a:rPr lang="en-US" altLang="zh-CN" sz="2000">
                <a:solidFill>
                  <a:schemeClr val="bg1"/>
                </a:solidFill>
              </a:rPr>
              <a:t>4</a:t>
            </a:r>
            <a:r>
              <a:rPr lang="zh-CN" altLang="en-US" sz="2000">
                <a:solidFill>
                  <a:schemeClr val="bg1"/>
                </a:solidFill>
              </a:rPr>
              <a:t>号齿轮，</a:t>
            </a:r>
            <a:r>
              <a:rPr lang="en-US" altLang="zh-CN" sz="2000">
                <a:solidFill>
                  <a:schemeClr val="bg1"/>
                </a:solidFill>
              </a:rPr>
              <a:t>2</a:t>
            </a:r>
            <a:r>
              <a:rPr lang="zh-CN" altLang="en-US" sz="2000">
                <a:solidFill>
                  <a:schemeClr val="bg1"/>
                </a:solidFill>
              </a:rPr>
              <a:t>号</a:t>
            </a:r>
            <a:r>
              <a:rPr lang="en-US" altLang="zh-CN" sz="2000">
                <a:solidFill>
                  <a:schemeClr val="bg1"/>
                </a:solidFill>
              </a:rPr>
              <a:t>3</a:t>
            </a:r>
            <a:r>
              <a:rPr lang="zh-CN" altLang="en-US" sz="2000">
                <a:solidFill>
                  <a:schemeClr val="bg1"/>
                </a:solidFill>
              </a:rPr>
              <a:t>号齿轮是惰轮，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不改变齿轮的传动速度。</a:t>
            </a:r>
            <a:r>
              <a:rPr lang="en-US" altLang="zh-CN" sz="2000">
                <a:solidFill>
                  <a:schemeClr val="bg1"/>
                </a:solidFill>
              </a:rPr>
              <a:t>1</a:t>
            </a:r>
            <a:r>
              <a:rPr lang="zh-CN" altLang="en-US" sz="2000">
                <a:solidFill>
                  <a:schemeClr val="bg1"/>
                </a:solidFill>
              </a:rPr>
              <a:t>号齿轮为小齿轮，</a:t>
            </a:r>
            <a:r>
              <a:rPr lang="en-US" altLang="zh-CN" sz="2000">
                <a:solidFill>
                  <a:schemeClr val="bg1"/>
                </a:solidFill>
              </a:rPr>
              <a:t>4</a:t>
            </a:r>
            <a:r>
              <a:rPr lang="zh-CN" altLang="en-US" sz="2000">
                <a:solidFill>
                  <a:schemeClr val="bg1"/>
                </a:solidFill>
              </a:rPr>
              <a:t>号齿轮为大齿轮。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730" y="3185795"/>
            <a:ext cx="6770370" cy="2847340"/>
          </a:xfrm>
          <a:prstGeom prst="round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333875" y="4032250"/>
            <a:ext cx="4781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C000"/>
                </a:solidFill>
              </a:rPr>
              <a:t>1</a:t>
            </a:r>
            <a:endParaRPr lang="en-US" altLang="zh-CN">
              <a:solidFill>
                <a:srgbClr val="FFC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39055" y="3714750"/>
            <a:ext cx="4057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C000"/>
                </a:solidFill>
              </a:rPr>
              <a:t>2</a:t>
            </a:r>
            <a:endParaRPr lang="en-US" altLang="zh-CN">
              <a:solidFill>
                <a:srgbClr val="FFC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71845" y="4032250"/>
            <a:ext cx="384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C000"/>
                </a:solidFill>
              </a:rPr>
              <a:t>3</a:t>
            </a:r>
            <a:endParaRPr lang="en-US" altLang="zh-CN">
              <a:solidFill>
                <a:srgbClr val="FFC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006590" y="3244850"/>
            <a:ext cx="384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C000"/>
                </a:solidFill>
              </a:rPr>
              <a:t>4</a:t>
            </a:r>
            <a:endParaRPr lang="en-US" altLang="zh-CN">
              <a:solidFill>
                <a:srgbClr val="FFC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310765" y="2623185"/>
            <a:ext cx="297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该齿轮系统为减速系统。</a:t>
            </a:r>
            <a:endParaRPr lang="zh-CN" altLang="en-US" sz="20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0" grpId="0"/>
      <p:bldP spid="20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27680" y="523875"/>
            <a:ext cx="5402580" cy="1174115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noAutofit/>
            <a:scene3d>
              <a:camera prst="obliqueTopLeft"/>
              <a:lightRig rig="flat" dir="t">
                <a:rot lat="0" lon="0" rev="0"/>
              </a:lightRig>
            </a:scene3d>
            <a:sp3d extrusionH="381000" contourW="25400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pPr algn="ctr"/>
            <a:r>
              <a:rPr lang="zh-CN" altLang="en-US" sz="4800" b="1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25400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+mj-ea"/>
                <a:ea typeface="+mj-ea"/>
              </a:rPr>
              <a:t>温故知新</a:t>
            </a:r>
            <a:endParaRPr lang="zh-CN" altLang="en-US" sz="4800" b="1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25400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4" name="图片 3" descr="32303231323332323b32303231353236353bb0f4d3c5d0e3b5c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41585" y="1125855"/>
            <a:ext cx="914400" cy="914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27680" y="1854835"/>
            <a:ext cx="49434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</a:t>
            </a:r>
            <a:r>
              <a:rPr lang="zh-CN" altLang="en-US" sz="2400">
                <a:solidFill>
                  <a:schemeClr val="bg1"/>
                </a:solidFill>
              </a:rPr>
              <a:t>大齿轮带动小齿轮是（</a:t>
            </a:r>
            <a:r>
              <a:rPr lang="en-US" altLang="zh-CN" sz="2400">
                <a:solidFill>
                  <a:schemeClr val="bg1"/>
                </a:solidFill>
              </a:rPr>
              <a:t>                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27680" y="2900045"/>
            <a:ext cx="50126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2.</a:t>
            </a:r>
            <a:r>
              <a:rPr lang="zh-CN" altLang="en-US" sz="2400">
                <a:solidFill>
                  <a:schemeClr val="bg1"/>
                </a:solidFill>
              </a:rPr>
              <a:t>小齿轮带动大齿轮是（</a:t>
            </a:r>
            <a:r>
              <a:rPr lang="en-US" altLang="zh-CN" sz="2400">
                <a:solidFill>
                  <a:schemeClr val="bg1"/>
                </a:solidFill>
              </a:rPr>
              <a:t>                 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27680" y="3945255"/>
            <a:ext cx="25476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3.</a:t>
            </a:r>
            <a:r>
              <a:rPr lang="zh-CN" altLang="en-US" sz="2400">
                <a:solidFill>
                  <a:schemeClr val="bg1"/>
                </a:solidFill>
              </a:rPr>
              <a:t>齿轮传动的优点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27680" y="4990465"/>
            <a:ext cx="25476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4.</a:t>
            </a:r>
            <a:r>
              <a:rPr lang="zh-CN" altLang="en-US" sz="2400">
                <a:solidFill>
                  <a:schemeClr val="bg1"/>
                </a:solidFill>
              </a:rPr>
              <a:t>齿轮传动的缺点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52210" y="1854835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加速系统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16980" y="2900045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减速系统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75300" y="3881120"/>
            <a:ext cx="5593080" cy="5340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rgbClr val="FFC000"/>
                </a:solidFill>
                <a:sym typeface="+mn-ea"/>
              </a:rPr>
              <a:t>传动平稳、传动精确、效率高、寿命长</a:t>
            </a:r>
            <a:r>
              <a:rPr lang="zh-CN" altLang="en-US">
                <a:solidFill>
                  <a:srgbClr val="FFC000"/>
                </a:solidFill>
                <a:sym typeface="+mn-ea"/>
              </a:rPr>
              <a:t>。</a:t>
            </a:r>
            <a:endParaRPr lang="zh-CN" altLang="en-US">
              <a:solidFill>
                <a:srgbClr val="FFC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75300" y="4990465"/>
            <a:ext cx="3840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>
                <a:solidFill>
                  <a:srgbClr val="FFC000"/>
                </a:solidFill>
                <a:sym typeface="+mn-ea"/>
              </a:rPr>
              <a:t>重量大、噪音大、</a:t>
            </a:r>
            <a:endParaRPr lang="zh-CN" altLang="en-US" sz="2400">
              <a:solidFill>
                <a:srgbClr val="FFC000"/>
              </a:solidFill>
              <a:sym typeface="+mn-ea"/>
            </a:endParaRPr>
          </a:p>
          <a:p>
            <a:pPr algn="l"/>
            <a:r>
              <a:rPr lang="zh-CN" altLang="en-US" sz="2400">
                <a:solidFill>
                  <a:srgbClr val="FFC000"/>
                </a:solidFill>
                <a:sym typeface="+mn-ea"/>
              </a:rPr>
              <a:t>传动距离小、需经常润滑。</a:t>
            </a:r>
            <a:endParaRPr lang="zh-CN" altLang="en-US" sz="2400">
              <a:solidFill>
                <a:srgbClr val="FFC000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9" grpId="0"/>
      <p:bldP spid="9" grpId="1"/>
      <p:bldP spid="6" grpId="0"/>
      <p:bldP spid="6" grpId="1"/>
      <p:bldP spid="10" grpId="0"/>
      <p:bldP spid="10" grpId="1"/>
      <p:bldP spid="7" grpId="0"/>
      <p:bldP spid="7" grpId="1"/>
      <p:bldP spid="12" grpId="0"/>
      <p:bldP spid="12" grpId="1"/>
      <p:bldP spid="8" grpId="0"/>
      <p:bldP spid="8" grpId="1"/>
      <p:bldP spid="13" grpId="0"/>
      <p:bldP spid="1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SUBTYPE" val="v"/>
  <p:tag name="KSO_WM_TEMPLATE_CATEGORY" val="chip"/>
  <p:tag name="KSO_WM_TEMPLATE_INDEX" val="20222266"/>
  <p:tag name="KSO_WM_UNIT_TYPE" val="i"/>
  <p:tag name="KSO_WM_UNIT_INDEX" val="1"/>
  <p:tag name="KSO_WM_UNIT_ID" val="chip20222266_14*i*1"/>
  <p:tag name="KSO_WM_BEAUTIFY_FLAG" val="#wm#"/>
  <p:tag name="KSO_WM_TAG_VERSION" val="1.0"/>
  <p:tag name="KSO_WM_CHIP_GROUPID" val="625cd07c96a3ef861819ea24"/>
  <p:tag name="KSO_WM_CHIP_XID" val="625cd09f96a3ef861819f02a"/>
  <p:tag name="KSO_WM_UNIT_DEC_AREA_ID" val="487e6e27f95c4831a03abef65315fef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dcceac7a537403c9ff6738af18c0e0d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22266_15*i*1"/>
  <p:tag name="KSO_WM_TEMPLATE_CATEGORY" val="chip"/>
  <p:tag name="KSO_WM_TEMPLATE_INDEX" val="20222266"/>
  <p:tag name="KSO_WM_UNIT_LAYERLEVEL" val="1"/>
  <p:tag name="KSO_WM_TAG_VERSION" val="1.0"/>
  <p:tag name="KSO_WM_BEAUTIFY_FLAG" val="#wm#"/>
  <p:tag name="KSO_WM_CHIP_GROUPID" val="625cd07c96a3ef861819ea24"/>
  <p:tag name="KSO_WM_CHIP_XID" val="625cd09f96a3ef861819efff"/>
  <p:tag name="KSO_WM_UNIT_DEC_AREA_ID" val="d956643773e84899aa41212fa34fd91b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2a09fef1cfb4d95ae3a4c9e9ee12af9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22266_16*i*1"/>
  <p:tag name="KSO_WM_TEMPLATE_CATEGORY" val="chip"/>
  <p:tag name="KSO_WM_TEMPLATE_INDEX" val="20222266"/>
  <p:tag name="KSO_WM_UNIT_LAYERLEVEL" val="1"/>
  <p:tag name="KSO_WM_TAG_VERSION" val="1.0"/>
  <p:tag name="KSO_WM_BEAUTIFY_FLAG" val="#wm#"/>
  <p:tag name="KSO_WM_CHIP_GROUPID" val="625cd07c96a3ef861819ea24"/>
  <p:tag name="KSO_WM_CHIP_XID" val="625cd09f96a3ef861819f019"/>
  <p:tag name="KSO_WM_UNIT_DEC_AREA_ID" val="71d4d78710974b5eac57e18fc173c2dc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e052f48489b49c8bd358bdb2031109b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PLACING_PICTURE_USER_VIEWPORT" val="{&quot;height&quot;:3816,&quot;width&quot;:3816}"/>
</p:tagLst>
</file>

<file path=ppt/tags/tag8.xml><?xml version="1.0" encoding="utf-8"?>
<p:tagLst xmlns:p="http://schemas.openxmlformats.org/presentationml/2006/main">
  <p:tag name="COMMONDATA" val="eyJjb3VudCI6NTMsImhkaWQiOiJiNjYyZjA0OTFmYTkzNWRjODg5YTkyZjRhNzA0MzZjMiIsInVzZXJDb3VudCI6NDR9"/>
  <p:tag name="KSO_WPP_MARK_KEY" val="e0e8090e-2275-4fda-a54f-3394fa3fc5be"/>
  <p:tag name="commondata" val="eyJjb3VudCI6NTQsImhkaWQiOiI3NzQwMTVkZTY3YmVjZDA0Y2E0ZmQ4Y2EwMDk1MWEwOSIsInVzZXJDb3VudCI6MX0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2153</Words>
  <Application>WPS 演示</Application>
  <PresentationFormat>宽屏</PresentationFormat>
  <Paragraphs>304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Wingdings</vt:lpstr>
      <vt:lpstr>汉仪君黑-35W</vt:lpstr>
      <vt:lpstr>微软雅黑</vt:lpstr>
      <vt:lpstr>Arial Unicode MS</vt:lpstr>
      <vt:lpstr>Calibri</vt:lpstr>
      <vt:lpstr>等线</vt:lpstr>
      <vt:lpstr>汉仪晓波敦黑W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黑客Mr.Li</cp:lastModifiedBy>
  <cp:revision>108</cp:revision>
  <dcterms:created xsi:type="dcterms:W3CDTF">2019-11-01T05:21:00Z</dcterms:created>
  <dcterms:modified xsi:type="dcterms:W3CDTF">2025-12-30T13:48:38Z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KSOTemplateUUID">
    <vt:lpwstr>v1.0_mb_Ei5lBXoXpUKI45ZZuZRRUQ==</vt:lpwstr>
  </property>
  <property fmtid="{D5CDD505-2E9C-101B-9397-08002B2CF9AE}" pid="4" name="ICV">
    <vt:lpwstr>8BD8123AD3F34346A757C25FE639FCC3_13</vt:lpwstr>
  </property>
</Properties>
</file>