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gif" ContentType="image/gif"/>
  <Default Extension="jpeg" ContentType="image/jpeg"/>
  <Default Extension="JPG" ContentType="image/.jpg"/>
  <Default Extension="rels" ContentType="application/vnd.openxmlformats-package.relationships+xml"/>
  <Override PartName="/customXml/itemProps12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30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4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56" r:id="rId3"/>
    <p:sldId id="260" r:id="rId5"/>
    <p:sldId id="257" r:id="rId6"/>
    <p:sldId id="258" r:id="rId7"/>
    <p:sldId id="259" r:id="rId8"/>
    <p:sldId id="278" r:id="rId9"/>
    <p:sldId id="262" r:id="rId10"/>
    <p:sldId id="263" r:id="rId11"/>
    <p:sldId id="279" r:id="rId12"/>
    <p:sldId id="287" r:id="rId13"/>
    <p:sldId id="288" r:id="rId14"/>
    <p:sldId id="269" r:id="rId15"/>
    <p:sldId id="270" r:id="rId16"/>
    <p:sldId id="281" r:id="rId17"/>
    <p:sldId id="282" r:id="rId18"/>
    <p:sldId id="291" r:id="rId19"/>
    <p:sldId id="289" r:id="rId20"/>
    <p:sldId id="292" r:id="rId21"/>
    <p:sldId id="290" r:id="rId22"/>
    <p:sldId id="280" r:id="rId23"/>
    <p:sldId id="283" r:id="rId24"/>
    <p:sldId id="284" r:id="rId25"/>
    <p:sldId id="293" r:id="rId26"/>
    <p:sldId id="285" r:id="rId27"/>
    <p:sldId id="275" r:id="rId28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76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黑客Mr.Li" initials="authorId_383597748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FFFFF"/>
    <a:srgbClr val="F4F4FF"/>
    <a:srgbClr val="E9E9E9"/>
    <a:srgbClr val="E5E1FE"/>
    <a:srgbClr val="F8F9FE"/>
    <a:srgbClr val="E6E5FF"/>
    <a:srgbClr val="180D3A"/>
    <a:srgbClr val="2937B3"/>
    <a:srgbClr val="2C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38"/>
        <p:guide pos="376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gs" Target="tags/tag124.xml"/><Relationship Id="rId35" Type="http://schemas.openxmlformats.org/officeDocument/2006/relationships/customXml" Target="../customXml/item1.xml"/><Relationship Id="rId34" Type="http://schemas.openxmlformats.org/officeDocument/2006/relationships/customXmlProps" Target="../customXml/itemProps123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091486" y="1770011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/>
        </p:nvSpPr>
        <p:spPr>
          <a:xfrm rot="18424721" flipH="1">
            <a:off x="3742475" y="1471081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 flipH="1">
            <a:off x="7292037" y="1750270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: 形状 14"/>
          <p:cNvSpPr/>
          <p:nvPr userDrawn="1"/>
        </p:nvSpPr>
        <p:spPr>
          <a:xfrm rot="3175279">
            <a:off x="7734721" y="1471080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 userDrawn="1"/>
        </p:nvSpPr>
        <p:spPr>
          <a:xfrm>
            <a:off x="1679614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/>
        </p:nvSpPr>
        <p:spPr>
          <a:xfrm flipH="1">
            <a:off x="7782548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10440" t="22291" r="10693" b="30412"/>
          <a:stretch>
            <a:fillRect/>
          </a:stretch>
        </p:blipFill>
        <p:spPr>
          <a:xfrm>
            <a:off x="-8890" y="132715"/>
            <a:ext cx="12192000" cy="4578650"/>
          </a:xfrm>
          <a:custGeom>
            <a:avLst/>
            <a:gdLst>
              <a:gd name="connsiteX0" fmla="*/ 0 w 12192000"/>
              <a:gd name="connsiteY0" fmla="*/ 0 h 4578650"/>
              <a:gd name="connsiteX1" fmla="*/ 12192000 w 12192000"/>
              <a:gd name="connsiteY1" fmla="*/ 0 h 4578650"/>
              <a:gd name="connsiteX2" fmla="*/ 12192000 w 12192000"/>
              <a:gd name="connsiteY2" fmla="*/ 4578650 h 4578650"/>
              <a:gd name="connsiteX3" fmla="*/ 0 w 12192000"/>
              <a:gd name="connsiteY3" fmla="*/ 4578650 h 457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78650">
                <a:moveTo>
                  <a:pt x="0" y="0"/>
                </a:moveTo>
                <a:lnTo>
                  <a:pt x="12192000" y="0"/>
                </a:lnTo>
                <a:lnTo>
                  <a:pt x="12192000" y="4578650"/>
                </a:lnTo>
                <a:lnTo>
                  <a:pt x="0" y="4578650"/>
                </a:lnTo>
                <a:close/>
              </a:path>
            </a:pathLst>
          </a:custGeom>
        </p:spPr>
      </p:pic>
      <p:sp>
        <p:nvSpPr>
          <p:cNvPr id="48" name="矩形: 剪去对角 47"/>
          <p:cNvSpPr/>
          <p:nvPr userDrawn="1"/>
        </p:nvSpPr>
        <p:spPr>
          <a:xfrm>
            <a:off x="734695" y="1913255"/>
            <a:ext cx="10784205" cy="3140710"/>
          </a:xfrm>
          <a:prstGeom prst="snip2DiagRect">
            <a:avLst>
              <a:gd name="adj1" fmla="val 18293"/>
              <a:gd name="adj2" fmla="val 16667"/>
            </a:avLst>
          </a:prstGeom>
          <a:gradFill flip="none" rotWithShape="1">
            <a:gsLst>
              <a:gs pos="0">
                <a:srgbClr val="2E0056"/>
              </a:gs>
              <a:gs pos="90000">
                <a:srgbClr val="2E0056">
                  <a:alpha val="0"/>
                </a:srgbClr>
              </a:gs>
            </a:gsLst>
            <a:lin ang="108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 rot="5400000">
            <a:off x="10487025" y="3425825"/>
            <a:ext cx="1987550" cy="76200"/>
            <a:chOff x="1311739" y="1057244"/>
            <a:chExt cx="9308496" cy="62265"/>
          </a:xfrm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adFill flip="none" rotWithShape="1"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665551" y="1067496"/>
              <a:ext cx="600873" cy="52013"/>
            </a:xfrm>
            <a:prstGeom prst="trapezoid">
              <a:avLst>
                <a:gd name="adj" fmla="val 1069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: 形状 67"/>
          <p:cNvSpPr/>
          <p:nvPr userDrawn="1"/>
        </p:nvSpPr>
        <p:spPr>
          <a:xfrm>
            <a:off x="11192469" y="415720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9" name="任意多边形: 形状 68"/>
          <p:cNvSpPr/>
          <p:nvPr userDrawn="1"/>
        </p:nvSpPr>
        <p:spPr>
          <a:xfrm flipH="1">
            <a:off x="4422512" y="1410110"/>
            <a:ext cx="709497" cy="709371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十字形 6"/>
          <p:cNvSpPr/>
          <p:nvPr userDrawn="1"/>
        </p:nvSpPr>
        <p:spPr>
          <a:xfrm>
            <a:off x="4522470" y="4126230"/>
            <a:ext cx="609600" cy="584835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/>
        </p:nvSpPr>
        <p:spPr>
          <a:xfrm rot="18424721" flipH="1">
            <a:off x="9628256" y="1463285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 descr="APM标志矢量logo-1012BAI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607" y="257175"/>
            <a:ext cx="1478280" cy="620607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408305" y="1144270"/>
            <a:ext cx="4332605" cy="5481955"/>
            <a:chOff x="697562" y="1427880"/>
            <a:chExt cx="3872017" cy="4899764"/>
          </a:xfrm>
        </p:grpSpPr>
        <p:sp>
          <p:nvSpPr>
            <p:cNvPr id="90" name="椭圆 89"/>
            <p:cNvSpPr/>
            <p:nvPr/>
          </p:nvSpPr>
          <p:spPr>
            <a:xfrm>
              <a:off x="697562" y="1792571"/>
              <a:ext cx="3811974" cy="3811974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154274" y="3681079"/>
              <a:ext cx="628650" cy="628650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691868" y="3634712"/>
              <a:ext cx="2877711" cy="2692932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1321226" y="1651837"/>
              <a:ext cx="2877710" cy="3754002"/>
              <a:chOff x="-6972509" y="485238"/>
              <a:chExt cx="6973688" cy="9097246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13831" y="485238"/>
                <a:ext cx="3785462" cy="3633028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601552" y="3949303"/>
                <a:ext cx="4687368" cy="3480593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8306002">
                <a:off x="-3028461" y="3698730"/>
                <a:ext cx="4318984" cy="174029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6972509" y="4927125"/>
                <a:ext cx="1829217" cy="4166549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098498" y="6648115"/>
                <a:ext cx="2870854" cy="2934369"/>
              </a:xfrm>
              <a:prstGeom prst="rect">
                <a:avLst/>
              </a:prstGeom>
            </p:spPr>
          </p:pic>
        </p:grpSp>
        <p:grpSp>
          <p:nvGrpSpPr>
            <p:cNvPr id="93" name="组合 92"/>
            <p:cNvGrpSpPr/>
            <p:nvPr/>
          </p:nvGrpSpPr>
          <p:grpSpPr>
            <a:xfrm>
              <a:off x="3272559" y="1427880"/>
              <a:ext cx="766041" cy="849832"/>
              <a:chOff x="-1749414" y="1499577"/>
              <a:chExt cx="940792" cy="1043698"/>
            </a:xfrm>
          </p:grpSpPr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749414" y="1499577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379369" y="1966391"/>
                <a:ext cx="570747" cy="576884"/>
              </a:xfrm>
              <a:prstGeom prst="rect">
                <a:avLst/>
              </a:prstGeom>
            </p:spPr>
          </p:pic>
        </p:grp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90083" y="2872854"/>
              <a:ext cx="423457" cy="4295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660400" y="287338"/>
            <a:ext cx="10939162" cy="63817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2"/>
                </a:gs>
                <a:gs pos="49000">
                  <a:schemeClr val="accent2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: 剪去对角 197"/>
          <p:cNvSpPr/>
          <p:nvPr userDrawn="1"/>
        </p:nvSpPr>
        <p:spPr>
          <a:xfrm>
            <a:off x="660400" y="1130423"/>
            <a:ext cx="10858500" cy="5105277"/>
          </a:xfrm>
          <a:prstGeom prst="snip2DiagRect">
            <a:avLst>
              <a:gd name="adj1" fmla="val 6197"/>
              <a:gd name="adj2" fmla="val 5399"/>
            </a:avLst>
          </a:prstGeom>
          <a:solidFill>
            <a:schemeClr val="bg1"/>
          </a:solidFill>
          <a:ln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10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>
            <a:outerShdw blurRad="254000" sx="102000" sy="102000" algn="ctr" rotWithShape="0">
              <a:srgbClr val="2E005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任意多边形: 形状 232"/>
          <p:cNvSpPr/>
          <p:nvPr userDrawn="1">
            <p:custDataLst>
              <p:tags r:id="rId3"/>
            </p:custDataLst>
          </p:nvPr>
        </p:nvSpPr>
        <p:spPr>
          <a:xfrm>
            <a:off x="11192469" y="416039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6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27305" y="-93980"/>
            <a:ext cx="12355830" cy="702119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20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4.xml"/><Relationship Id="rId3" Type="http://schemas.openxmlformats.org/officeDocument/2006/relationships/image" Target="../media/image23.GIF"/><Relationship Id="rId2" Type="http://schemas.openxmlformats.org/officeDocument/2006/relationships/image" Target="../media/image2.png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7.xml"/><Relationship Id="rId4" Type="http://schemas.openxmlformats.org/officeDocument/2006/relationships/image" Target="../media/image24.png"/><Relationship Id="rId3" Type="http://schemas.openxmlformats.org/officeDocument/2006/relationships/tags" Target="../tags/tag46.xml"/><Relationship Id="rId2" Type="http://schemas.openxmlformats.org/officeDocument/2006/relationships/image" Target="../media/image2.png"/><Relationship Id="rId1" Type="http://schemas.openxmlformats.org/officeDocument/2006/relationships/tags" Target="../tags/tag4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5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tags" Target="../tags/tag4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image" Target="../media/image32.png"/><Relationship Id="rId7" Type="http://schemas.openxmlformats.org/officeDocument/2006/relationships/image" Target="../media/image26.png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3" Type="http://schemas.openxmlformats.org/officeDocument/2006/relationships/tags" Target="../tags/tag52.xml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5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55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GIF"/><Relationship Id="rId2" Type="http://schemas.openxmlformats.org/officeDocument/2006/relationships/image" Target="../media/image2.png"/><Relationship Id="rId1" Type="http://schemas.openxmlformats.org/officeDocument/2006/relationships/tags" Target="../tags/tag5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svg"/><Relationship Id="rId8" Type="http://schemas.openxmlformats.org/officeDocument/2006/relationships/image" Target="../media/image38.png"/><Relationship Id="rId7" Type="http://schemas.openxmlformats.org/officeDocument/2006/relationships/tags" Target="../tags/tag57.xml"/><Relationship Id="rId6" Type="http://schemas.openxmlformats.org/officeDocument/2006/relationships/image" Target="../media/image37.GIF"/><Relationship Id="rId5" Type="http://schemas.openxmlformats.org/officeDocument/2006/relationships/image" Target="../media/image34.jpeg"/><Relationship Id="rId4" Type="http://schemas.openxmlformats.org/officeDocument/2006/relationships/image" Target="../media/image36.png"/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11.x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tags" Target="../tags/tag5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1" Type="http://schemas.openxmlformats.org/officeDocument/2006/relationships/notesSlide" Target="../notesSlides/notesSlide12.xml"/><Relationship Id="rId40" Type="http://schemas.openxmlformats.org/officeDocument/2006/relationships/slideLayout" Target="../slideLayouts/slideLayout4.xml"/><Relationship Id="rId4" Type="http://schemas.openxmlformats.org/officeDocument/2006/relationships/tags" Target="../tags/tag62.xml"/><Relationship Id="rId39" Type="http://schemas.openxmlformats.org/officeDocument/2006/relationships/tags" Target="../tags/tag89.xml"/><Relationship Id="rId38" Type="http://schemas.openxmlformats.org/officeDocument/2006/relationships/image" Target="../media/image47.svg"/><Relationship Id="rId37" Type="http://schemas.openxmlformats.org/officeDocument/2006/relationships/image" Target="../media/image46.png"/><Relationship Id="rId36" Type="http://schemas.openxmlformats.org/officeDocument/2006/relationships/tags" Target="../tags/tag88.xml"/><Relationship Id="rId35" Type="http://schemas.openxmlformats.org/officeDocument/2006/relationships/image" Target="../media/image45.svg"/><Relationship Id="rId34" Type="http://schemas.openxmlformats.org/officeDocument/2006/relationships/image" Target="../media/image44.png"/><Relationship Id="rId33" Type="http://schemas.openxmlformats.org/officeDocument/2006/relationships/tags" Target="../tags/tag87.xml"/><Relationship Id="rId32" Type="http://schemas.openxmlformats.org/officeDocument/2006/relationships/image" Target="../media/image43.svg"/><Relationship Id="rId31" Type="http://schemas.openxmlformats.org/officeDocument/2006/relationships/image" Target="../media/image42.png"/><Relationship Id="rId30" Type="http://schemas.openxmlformats.org/officeDocument/2006/relationships/tags" Target="../tags/tag86.xml"/><Relationship Id="rId3" Type="http://schemas.openxmlformats.org/officeDocument/2006/relationships/tags" Target="../tags/tag61.xml"/><Relationship Id="rId29" Type="http://schemas.openxmlformats.org/officeDocument/2006/relationships/image" Target="../media/image41.svg"/><Relationship Id="rId28" Type="http://schemas.openxmlformats.org/officeDocument/2006/relationships/image" Target="../media/image40.png"/><Relationship Id="rId27" Type="http://schemas.openxmlformats.org/officeDocument/2006/relationships/tags" Target="../tags/tag85.xml"/><Relationship Id="rId26" Type="http://schemas.openxmlformats.org/officeDocument/2006/relationships/tags" Target="../tags/tag84.xml"/><Relationship Id="rId25" Type="http://schemas.openxmlformats.org/officeDocument/2006/relationships/tags" Target="../tags/tag83.xml"/><Relationship Id="rId24" Type="http://schemas.openxmlformats.org/officeDocument/2006/relationships/tags" Target="../tags/tag82.xml"/><Relationship Id="rId23" Type="http://schemas.openxmlformats.org/officeDocument/2006/relationships/tags" Target="../tags/tag81.xml"/><Relationship Id="rId22" Type="http://schemas.openxmlformats.org/officeDocument/2006/relationships/tags" Target="../tags/tag80.xml"/><Relationship Id="rId21" Type="http://schemas.openxmlformats.org/officeDocument/2006/relationships/tags" Target="../tags/tag79.xml"/><Relationship Id="rId20" Type="http://schemas.openxmlformats.org/officeDocument/2006/relationships/tags" Target="../tags/tag78.xml"/><Relationship Id="rId2" Type="http://schemas.openxmlformats.org/officeDocument/2006/relationships/image" Target="../media/image2.png"/><Relationship Id="rId19" Type="http://schemas.openxmlformats.org/officeDocument/2006/relationships/tags" Target="../tags/tag77.xml"/><Relationship Id="rId18" Type="http://schemas.openxmlformats.org/officeDocument/2006/relationships/tags" Target="../tags/tag76.xml"/><Relationship Id="rId17" Type="http://schemas.openxmlformats.org/officeDocument/2006/relationships/tags" Target="../tags/tag75.xml"/><Relationship Id="rId16" Type="http://schemas.openxmlformats.org/officeDocument/2006/relationships/tags" Target="../tags/tag74.xml"/><Relationship Id="rId15" Type="http://schemas.openxmlformats.org/officeDocument/2006/relationships/tags" Target="../tags/tag73.xml"/><Relationship Id="rId14" Type="http://schemas.openxmlformats.org/officeDocument/2006/relationships/tags" Target="../tags/tag72.xml"/><Relationship Id="rId13" Type="http://schemas.openxmlformats.org/officeDocument/2006/relationships/tags" Target="../tags/tag71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tags" Target="../tags/tag60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90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93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Relationship Id="rId3" Type="http://schemas.openxmlformats.org/officeDocument/2006/relationships/tags" Target="../tags/tag92.xml"/><Relationship Id="rId2" Type="http://schemas.openxmlformats.org/officeDocument/2006/relationships/image" Target="../media/image2.png"/><Relationship Id="rId1" Type="http://schemas.openxmlformats.org/officeDocument/2006/relationships/tags" Target="../tags/tag9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96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48.png"/><Relationship Id="rId3" Type="http://schemas.openxmlformats.org/officeDocument/2006/relationships/tags" Target="../tags/tag95.xml"/><Relationship Id="rId2" Type="http://schemas.openxmlformats.org/officeDocument/2006/relationships/image" Target="../media/image2.png"/><Relationship Id="rId1" Type="http://schemas.openxmlformats.org/officeDocument/2006/relationships/tags" Target="../tags/tag9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99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48.png"/><Relationship Id="rId3" Type="http://schemas.openxmlformats.org/officeDocument/2006/relationships/tags" Target="../tags/tag98.xml"/><Relationship Id="rId2" Type="http://schemas.openxmlformats.org/officeDocument/2006/relationships/image" Target="../media/image2.png"/><Relationship Id="rId1" Type="http://schemas.openxmlformats.org/officeDocument/2006/relationships/tags" Target="../tags/tag9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02.xml"/><Relationship Id="rId6" Type="http://schemas.openxmlformats.org/officeDocument/2006/relationships/image" Target="../media/image55.png"/><Relationship Id="rId5" Type="http://schemas.openxmlformats.org/officeDocument/2006/relationships/image" Target="../media/image53.svg"/><Relationship Id="rId4" Type="http://schemas.openxmlformats.org/officeDocument/2006/relationships/image" Target="../media/image48.png"/><Relationship Id="rId3" Type="http://schemas.openxmlformats.org/officeDocument/2006/relationships/tags" Target="../tags/tag101.xml"/><Relationship Id="rId2" Type="http://schemas.openxmlformats.org/officeDocument/2006/relationships/image" Target="../media/image2.png"/><Relationship Id="rId1" Type="http://schemas.openxmlformats.org/officeDocument/2006/relationships/tags" Target="../tags/tag100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05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48.png"/><Relationship Id="rId3" Type="http://schemas.openxmlformats.org/officeDocument/2006/relationships/tags" Target="../tags/tag104.xml"/><Relationship Id="rId2" Type="http://schemas.openxmlformats.org/officeDocument/2006/relationships/image" Target="../media/image2.png"/><Relationship Id="rId1" Type="http://schemas.openxmlformats.org/officeDocument/2006/relationships/tags" Target="../tags/tag103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08.xml"/><Relationship Id="rId6" Type="http://schemas.openxmlformats.org/officeDocument/2006/relationships/image" Target="../media/image58.png"/><Relationship Id="rId5" Type="http://schemas.openxmlformats.org/officeDocument/2006/relationships/image" Target="../media/image56.svg"/><Relationship Id="rId4" Type="http://schemas.openxmlformats.org/officeDocument/2006/relationships/image" Target="../media/image48.png"/><Relationship Id="rId3" Type="http://schemas.openxmlformats.org/officeDocument/2006/relationships/tags" Target="../tags/tag107.xml"/><Relationship Id="rId2" Type="http://schemas.openxmlformats.org/officeDocument/2006/relationships/image" Target="../media/image2.png"/><Relationship Id="rId1" Type="http://schemas.openxmlformats.org/officeDocument/2006/relationships/tags" Target="../tags/tag10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9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11.xml"/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tags" Target="../tags/tag110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image" Target="../media/image39.svg"/><Relationship Id="rId7" Type="http://schemas.openxmlformats.org/officeDocument/2006/relationships/image" Target="../media/image38.png"/><Relationship Id="rId6" Type="http://schemas.openxmlformats.org/officeDocument/2006/relationships/tags" Target="../tags/tag113.xml"/><Relationship Id="rId5" Type="http://schemas.openxmlformats.org/officeDocument/2006/relationships/image" Target="../media/image37.GIF"/><Relationship Id="rId4" Type="http://schemas.openxmlformats.org/officeDocument/2006/relationships/image" Target="../media/image34.jpeg"/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22.xml"/><Relationship Id="rId11" Type="http://schemas.openxmlformats.org/officeDocument/2006/relationships/slideLayout" Target="../slideLayouts/slideLayout4.xml"/><Relationship Id="rId10" Type="http://schemas.openxmlformats.org/officeDocument/2006/relationships/tags" Target="../tags/tag115.xml"/><Relationship Id="rId1" Type="http://schemas.openxmlformats.org/officeDocument/2006/relationships/tags" Target="../tags/tag112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17.xml"/><Relationship Id="rId3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tags" Target="../tags/tag116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20.xml"/><Relationship Id="rId4" Type="http://schemas.openxmlformats.org/officeDocument/2006/relationships/image" Target="../media/image59.png"/><Relationship Id="rId3" Type="http://schemas.openxmlformats.org/officeDocument/2006/relationships/tags" Target="../tags/tag119.xml"/><Relationship Id="rId2" Type="http://schemas.openxmlformats.org/officeDocument/2006/relationships/image" Target="../media/image2.png"/><Relationship Id="rId1" Type="http://schemas.openxmlformats.org/officeDocument/2006/relationships/tags" Target="../tags/tag118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2.xml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2.png"/><Relationship Id="rId1" Type="http://schemas.openxmlformats.org/officeDocument/2006/relationships/tags" Target="../tags/tag1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21705"/>
            <a:ext cx="12313920" cy="8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14705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MISAN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14" name="图片 13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24135" y="6139180"/>
            <a:ext cx="1478280" cy="620395"/>
          </a:xfrm>
          <a:prstGeom prst="rect">
            <a:avLst/>
          </a:prstGeom>
        </p:spPr>
      </p:pic>
      <p:pic>
        <p:nvPicPr>
          <p:cNvPr id="18" name="图片 17" descr="资源 2@4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5600" y="-553085"/>
            <a:ext cx="5975350" cy="5978525"/>
          </a:xfrm>
          <a:prstGeom prst="rect">
            <a:avLst/>
          </a:prstGeom>
        </p:spPr>
      </p:pic>
      <p:pic>
        <p:nvPicPr>
          <p:cNvPr id="17" name="图片 16" descr="已移除背景的新品发布海报-恢复的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885" y="1102995"/>
            <a:ext cx="6058535" cy="432244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4705" y="1941830"/>
            <a:ext cx="63861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第</a:t>
            </a:r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十五课</a:t>
            </a:r>
            <a:r>
              <a:rPr lang="en-US" altLang="zh-CN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倒车</a:t>
            </a:r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入库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14493" y="3883237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1" name="Google Shape;391;p40"/>
          <p:cNvPicPr preferRelativeResize="0"/>
          <p:nvPr/>
        </p:nvPicPr>
        <p:blipFill rotWithShape="1">
          <a:blip r:embed="rId6"/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组合 174"/>
          <p:cNvGrpSpPr/>
          <p:nvPr/>
        </p:nvGrpSpPr>
        <p:grpSpPr>
          <a:xfrm>
            <a:off x="6645386" y="1578205"/>
            <a:ext cx="3561734" cy="682045"/>
            <a:chOff x="6049121" y="1627735"/>
            <a:chExt cx="3561734" cy="682045"/>
          </a:xfrm>
        </p:grpSpPr>
        <p:sp>
          <p:nvSpPr>
            <p:cNvPr id="176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情景导入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6645386" y="2739550"/>
            <a:ext cx="3561734" cy="686776"/>
            <a:chOff x="6049121" y="2789080"/>
            <a:chExt cx="3561734" cy="686776"/>
          </a:xfrm>
        </p:grpSpPr>
        <p:sp>
          <p:nvSpPr>
            <p:cNvPr id="181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学习新知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850754" y="655618"/>
            <a:ext cx="5022140" cy="5320490"/>
            <a:chOff x="337039" y="668318"/>
            <a:chExt cx="5022140" cy="532049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37039" y="668318"/>
              <a:ext cx="5022140" cy="5320490"/>
              <a:chOff x="337039" y="668318"/>
              <a:chExt cx="5022140" cy="5320490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337039" y="2945659"/>
                <a:ext cx="2033697" cy="2033697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843702" y="668318"/>
                <a:ext cx="3811974" cy="3811974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1080482" y="1428612"/>
                <a:ext cx="4278697" cy="4560196"/>
                <a:chOff x="1080482" y="1452392"/>
                <a:chExt cx="4278697" cy="4560196"/>
              </a:xfrm>
            </p:grpSpPr>
            <p:grpSp>
              <p:nvGrpSpPr>
                <p:cNvPr id="206" name="组合 205"/>
                <p:cNvGrpSpPr/>
                <p:nvPr/>
              </p:nvGrpSpPr>
              <p:grpSpPr>
                <a:xfrm>
                  <a:off x="1080482" y="1452392"/>
                  <a:ext cx="4278697" cy="4560196"/>
                  <a:chOff x="1027142" y="1213641"/>
                  <a:chExt cx="4278697" cy="4560196"/>
                </a:xfrm>
              </p:grpSpPr>
              <p:pic>
                <p:nvPicPr>
                  <p:cNvPr id="209" name="图片 208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1816050" y="1213641"/>
                    <a:ext cx="1965935" cy="3313446"/>
                  </a:xfrm>
                  <a:prstGeom prst="rect">
                    <a:avLst/>
                  </a:prstGeom>
                </p:spPr>
              </p:pic>
              <p:pic>
                <p:nvPicPr>
                  <p:cNvPr id="210" name="图片 209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40000"/>
                  </a:blip>
                  <a:stretch>
                    <a:fillRect/>
                  </a:stretch>
                </p:blipFill>
                <p:spPr>
                  <a:xfrm>
                    <a:off x="2428128" y="3080905"/>
                    <a:ext cx="2877711" cy="2692932"/>
                  </a:xfrm>
                  <a:prstGeom prst="rect">
                    <a:avLst/>
                  </a:prstGeom>
                </p:spPr>
              </p:pic>
              <p:grpSp>
                <p:nvGrpSpPr>
                  <p:cNvPr id="211" name="组合 210"/>
                  <p:cNvGrpSpPr/>
                  <p:nvPr/>
                </p:nvGrpSpPr>
                <p:grpSpPr>
                  <a:xfrm>
                    <a:off x="1027142" y="3773724"/>
                    <a:ext cx="3268799" cy="1646890"/>
                    <a:chOff x="1143982" y="1342193"/>
                    <a:chExt cx="3268799" cy="1646890"/>
                  </a:xfrm>
                </p:grpSpPr>
                <p:sp>
                  <p:nvSpPr>
                    <p:cNvPr id="212" name="椭圆 211"/>
                    <p:cNvSpPr/>
                    <p:nvPr/>
                  </p:nvSpPr>
                  <p:spPr>
                    <a:xfrm>
                      <a:off x="1143982" y="1342193"/>
                      <a:ext cx="628650" cy="628650"/>
                    </a:xfrm>
                    <a:prstGeom prst="ellipse">
                      <a:avLst/>
                    </a:prstGeom>
                    <a:solidFill>
                      <a:srgbClr val="E44B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文本框 213"/>
                    <p:cNvSpPr txBox="1"/>
                    <p:nvPr/>
                  </p:nvSpPr>
                  <p:spPr>
                    <a:xfrm>
                      <a:off x="1696973" y="2342752"/>
                      <a:ext cx="2715808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3600" spc="-150" dirty="0">
                          <a:solidFill>
                            <a:schemeClr val="bg1"/>
                          </a:solidFill>
                          <a:latin typeface="MiSans Bold" panose="00000800000000000000" pitchFamily="2" charset="-122"/>
                          <a:ea typeface="MiSans Bold" panose="00000800000000000000" pitchFamily="2" charset="-122"/>
                          <a:cs typeface="+mn-ea"/>
                          <a:sym typeface="+mn-lt"/>
                        </a:rPr>
                        <a:t>CONTENTS</a:t>
                      </a:r>
                      <a:endParaRPr lang="zh-CN" altLang="en-US" sz="3200" spc="-150" dirty="0">
                        <a:solidFill>
                          <a:schemeClr val="bg1"/>
                        </a:solidFill>
                        <a:latin typeface="MiSans Bold" panose="00000800000000000000" pitchFamily="2" charset="-122"/>
                        <a:ea typeface="MiSans Bold" panose="00000800000000000000" pitchFamily="2" charset="-122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pic>
              <p:nvPicPr>
                <p:cNvPr id="207" name="图片 20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191554">
                  <a:off x="3648805" y="3220664"/>
                  <a:ext cx="1440750" cy="584775"/>
                </a:xfrm>
                <a:prstGeom prst="rect">
                  <a:avLst/>
                </a:prstGeom>
              </p:spPr>
            </p:pic>
            <p:pic>
              <p:nvPicPr>
                <p:cNvPr id="208" name="图片 20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9414964" flipH="1">
                  <a:off x="1308291" y="2971432"/>
                  <a:ext cx="557138" cy="1264126"/>
                </a:xfrm>
                <a:prstGeom prst="rect">
                  <a:avLst/>
                </a:prstGeom>
              </p:spPr>
            </p:pic>
          </p:grpSp>
          <p:sp>
            <p:nvSpPr>
              <p:cNvPr id="205" name="文本框 204"/>
              <p:cNvSpPr txBox="1"/>
              <p:nvPr/>
            </p:nvSpPr>
            <p:spPr>
              <a:xfrm>
                <a:off x="1218946" y="4089501"/>
                <a:ext cx="318548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spc="-150" dirty="0">
                    <a:solidFill>
                      <a:schemeClr val="bg1"/>
                    </a:solidFill>
                    <a:latin typeface="MiSans Bold" panose="00000800000000000000" pitchFamily="2" charset="-122"/>
                    <a:ea typeface="MiSans Bold" panose="00000800000000000000" pitchFamily="2" charset="-122"/>
                    <a:cs typeface="+mn-ea"/>
                    <a:sym typeface="+mn-lt"/>
                  </a:rPr>
                  <a:t>课程目录</a:t>
                </a:r>
                <a:endParaRPr lang="zh-CN" altLang="en-US" sz="6000" spc="-15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7174" y="1198902"/>
              <a:ext cx="4133968" cy="2731253"/>
              <a:chOff x="637174" y="1198902"/>
              <a:chExt cx="4133968" cy="2731253"/>
            </a:xfrm>
          </p:grpSpPr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350" y="1198902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199" name="图片 19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0395" y="1665716"/>
                <a:ext cx="570747" cy="576884"/>
              </a:xfrm>
              <a:prstGeom prst="rect">
                <a:avLst/>
              </a:prstGeom>
            </p:spPr>
          </p:pic>
          <p:pic>
            <p:nvPicPr>
              <p:cNvPr id="200" name="图片 19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174" y="3500561"/>
                <a:ext cx="423457" cy="429594"/>
              </a:xfrm>
              <a:prstGeom prst="rect">
                <a:avLst/>
              </a:prstGeom>
            </p:spPr>
          </p:pic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127" y="2180623"/>
                <a:ext cx="730310" cy="736447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6646021" y="3901035"/>
            <a:ext cx="3561734" cy="682045"/>
            <a:chOff x="6049121" y="1627735"/>
            <a:chExt cx="3561734" cy="682045"/>
          </a:xfrm>
        </p:grpSpPr>
        <p:sp>
          <p:nvSpPr>
            <p:cNvPr id="3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编程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设计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46021" y="5062380"/>
            <a:ext cx="3561734" cy="686776"/>
            <a:chOff x="6049121" y="2789080"/>
            <a:chExt cx="3561734" cy="686776"/>
          </a:xfrm>
        </p:grpSpPr>
        <p:sp>
          <p:nvSpPr>
            <p:cNvPr id="6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总结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分享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37100" y="1459230"/>
            <a:ext cx="2624455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项目目标</a:t>
            </a:r>
            <a:endParaRPr lang="zh-CN" altLang="en-US" sz="48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48133" y="2418662"/>
            <a:ext cx="3243805" cy="3243805"/>
            <a:chOff x="5464523" y="1363292"/>
            <a:chExt cx="3243805" cy="3243805"/>
          </a:xfrm>
        </p:grpSpPr>
        <p:sp>
          <p:nvSpPr>
            <p:cNvPr id="43" name="椭圆 42"/>
            <p:cNvSpPr/>
            <p:nvPr/>
          </p:nvSpPr>
          <p:spPr>
            <a:xfrm>
              <a:off x="5464523" y="1363292"/>
              <a:ext cx="3243805" cy="3243805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7611157" y="3148669"/>
              <a:ext cx="632193" cy="632193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557" y="1752017"/>
              <a:ext cx="2144106" cy="2129387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2200910" y="2807335"/>
            <a:ext cx="7790815" cy="21945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学会机器人倒车入库</a:t>
            </a: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动作分解；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学会使用光电传感器控制机器人在指定位置</a:t>
            </a: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停止；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学习机器人转弯方式，调试程序，控制机器人车身转</a:t>
            </a:r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90</a:t>
            </a: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度；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编程完整程序，控制机器人完成倒车入库</a:t>
            </a: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任务；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情景导入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7728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汽车为什么要倒车入库，不能车头进入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车库呢？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千库网_驾考科目二倒车入库驾照考试示意图动图gif_GIF编号9599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620" y="1630045"/>
            <a:ext cx="5826125" cy="58261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倒车入库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3" name="组合 2" descr="7b0a202020202274657874626f78223a2022220a7d0a"/>
          <p:cNvGrpSpPr/>
          <p:nvPr>
            <p:custDataLst>
              <p:tags r:id="rId3"/>
            </p:custDataLst>
          </p:nvPr>
        </p:nvGrpSpPr>
        <p:grpSpPr>
          <a:xfrm>
            <a:off x="1372235" y="2593975"/>
            <a:ext cx="5448300" cy="2724150"/>
            <a:chOff x="3067050" y="1914525"/>
            <a:chExt cx="6057900" cy="3028950"/>
          </a:xfrm>
        </p:grpSpPr>
        <p:grpSp>
          <p:nvGrpSpPr>
            <p:cNvPr id="4" name="组合 3"/>
            <p:cNvGrpSpPr/>
            <p:nvPr/>
          </p:nvGrpSpPr>
          <p:grpSpPr>
            <a:xfrm>
              <a:off x="3067050" y="1914525"/>
              <a:ext cx="6057900" cy="3028950"/>
              <a:chOff x="3067050" y="1914525"/>
              <a:chExt cx="6057900" cy="3028950"/>
            </a:xfrm>
          </p:grpSpPr>
          <p:grpSp>
            <p:nvGrpSpPr>
              <p:cNvPr id="6" name="图形 95"/>
              <p:cNvGrpSpPr/>
              <p:nvPr/>
            </p:nvGrpSpPr>
            <p:grpSpPr>
              <a:xfrm>
                <a:off x="3067050" y="1914525"/>
                <a:ext cx="6057900" cy="3028950"/>
                <a:chOff x="0" y="0"/>
                <a:chExt cx="5274310" cy="2637155"/>
              </a:xfrm>
            </p:grpSpPr>
            <p:sp>
              <p:nvSpPr>
                <p:cNvPr id="8" name="任意多边形: 形状 7"/>
                <p:cNvSpPr/>
                <p:nvPr/>
              </p:nvSpPr>
              <p:spPr>
                <a:xfrm>
                  <a:off x="0" y="0"/>
                  <a:ext cx="5274310" cy="2637155"/>
                </a:xfrm>
                <a:custGeom>
                  <a:avLst/>
                  <a:gdLst>
                    <a:gd name="connsiteX0" fmla="*/ 0 w 5274310"/>
                    <a:gd name="connsiteY0" fmla="*/ 0 h 2637155"/>
                    <a:gd name="connsiteX1" fmla="*/ 5274310 w 5274310"/>
                    <a:gd name="connsiteY1" fmla="*/ 0 h 2637155"/>
                    <a:gd name="connsiteX2" fmla="*/ 5274310 w 5274310"/>
                    <a:gd name="connsiteY2" fmla="*/ 2637155 h 2637155"/>
                    <a:gd name="connsiteX3" fmla="*/ 0 w 5274310"/>
                    <a:gd name="connsiteY3" fmla="*/ 2637155 h 2637155"/>
                    <a:gd name="connsiteX4" fmla="*/ 0 w 5274310"/>
                    <a:gd name="connsiteY4" fmla="*/ 0 h 2637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74310" h="2637155">
                      <a:moveTo>
                        <a:pt x="0" y="0"/>
                      </a:moveTo>
                      <a:lnTo>
                        <a:pt x="5274310" y="0"/>
                      </a:lnTo>
                      <a:lnTo>
                        <a:pt x="5274310" y="2637155"/>
                      </a:lnTo>
                      <a:lnTo>
                        <a:pt x="0" y="263715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8282" cap="flat">
                  <a:noFill/>
                  <a:prstDash val="solid"/>
                  <a:miter/>
                </a:ln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任意多边形: 形状 8"/>
                <p:cNvSpPr/>
                <p:nvPr/>
              </p:nvSpPr>
              <p:spPr>
                <a:xfrm>
                  <a:off x="0" y="0"/>
                  <a:ext cx="5274310" cy="2637155"/>
                </a:xfrm>
                <a:custGeom>
                  <a:avLst/>
                  <a:gdLst>
                    <a:gd name="connsiteX0" fmla="*/ 0 w 5274310"/>
                    <a:gd name="connsiteY0" fmla="*/ 0 h 2637155"/>
                    <a:gd name="connsiteX1" fmla="*/ 5274310 w 5274310"/>
                    <a:gd name="connsiteY1" fmla="*/ 0 h 2637155"/>
                    <a:gd name="connsiteX2" fmla="*/ 5274310 w 5274310"/>
                    <a:gd name="connsiteY2" fmla="*/ 2637155 h 2637155"/>
                    <a:gd name="connsiteX3" fmla="*/ 0 w 5274310"/>
                    <a:gd name="connsiteY3" fmla="*/ 2637155 h 2637155"/>
                    <a:gd name="connsiteX4" fmla="*/ 0 w 5274310"/>
                    <a:gd name="connsiteY4" fmla="*/ 0 h 2637155"/>
                    <a:gd name="connsiteX5" fmla="*/ 16586 w 5274310"/>
                    <a:gd name="connsiteY5" fmla="*/ 16586 h 2637155"/>
                    <a:gd name="connsiteX6" fmla="*/ 16586 w 5274310"/>
                    <a:gd name="connsiteY6" fmla="*/ 2620569 h 2637155"/>
                    <a:gd name="connsiteX7" fmla="*/ 5257724 w 5274310"/>
                    <a:gd name="connsiteY7" fmla="*/ 2620569 h 2637155"/>
                    <a:gd name="connsiteX8" fmla="*/ 5257724 w 5274310"/>
                    <a:gd name="connsiteY8" fmla="*/ 16586 h 2637155"/>
                    <a:gd name="connsiteX9" fmla="*/ 16586 w 5274310"/>
                    <a:gd name="connsiteY9" fmla="*/ 16586 h 2637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274310" h="2637155">
                      <a:moveTo>
                        <a:pt x="0" y="0"/>
                      </a:moveTo>
                      <a:lnTo>
                        <a:pt x="5274310" y="0"/>
                      </a:lnTo>
                      <a:lnTo>
                        <a:pt x="5274310" y="2637155"/>
                      </a:lnTo>
                      <a:lnTo>
                        <a:pt x="0" y="2637155"/>
                      </a:lnTo>
                      <a:lnTo>
                        <a:pt x="0" y="0"/>
                      </a:lnTo>
                      <a:close/>
                      <a:moveTo>
                        <a:pt x="16586" y="16586"/>
                      </a:moveTo>
                      <a:lnTo>
                        <a:pt x="16586" y="2620569"/>
                      </a:lnTo>
                      <a:lnTo>
                        <a:pt x="5257724" y="2620569"/>
                      </a:lnTo>
                      <a:lnTo>
                        <a:pt x="5257724" y="16586"/>
                      </a:lnTo>
                      <a:lnTo>
                        <a:pt x="16586" y="165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282" cap="flat">
                  <a:noFill/>
                  <a:prstDash val="solid"/>
                  <a:miter/>
                </a:ln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" name="任意多边形: 形状 5"/>
              <p:cNvSpPr/>
              <p:nvPr/>
            </p:nvSpPr>
            <p:spPr>
              <a:xfrm rot="-10799999">
                <a:off x="8688070" y="4524375"/>
                <a:ext cx="228600" cy="228600"/>
              </a:xfrm>
              <a:custGeom>
                <a:avLst/>
                <a:gdLst>
                  <a:gd name="connsiteX0" fmla="*/ -24 w 228600"/>
                  <a:gd name="connsiteY0" fmla="*/ 128721 h 228600"/>
                  <a:gd name="connsiteX1" fmla="*/ 18874 w 228600"/>
                  <a:gd name="connsiteY1" fmla="*/ 53358 h 228600"/>
                  <a:gd name="connsiteX2" fmla="*/ 83491 w 228600"/>
                  <a:gd name="connsiteY2" fmla="*/ -24 h 228600"/>
                  <a:gd name="connsiteX3" fmla="*/ 105437 w 228600"/>
                  <a:gd name="connsiteY3" fmla="*/ 38913 h 228600"/>
                  <a:gd name="connsiteX4" fmla="*/ 56364 w 228600"/>
                  <a:gd name="connsiteY4" fmla="*/ 74711 h 228600"/>
                  <a:gd name="connsiteX5" fmla="*/ 42648 w 228600"/>
                  <a:gd name="connsiteY5" fmla="*/ 128721 h 228600"/>
                  <a:gd name="connsiteX6" fmla="*/ 96902 w 228600"/>
                  <a:gd name="connsiteY6" fmla="*/ 128721 h 228600"/>
                  <a:gd name="connsiteX7" fmla="*/ 96902 w 228600"/>
                  <a:gd name="connsiteY7" fmla="*/ 228576 h 228600"/>
                  <a:gd name="connsiteX8" fmla="*/ -24 w 228600"/>
                  <a:gd name="connsiteY8" fmla="*/ 228576 h 228600"/>
                  <a:gd name="connsiteX9" fmla="*/ -24 w 228600"/>
                  <a:gd name="connsiteY9" fmla="*/ 128721 h 228600"/>
                  <a:gd name="connsiteX10" fmla="*/ 123115 w 228600"/>
                  <a:gd name="connsiteY10" fmla="*/ 128721 h 228600"/>
                  <a:gd name="connsiteX11" fmla="*/ 141708 w 228600"/>
                  <a:gd name="connsiteY11" fmla="*/ 53358 h 228600"/>
                  <a:gd name="connsiteX12" fmla="*/ 206630 w 228600"/>
                  <a:gd name="connsiteY12" fmla="*/ -24 h 228600"/>
                  <a:gd name="connsiteX13" fmla="*/ 228576 w 228600"/>
                  <a:gd name="connsiteY13" fmla="*/ 38913 h 228600"/>
                  <a:gd name="connsiteX14" fmla="*/ 179503 w 228600"/>
                  <a:gd name="connsiteY14" fmla="*/ 74711 h 228600"/>
                  <a:gd name="connsiteX15" fmla="*/ 165787 w 228600"/>
                  <a:gd name="connsiteY15" fmla="*/ 128721 h 228600"/>
                  <a:gd name="connsiteX16" fmla="*/ 220042 w 228600"/>
                  <a:gd name="connsiteY16" fmla="*/ 128721 h 228600"/>
                  <a:gd name="connsiteX17" fmla="*/ 220042 w 228600"/>
                  <a:gd name="connsiteY17" fmla="*/ 228576 h 228600"/>
                  <a:gd name="connsiteX18" fmla="*/ 123115 w 228600"/>
                  <a:gd name="connsiteY18" fmla="*/ 228576 h 228600"/>
                  <a:gd name="connsiteX19" fmla="*/ 123115 w 228600"/>
                  <a:gd name="connsiteY19" fmla="*/ 128721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8600" h="228600">
                    <a:moveTo>
                      <a:pt x="-24" y="128721"/>
                    </a:moveTo>
                    <a:cubicBezTo>
                      <a:pt x="-24" y="99413"/>
                      <a:pt x="6275" y="74292"/>
                      <a:pt x="18874" y="53358"/>
                    </a:cubicBezTo>
                    <a:cubicBezTo>
                      <a:pt x="31472" y="32424"/>
                      <a:pt x="53011" y="14630"/>
                      <a:pt x="83491" y="-24"/>
                    </a:cubicBezTo>
                    <a:lnTo>
                      <a:pt x="105437" y="38913"/>
                    </a:lnTo>
                    <a:cubicBezTo>
                      <a:pt x="81865" y="50218"/>
                      <a:pt x="65508" y="62150"/>
                      <a:pt x="56364" y="74711"/>
                    </a:cubicBezTo>
                    <a:cubicBezTo>
                      <a:pt x="47220" y="87271"/>
                      <a:pt x="42648" y="105275"/>
                      <a:pt x="42648" y="128721"/>
                    </a:cubicBezTo>
                    <a:lnTo>
                      <a:pt x="96902" y="128721"/>
                    </a:lnTo>
                    <a:lnTo>
                      <a:pt x="96902" y="228576"/>
                    </a:lnTo>
                    <a:lnTo>
                      <a:pt x="-24" y="228576"/>
                    </a:lnTo>
                    <a:lnTo>
                      <a:pt x="-24" y="128721"/>
                    </a:lnTo>
                    <a:close/>
                    <a:moveTo>
                      <a:pt x="123115" y="128721"/>
                    </a:moveTo>
                    <a:cubicBezTo>
                      <a:pt x="123115" y="99413"/>
                      <a:pt x="129313" y="74292"/>
                      <a:pt x="141708" y="53358"/>
                    </a:cubicBezTo>
                    <a:cubicBezTo>
                      <a:pt x="154103" y="32424"/>
                      <a:pt x="175744" y="14630"/>
                      <a:pt x="206630" y="-24"/>
                    </a:cubicBezTo>
                    <a:lnTo>
                      <a:pt x="228576" y="38913"/>
                    </a:lnTo>
                    <a:cubicBezTo>
                      <a:pt x="205004" y="50218"/>
                      <a:pt x="188647" y="62150"/>
                      <a:pt x="179503" y="74711"/>
                    </a:cubicBezTo>
                    <a:cubicBezTo>
                      <a:pt x="170359" y="87271"/>
                      <a:pt x="165787" y="105275"/>
                      <a:pt x="165787" y="128721"/>
                    </a:cubicBezTo>
                    <a:lnTo>
                      <a:pt x="220042" y="128721"/>
                    </a:lnTo>
                    <a:lnTo>
                      <a:pt x="220042" y="228576"/>
                    </a:lnTo>
                    <a:lnTo>
                      <a:pt x="123115" y="228576"/>
                    </a:lnTo>
                    <a:lnTo>
                      <a:pt x="123115" y="12872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0" name="任意多边形: 形状 6"/>
              <p:cNvSpPr/>
              <p:nvPr/>
            </p:nvSpPr>
            <p:spPr>
              <a:xfrm>
                <a:off x="3281839" y="2105501"/>
                <a:ext cx="228600" cy="228600"/>
              </a:xfrm>
              <a:custGeom>
                <a:avLst/>
                <a:gdLst>
                  <a:gd name="connsiteX0" fmla="*/ 0 w 228600"/>
                  <a:gd name="connsiteY0" fmla="*/ 128745 h 228600"/>
                  <a:gd name="connsiteX1" fmla="*/ 18898 w 228600"/>
                  <a:gd name="connsiteY1" fmla="*/ 53382 h 228600"/>
                  <a:gd name="connsiteX2" fmla="*/ 83515 w 228600"/>
                  <a:gd name="connsiteY2" fmla="*/ 0 h 228600"/>
                  <a:gd name="connsiteX3" fmla="*/ 105461 w 228600"/>
                  <a:gd name="connsiteY3" fmla="*/ 38937 h 228600"/>
                  <a:gd name="connsiteX4" fmla="*/ 56388 w 228600"/>
                  <a:gd name="connsiteY4" fmla="*/ 74735 h 228600"/>
                  <a:gd name="connsiteX5" fmla="*/ 42672 w 228600"/>
                  <a:gd name="connsiteY5" fmla="*/ 128745 h 228600"/>
                  <a:gd name="connsiteX6" fmla="*/ 96926 w 228600"/>
                  <a:gd name="connsiteY6" fmla="*/ 128745 h 228600"/>
                  <a:gd name="connsiteX7" fmla="*/ 96926 w 228600"/>
                  <a:gd name="connsiteY7" fmla="*/ 228600 h 228600"/>
                  <a:gd name="connsiteX8" fmla="*/ 0 w 228600"/>
                  <a:gd name="connsiteY8" fmla="*/ 228600 h 228600"/>
                  <a:gd name="connsiteX9" fmla="*/ 0 w 228600"/>
                  <a:gd name="connsiteY9" fmla="*/ 128745 h 228600"/>
                  <a:gd name="connsiteX10" fmla="*/ 123139 w 228600"/>
                  <a:gd name="connsiteY10" fmla="*/ 128745 h 228600"/>
                  <a:gd name="connsiteX11" fmla="*/ 141732 w 228600"/>
                  <a:gd name="connsiteY11" fmla="*/ 53382 h 228600"/>
                  <a:gd name="connsiteX12" fmla="*/ 206654 w 228600"/>
                  <a:gd name="connsiteY12" fmla="*/ 0 h 228600"/>
                  <a:gd name="connsiteX13" fmla="*/ 228600 w 228600"/>
                  <a:gd name="connsiteY13" fmla="*/ 38937 h 228600"/>
                  <a:gd name="connsiteX14" fmla="*/ 179527 w 228600"/>
                  <a:gd name="connsiteY14" fmla="*/ 74735 h 228600"/>
                  <a:gd name="connsiteX15" fmla="*/ 165811 w 228600"/>
                  <a:gd name="connsiteY15" fmla="*/ 128745 h 228600"/>
                  <a:gd name="connsiteX16" fmla="*/ 220066 w 228600"/>
                  <a:gd name="connsiteY16" fmla="*/ 128745 h 228600"/>
                  <a:gd name="connsiteX17" fmla="*/ 220066 w 228600"/>
                  <a:gd name="connsiteY17" fmla="*/ 228600 h 228600"/>
                  <a:gd name="connsiteX18" fmla="*/ 123139 w 228600"/>
                  <a:gd name="connsiteY18" fmla="*/ 228600 h 228600"/>
                  <a:gd name="connsiteX19" fmla="*/ 123139 w 228600"/>
                  <a:gd name="connsiteY19" fmla="*/ 12874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8600" h="228600">
                    <a:moveTo>
                      <a:pt x="0" y="128745"/>
                    </a:moveTo>
                    <a:cubicBezTo>
                      <a:pt x="0" y="99437"/>
                      <a:pt x="6299" y="74316"/>
                      <a:pt x="18898" y="53382"/>
                    </a:cubicBezTo>
                    <a:cubicBezTo>
                      <a:pt x="31496" y="32448"/>
                      <a:pt x="53035" y="14654"/>
                      <a:pt x="83515" y="0"/>
                    </a:cubicBezTo>
                    <a:lnTo>
                      <a:pt x="105461" y="38937"/>
                    </a:lnTo>
                    <a:cubicBezTo>
                      <a:pt x="81890" y="50242"/>
                      <a:pt x="65532" y="62174"/>
                      <a:pt x="56388" y="74735"/>
                    </a:cubicBezTo>
                    <a:cubicBezTo>
                      <a:pt x="47244" y="87295"/>
                      <a:pt x="42672" y="105298"/>
                      <a:pt x="42672" y="128745"/>
                    </a:cubicBezTo>
                    <a:lnTo>
                      <a:pt x="96926" y="128745"/>
                    </a:lnTo>
                    <a:lnTo>
                      <a:pt x="96926" y="228600"/>
                    </a:lnTo>
                    <a:lnTo>
                      <a:pt x="0" y="228600"/>
                    </a:lnTo>
                    <a:lnTo>
                      <a:pt x="0" y="128745"/>
                    </a:lnTo>
                    <a:close/>
                    <a:moveTo>
                      <a:pt x="123139" y="128745"/>
                    </a:moveTo>
                    <a:cubicBezTo>
                      <a:pt x="123139" y="99437"/>
                      <a:pt x="129337" y="74316"/>
                      <a:pt x="141732" y="53382"/>
                    </a:cubicBezTo>
                    <a:cubicBezTo>
                      <a:pt x="154127" y="32448"/>
                      <a:pt x="175768" y="14654"/>
                      <a:pt x="206654" y="0"/>
                    </a:cubicBezTo>
                    <a:lnTo>
                      <a:pt x="228600" y="38937"/>
                    </a:lnTo>
                    <a:cubicBezTo>
                      <a:pt x="205029" y="50242"/>
                      <a:pt x="188671" y="62174"/>
                      <a:pt x="179527" y="74735"/>
                    </a:cubicBezTo>
                    <a:cubicBezTo>
                      <a:pt x="170383" y="87295"/>
                      <a:pt x="165811" y="105298"/>
                      <a:pt x="165811" y="128745"/>
                    </a:cubicBezTo>
                    <a:lnTo>
                      <a:pt x="220066" y="128745"/>
                    </a:lnTo>
                    <a:lnTo>
                      <a:pt x="220066" y="228600"/>
                    </a:lnTo>
                    <a:lnTo>
                      <a:pt x="123139" y="228600"/>
                    </a:lnTo>
                    <a:lnTo>
                      <a:pt x="123139" y="12874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3334643" y="2564796"/>
              <a:ext cx="5668161" cy="185761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just">
                <a:lnSpc>
                  <a:spcPct val="220000"/>
                </a:lnSpc>
              </a:pPr>
              <a:r>
                <a:rPr lang="zh-CN" altLang="en-US" sz="1400" b="1">
                  <a:sym typeface="+mn-ea"/>
                </a:rPr>
                <a:t>汽车前轮转向，倒车时车头更灵活，更容易把车停正、不刮蹭。</a:t>
              </a:r>
              <a:endParaRPr lang="zh-CN" altLang="en-US" sz="1400" b="1"/>
            </a:p>
            <a:p>
              <a:pPr algn="just">
                <a:lnSpc>
                  <a:spcPct val="220000"/>
                </a:lnSpc>
              </a:pPr>
              <a:r>
                <a:rPr lang="zh-CN" altLang="en-US" sz="1400" b="1">
                  <a:sym typeface="+mn-ea"/>
                </a:rPr>
                <a:t>而且倒车入库，出来时直接车头开出，视野好、更安全。</a:t>
              </a:r>
              <a:endParaRPr lang="zh-CN" altLang="en-US" sz="1400" b="1"/>
            </a:p>
            <a:p>
              <a:pPr algn="just">
                <a:lnSpc>
                  <a:spcPct val="220000"/>
                </a:lnSpc>
              </a:pPr>
              <a:r>
                <a:rPr lang="zh-CN" altLang="en-US" sz="1400" b="1">
                  <a:sym typeface="+mn-ea"/>
                </a:rPr>
                <a:t>车头直进虽然好进，但出来要倒车，盲区大、危险。</a:t>
              </a:r>
              <a:endParaRPr lang="zh-CN" altLang="en-US" sz="1400" b="1" dirty="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pic>
        <p:nvPicPr>
          <p:cNvPr id="12" name="图片 11" descr="千库网_考驾驶本考场倒车入库科目二车辆汽车_元素编号13366376"/>
          <p:cNvPicPr>
            <a:picLocks noChangeAspect="1"/>
          </p:cNvPicPr>
          <p:nvPr/>
        </p:nvPicPr>
        <p:blipFill>
          <a:blip r:embed="rId4"/>
          <a:srcRect t="19771"/>
          <a:stretch>
            <a:fillRect/>
          </a:stretch>
        </p:blipFill>
        <p:spPr>
          <a:xfrm>
            <a:off x="7312660" y="2455545"/>
            <a:ext cx="3886200" cy="31178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学习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新知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矩形 18"/>
          <p:cNvSpPr/>
          <p:nvPr/>
        </p:nvSpPr>
        <p:spPr>
          <a:xfrm>
            <a:off x="5633720" y="4404995"/>
            <a:ext cx="119380" cy="11042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75410" y="1565275"/>
            <a:ext cx="5447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分析小车整个过程都有哪些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动作？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7" name="http://photo-static-api.fotomore.com/creative/vcg/400/new/VCG211241959672.jpg" descr="&amp;pky270_sjzg_VCG211241959672&amp;2&amp;src_toppic_inpsrchzd1&amp;"/>
          <p:cNvPicPr>
            <a:picLocks noChangeAspect="1"/>
          </p:cNvPicPr>
          <p:nvPr/>
        </p:nvPicPr>
        <p:blipFill>
          <a:blip r:embed="rId3"/>
          <a:srcRect b="20184"/>
          <a:stretch>
            <a:fillRect/>
          </a:stretch>
        </p:blipFill>
        <p:spPr>
          <a:xfrm>
            <a:off x="923290" y="2120900"/>
            <a:ext cx="10093960" cy="31432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857740" y="4711700"/>
            <a:ext cx="593090" cy="612140"/>
          </a:xfrm>
          <a:prstGeom prst="rect">
            <a:avLst/>
          </a:prstGeom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3410" y="2390775"/>
            <a:ext cx="501650" cy="7975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0695" y="3607435"/>
            <a:ext cx="501650" cy="7975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8865" y="3607435"/>
            <a:ext cx="501650" cy="7975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9445" y="3607435"/>
            <a:ext cx="501650" cy="7975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2865" y="2384425"/>
            <a:ext cx="501650" cy="7975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8195" y="3607435"/>
            <a:ext cx="501650" cy="7975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9160" y="3607435"/>
            <a:ext cx="501650" cy="7975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8195" y="2384425"/>
            <a:ext cx="501650" cy="7975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0470" y="2390775"/>
            <a:ext cx="516255" cy="80391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885" y="2384425"/>
            <a:ext cx="516255" cy="8039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4395" y="2390775"/>
            <a:ext cx="516255" cy="80391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8220" y="2384425"/>
            <a:ext cx="516255" cy="80391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9166 0.00212963 L -0.341979 0.00111111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0886 -0.0324074 L -0.339687 -0.162871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1487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绘制程序流程图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6" name="图片 5" descr="图纸绘制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7135" y="1423035"/>
            <a:ext cx="542290" cy="542290"/>
          </a:xfrm>
          <a:prstGeom prst="rect">
            <a:avLst/>
          </a:prstGeom>
        </p:spPr>
      </p:pic>
      <p:sp>
        <p:nvSpPr>
          <p:cNvPr id="9" name="流程图: 可选过程 8"/>
          <p:cNvSpPr/>
          <p:nvPr/>
        </p:nvSpPr>
        <p:spPr>
          <a:xfrm>
            <a:off x="4994910" y="2303780"/>
            <a:ext cx="1214755" cy="579120"/>
          </a:xfrm>
          <a:prstGeom prst="flowChartAlternateProcess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流程图: 决策 10"/>
          <p:cNvSpPr/>
          <p:nvPr/>
        </p:nvSpPr>
        <p:spPr>
          <a:xfrm>
            <a:off x="4890135" y="4426585"/>
            <a:ext cx="1425575" cy="935990"/>
          </a:xfrm>
          <a:prstGeom prst="flowChartDecision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流程图: 过程 11"/>
          <p:cNvSpPr/>
          <p:nvPr/>
        </p:nvSpPr>
        <p:spPr>
          <a:xfrm>
            <a:off x="4995545" y="3343910"/>
            <a:ext cx="1214120" cy="578485"/>
          </a:xfrm>
          <a:prstGeom prst="flowChartProcess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6876415" y="2366645"/>
            <a:ext cx="0" cy="16503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128895" y="2409190"/>
            <a:ext cx="840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开始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182870" y="3470275"/>
            <a:ext cx="840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过程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182870" y="4624705"/>
            <a:ext cx="8401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条件</a:t>
            </a:r>
            <a:r>
              <a:rPr lang="zh-CN" altLang="en-US"/>
              <a:t>判断</a:t>
            </a:r>
            <a:endParaRPr lang="zh-CN" altLang="en-US"/>
          </a:p>
        </p:txBody>
      </p:sp>
      <p:pic>
        <p:nvPicPr>
          <p:cNvPr id="4" name="图片 3" descr="千库网_考驾驶本考场倒车入库科目二车辆汽车_元素编号13366376"/>
          <p:cNvPicPr>
            <a:picLocks noChangeAspect="1"/>
          </p:cNvPicPr>
          <p:nvPr/>
        </p:nvPicPr>
        <p:blipFill>
          <a:blip r:embed="rId6"/>
          <a:srcRect t="19771"/>
          <a:stretch>
            <a:fillRect/>
          </a:stretch>
        </p:blipFill>
        <p:spPr>
          <a:xfrm>
            <a:off x="1210945" y="2452370"/>
            <a:ext cx="3679190" cy="29521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5750" y="2879725"/>
            <a:ext cx="449580" cy="464185"/>
          </a:xfrm>
          <a:prstGeom prst="rect">
            <a:avLst/>
          </a:prstGeom>
          <a:ln>
            <a:noFill/>
          </a:ln>
        </p:spPr>
      </p:pic>
      <p:cxnSp>
        <p:nvCxnSpPr>
          <p:cNvPr id="14" name="直接连接符 13"/>
          <p:cNvCxnSpPr/>
          <p:nvPr/>
        </p:nvCxnSpPr>
        <p:spPr>
          <a:xfrm flipH="1">
            <a:off x="1941830" y="3661410"/>
            <a:ext cx="14605" cy="15011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781810" y="4244975"/>
            <a:ext cx="449580" cy="464185"/>
          </a:xfrm>
          <a:prstGeom prst="rect">
            <a:avLst/>
          </a:prstGeom>
          <a:ln>
            <a:noFill/>
          </a:ln>
        </p:spPr>
      </p:pic>
      <p:pic>
        <p:nvPicPr>
          <p:cNvPr id="19" name="ECB019B1-382A-4266-B25C-5B523AA43C14-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8520" y="1423035"/>
            <a:ext cx="1543685" cy="473011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1487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机器人转弯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方式：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3" name="图片 2" descr="汽车转弯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920" y="3429000"/>
            <a:ext cx="2890520" cy="26098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474470" y="2195830"/>
            <a:ext cx="6236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1.</a:t>
            </a:r>
            <a:r>
              <a:rPr lang="zh-CN" altLang="en-US" sz="2000"/>
              <a:t>观察汽车转弯时，两侧轮子行驶的轨迹有什么区别？</a:t>
            </a:r>
            <a:endParaRPr lang="zh-CN" altLang="en-US" sz="2000"/>
          </a:p>
        </p:txBody>
      </p:sp>
      <p:pic>
        <p:nvPicPr>
          <p:cNvPr id="100" name="图片 99"/>
          <p:cNvPicPr/>
          <p:nvPr/>
        </p:nvPicPr>
        <p:blipFill>
          <a:blip r:embed="rId4"/>
          <a:stretch>
            <a:fillRect/>
          </a:stretch>
        </p:blipFill>
        <p:spPr>
          <a:xfrm>
            <a:off x="7426960" y="3566795"/>
            <a:ext cx="2033905" cy="21837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474470" y="2812415"/>
            <a:ext cx="4712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2.</a:t>
            </a:r>
            <a:r>
              <a:rPr lang="zh-CN" altLang="en-US" sz="2000"/>
              <a:t>两侧轮子的速度差，使车发生了转向。</a:t>
            </a:r>
            <a:endParaRPr lang="zh-CN" altLang="en-US" sz="2000"/>
          </a:p>
        </p:txBody>
      </p:sp>
      <p:pic>
        <p:nvPicPr>
          <p:cNvPr id="5" name="http://photo-static-api.fotomore.com/creative/vcg/400/new/VCG211232765669.jpg" descr="&amp;pky280_sjzg_VCG211232765669&amp;2&amp;src_toppic_inpsrchzd1&amp;"/>
          <p:cNvPicPr>
            <a:picLocks noChangeAspect="1"/>
          </p:cNvPicPr>
          <p:nvPr/>
        </p:nvPicPr>
        <p:blipFill>
          <a:blip r:embed="rId5"/>
          <a:srcRect l="48277" r="-4935"/>
          <a:stretch>
            <a:fillRect/>
          </a:stretch>
        </p:blipFill>
        <p:spPr>
          <a:xfrm>
            <a:off x="10041255" y="1456055"/>
            <a:ext cx="1214755" cy="1877695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/>
        </p:nvCxnSpPr>
        <p:spPr>
          <a:xfrm>
            <a:off x="5064760" y="4668520"/>
            <a:ext cx="146240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8315" y="3333115"/>
            <a:ext cx="276225" cy="27374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9615" y="3429000"/>
            <a:ext cx="276225" cy="2641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086735" y="1883410"/>
            <a:ext cx="377190" cy="303276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162300" y="4738370"/>
            <a:ext cx="276225" cy="26416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14780" y="1565275"/>
            <a:ext cx="78727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  <a:sym typeface="+mn-ea"/>
              </a:rPr>
              <a:t>根据速度差原理，总结汽车转弯的三种方式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5" name="http://photo-static-api.fotomore.com/creative/vcg/400/new/VCG211232765669.jpg" descr="&amp;pky280_sjzg_VCG211232765669&amp;2&amp;src_toppic_inpsrchzd1&amp;"/>
          <p:cNvPicPr>
            <a:picLocks noChangeAspect="1"/>
          </p:cNvPicPr>
          <p:nvPr/>
        </p:nvPicPr>
        <p:blipFill>
          <a:blip r:embed="rId3"/>
          <a:srcRect l="48277" r="-4935"/>
          <a:stretch>
            <a:fillRect/>
          </a:stretch>
        </p:blipFill>
        <p:spPr>
          <a:xfrm>
            <a:off x="10330180" y="1376680"/>
            <a:ext cx="1214755" cy="18776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162300" y="4738370"/>
            <a:ext cx="276225" cy="26416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5"/>
          <a:stretch>
            <a:fillRect/>
          </a:stretch>
        </p:blipFill>
        <p:spPr>
          <a:xfrm>
            <a:off x="1424940" y="3634740"/>
            <a:ext cx="2006600" cy="21545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543685" y="2469515"/>
            <a:ext cx="1410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1.</a:t>
            </a:r>
            <a:r>
              <a:rPr lang="zh-CN" altLang="en-US" sz="2000"/>
              <a:t>一快一慢</a:t>
            </a:r>
            <a:endParaRPr lang="zh-CN" altLang="en-US" sz="2000"/>
          </a:p>
        </p:txBody>
      </p:sp>
      <p:sp>
        <p:nvSpPr>
          <p:cNvPr id="11" name="文本框 10"/>
          <p:cNvSpPr txBox="1"/>
          <p:nvPr/>
        </p:nvSpPr>
        <p:spPr>
          <a:xfrm>
            <a:off x="5142230" y="2469515"/>
            <a:ext cx="1410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2.</a:t>
            </a:r>
            <a:r>
              <a:rPr lang="zh-CN" altLang="en-US" sz="2000"/>
              <a:t>一动一停</a:t>
            </a:r>
            <a:endParaRPr lang="zh-CN" altLang="en-US" sz="2000"/>
          </a:p>
        </p:txBody>
      </p:sp>
      <p:sp>
        <p:nvSpPr>
          <p:cNvPr id="12" name="文本框 11"/>
          <p:cNvSpPr txBox="1"/>
          <p:nvPr/>
        </p:nvSpPr>
        <p:spPr>
          <a:xfrm>
            <a:off x="8686800" y="2469515"/>
            <a:ext cx="1410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3.</a:t>
            </a:r>
            <a:r>
              <a:rPr lang="zh-CN" altLang="en-US" sz="2000"/>
              <a:t>一前一后</a:t>
            </a:r>
            <a:endParaRPr lang="zh-CN" altLang="en-US" sz="2000"/>
          </a:p>
        </p:txBody>
      </p:sp>
      <p:pic>
        <p:nvPicPr>
          <p:cNvPr id="13" name="图片 12" descr="倒车入库动图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1990" y="3297555"/>
            <a:ext cx="3002915" cy="267843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8764905" y="3331845"/>
            <a:ext cx="1320165" cy="2580005"/>
            <a:chOff x="14670" y="5111"/>
            <a:chExt cx="2079" cy="4063"/>
          </a:xfrm>
        </p:grpSpPr>
        <p:pic>
          <p:nvPicPr>
            <p:cNvPr id="15" name="图片 14" descr="32313534303936353b32313534303934333bb3b5c2d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100000">
              <a:off x="15022" y="5460"/>
              <a:ext cx="1440" cy="1440"/>
            </a:xfrm>
            <a:prstGeom prst="rect">
              <a:avLst/>
            </a:prstGeom>
          </p:spPr>
        </p:pic>
        <p:pic>
          <p:nvPicPr>
            <p:cNvPr id="21" name="图片 20" descr="32313534303936353b32313534303934333bb3b5c2d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100000">
              <a:off x="15116" y="7734"/>
              <a:ext cx="1440" cy="1440"/>
            </a:xfrm>
            <a:prstGeom prst="rect">
              <a:avLst/>
            </a:prstGeom>
          </p:spPr>
        </p:pic>
        <p:grpSp>
          <p:nvGrpSpPr>
            <p:cNvPr id="24" name="组合 23"/>
            <p:cNvGrpSpPr/>
            <p:nvPr/>
          </p:nvGrpSpPr>
          <p:grpSpPr>
            <a:xfrm>
              <a:off x="14670" y="5111"/>
              <a:ext cx="2006" cy="1714"/>
              <a:chOff x="14670" y="5111"/>
              <a:chExt cx="2006" cy="1714"/>
            </a:xfrm>
          </p:grpSpPr>
          <p:sp>
            <p:nvSpPr>
              <p:cNvPr id="22" name="弧形 21"/>
              <p:cNvSpPr/>
              <p:nvPr/>
            </p:nvSpPr>
            <p:spPr>
              <a:xfrm rot="18660000">
                <a:off x="14885" y="5034"/>
                <a:ext cx="1715" cy="1868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3" name="下箭头 22"/>
              <p:cNvSpPr/>
              <p:nvPr/>
            </p:nvSpPr>
            <p:spPr>
              <a:xfrm rot="2700000">
                <a:off x="14815" y="5114"/>
                <a:ext cx="285" cy="57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27" name="下箭头 26"/>
            <p:cNvSpPr/>
            <p:nvPr/>
          </p:nvSpPr>
          <p:spPr>
            <a:xfrm rot="18720000" flipH="1">
              <a:off x="16399" y="7407"/>
              <a:ext cx="174" cy="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弧形 27"/>
            <p:cNvSpPr/>
            <p:nvPr/>
          </p:nvSpPr>
          <p:spPr>
            <a:xfrm rot="18660000">
              <a:off x="14953" y="7356"/>
              <a:ext cx="1600" cy="1522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  <p:custDataLst>
      <p:tags r:id="rId1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2" grpId="0"/>
      <p:bldP spid="1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0097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安全注意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事项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3"/>
            </p:custDataLst>
          </p:nvPr>
        </p:nvCxnSpPr>
        <p:spPr>
          <a:xfrm>
            <a:off x="2407900" y="5701835"/>
            <a:ext cx="330871" cy="0"/>
          </a:xfrm>
          <a:prstGeom prst="line">
            <a:avLst/>
          </a:prstGeom>
          <a:ln w="44450" cap="rnd">
            <a:solidFill>
              <a:srgbClr val="2937B3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0" name="圆角矩形 59"/>
          <p:cNvSpPr/>
          <p:nvPr>
            <p:custDataLst>
              <p:tags r:id="rId4"/>
            </p:custDataLst>
          </p:nvPr>
        </p:nvSpPr>
        <p:spPr>
          <a:xfrm>
            <a:off x="1453274" y="2394778"/>
            <a:ext cx="2240672" cy="3479924"/>
          </a:xfrm>
          <a:prstGeom prst="roundRect">
            <a:avLst>
              <a:gd name="adj" fmla="val 2258"/>
            </a:avLst>
          </a:prstGeom>
          <a:noFill/>
          <a:ln w="25400">
            <a:solidFill>
              <a:srgbClr val="2937B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1601918" y="3408862"/>
            <a:ext cx="1942834" cy="2024863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轻拿轻放电子元件，避免用力掰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LED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腿和传感器探头，以防损坏。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598615" y="2894663"/>
            <a:ext cx="1949991" cy="3837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2937B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电子元件处理</a:t>
            </a:r>
            <a:endParaRPr lang="zh-CN" altLang="en-US" sz="2000" b="1" kern="0">
              <a:solidFill>
                <a:srgbClr val="2937B3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67" name="椭圆 66"/>
          <p:cNvSpPr/>
          <p:nvPr>
            <p:custDataLst>
              <p:tags r:id="rId7"/>
            </p:custDataLst>
          </p:nvPr>
        </p:nvSpPr>
        <p:spPr>
          <a:xfrm>
            <a:off x="2241639" y="2038583"/>
            <a:ext cx="663393" cy="66339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8" name="椭圆 67"/>
          <p:cNvSpPr/>
          <p:nvPr>
            <p:custDataLst>
              <p:tags r:id="rId8"/>
            </p:custDataLst>
          </p:nvPr>
        </p:nvSpPr>
        <p:spPr>
          <a:xfrm>
            <a:off x="2264211" y="2038033"/>
            <a:ext cx="618249" cy="618249"/>
          </a:xfrm>
          <a:prstGeom prst="ellipse">
            <a:avLst/>
          </a:prstGeom>
          <a:solidFill>
            <a:srgbClr val="2937B3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>
            <a:off x="4768590" y="5701835"/>
            <a:ext cx="330871" cy="0"/>
          </a:xfrm>
          <a:prstGeom prst="line">
            <a:avLst/>
          </a:prstGeom>
          <a:ln w="4445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1" name="圆角矩形 60"/>
          <p:cNvSpPr/>
          <p:nvPr>
            <p:custDataLst>
              <p:tags r:id="rId10"/>
            </p:custDataLst>
          </p:nvPr>
        </p:nvSpPr>
        <p:spPr>
          <a:xfrm>
            <a:off x="3813413" y="2394778"/>
            <a:ext cx="2240672" cy="3479924"/>
          </a:xfrm>
          <a:prstGeom prst="roundRect">
            <a:avLst>
              <a:gd name="adj" fmla="val 2258"/>
            </a:avLst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4" name="椭圆 73"/>
          <p:cNvSpPr/>
          <p:nvPr>
            <p:custDataLst>
              <p:tags r:id="rId11"/>
            </p:custDataLst>
          </p:nvPr>
        </p:nvSpPr>
        <p:spPr>
          <a:xfrm>
            <a:off x="4602328" y="2038583"/>
            <a:ext cx="663393" cy="663393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5" name="椭圆 74"/>
          <p:cNvSpPr/>
          <p:nvPr>
            <p:custDataLst>
              <p:tags r:id="rId12"/>
            </p:custDataLst>
          </p:nvPr>
        </p:nvSpPr>
        <p:spPr>
          <a:xfrm>
            <a:off x="4624900" y="2038033"/>
            <a:ext cx="618249" cy="618249"/>
          </a:xfrm>
          <a:prstGeom prst="ellipse">
            <a:avLst/>
          </a:prstGeom>
          <a:solidFill>
            <a:srgbClr val="7030A0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13"/>
            </p:custDataLst>
          </p:nvPr>
        </p:nvSpPr>
        <p:spPr>
          <a:xfrm>
            <a:off x="3962608" y="3408862"/>
            <a:ext cx="1942834" cy="2024863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拿电池时，切勿直接用导线连接正负极，以免短路导致发烫。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14"/>
            </p:custDataLst>
          </p:nvPr>
        </p:nvSpPr>
        <p:spPr>
          <a:xfrm>
            <a:off x="3958754" y="2894663"/>
            <a:ext cx="1949991" cy="3837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电池操作安全</a:t>
            </a:r>
            <a:endParaRPr lang="zh-CN" altLang="en-US" sz="2000" b="1" kern="0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51" name="直接连接符 50"/>
          <p:cNvCxnSpPr/>
          <p:nvPr>
            <p:custDataLst>
              <p:tags r:id="rId15"/>
            </p:custDataLst>
          </p:nvPr>
        </p:nvCxnSpPr>
        <p:spPr>
          <a:xfrm>
            <a:off x="7128728" y="5701835"/>
            <a:ext cx="330871" cy="0"/>
          </a:xfrm>
          <a:prstGeom prst="line">
            <a:avLst/>
          </a:prstGeom>
          <a:ln w="44450" cap="rnd">
            <a:solidFill>
              <a:srgbClr val="2937B3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2" name="圆角矩形 61"/>
          <p:cNvSpPr/>
          <p:nvPr>
            <p:custDataLst>
              <p:tags r:id="rId16"/>
            </p:custDataLst>
          </p:nvPr>
        </p:nvSpPr>
        <p:spPr>
          <a:xfrm>
            <a:off x="6173552" y="2394778"/>
            <a:ext cx="2240672" cy="3479924"/>
          </a:xfrm>
          <a:prstGeom prst="roundRect">
            <a:avLst>
              <a:gd name="adj" fmla="val 2258"/>
            </a:avLst>
          </a:prstGeom>
          <a:noFill/>
          <a:ln w="25400">
            <a:solidFill>
              <a:srgbClr val="2937B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0" name="椭圆 79"/>
          <p:cNvSpPr/>
          <p:nvPr>
            <p:custDataLst>
              <p:tags r:id="rId17"/>
            </p:custDataLst>
          </p:nvPr>
        </p:nvSpPr>
        <p:spPr>
          <a:xfrm>
            <a:off x="6962467" y="2038583"/>
            <a:ext cx="663393" cy="66339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1" name="椭圆 80"/>
          <p:cNvSpPr/>
          <p:nvPr>
            <p:custDataLst>
              <p:tags r:id="rId18"/>
            </p:custDataLst>
          </p:nvPr>
        </p:nvSpPr>
        <p:spPr>
          <a:xfrm>
            <a:off x="6985038" y="2038033"/>
            <a:ext cx="618249" cy="618249"/>
          </a:xfrm>
          <a:prstGeom prst="ellipse">
            <a:avLst/>
          </a:prstGeom>
          <a:solidFill>
            <a:srgbClr val="2937B3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矩形 10"/>
          <p:cNvSpPr/>
          <p:nvPr>
            <p:custDataLst>
              <p:tags r:id="rId19"/>
            </p:custDataLst>
          </p:nvPr>
        </p:nvSpPr>
        <p:spPr>
          <a:xfrm>
            <a:off x="6322746" y="3408862"/>
            <a:ext cx="1942834" cy="2024863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若元件不慎落地，首要通知教师，切勿匆忙拾取，以防误踩损坏。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20"/>
            </p:custDataLst>
          </p:nvPr>
        </p:nvSpPr>
        <p:spPr>
          <a:xfrm>
            <a:off x="6318893" y="2894663"/>
            <a:ext cx="1949991" cy="3837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2937B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应急处理</a:t>
            </a:r>
            <a:endParaRPr lang="zh-CN" altLang="en-US" sz="2000" b="1" kern="0">
              <a:solidFill>
                <a:srgbClr val="2937B3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55" name="直接连接符 54"/>
          <p:cNvCxnSpPr/>
          <p:nvPr>
            <p:custDataLst>
              <p:tags r:id="rId21"/>
            </p:custDataLst>
          </p:nvPr>
        </p:nvCxnSpPr>
        <p:spPr>
          <a:xfrm>
            <a:off x="9488866" y="5701835"/>
            <a:ext cx="330871" cy="0"/>
          </a:xfrm>
          <a:prstGeom prst="line">
            <a:avLst/>
          </a:prstGeom>
          <a:ln w="4445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圆角矩形 62"/>
          <p:cNvSpPr/>
          <p:nvPr>
            <p:custDataLst>
              <p:tags r:id="rId22"/>
            </p:custDataLst>
          </p:nvPr>
        </p:nvSpPr>
        <p:spPr>
          <a:xfrm>
            <a:off x="8533690" y="2394778"/>
            <a:ext cx="2240672" cy="3479924"/>
          </a:xfrm>
          <a:prstGeom prst="roundRect">
            <a:avLst>
              <a:gd name="adj" fmla="val 2258"/>
            </a:avLst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6" name="椭圆 85"/>
          <p:cNvSpPr/>
          <p:nvPr>
            <p:custDataLst>
              <p:tags r:id="rId23"/>
            </p:custDataLst>
          </p:nvPr>
        </p:nvSpPr>
        <p:spPr>
          <a:xfrm>
            <a:off x="9322605" y="2038583"/>
            <a:ext cx="663393" cy="663393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7" name="椭圆 86"/>
          <p:cNvSpPr/>
          <p:nvPr>
            <p:custDataLst>
              <p:tags r:id="rId24"/>
            </p:custDataLst>
          </p:nvPr>
        </p:nvSpPr>
        <p:spPr>
          <a:xfrm>
            <a:off x="9345177" y="2038033"/>
            <a:ext cx="618249" cy="618249"/>
          </a:xfrm>
          <a:prstGeom prst="ellipse">
            <a:avLst/>
          </a:prstGeom>
          <a:solidFill>
            <a:srgbClr val="7030A0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3" name="矩形 12"/>
          <p:cNvSpPr/>
          <p:nvPr>
            <p:custDataLst>
              <p:tags r:id="rId25"/>
            </p:custDataLst>
          </p:nvPr>
        </p:nvSpPr>
        <p:spPr>
          <a:xfrm>
            <a:off x="8682885" y="3408862"/>
            <a:ext cx="1942834" cy="2024863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保持冷静，遵循正确步骤，优先保障人身安全，随后考虑物品损失，妥善利用现场资源进行即时应对。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26"/>
            </p:custDataLst>
          </p:nvPr>
        </p:nvSpPr>
        <p:spPr>
          <a:xfrm>
            <a:off x="8679031" y="2894663"/>
            <a:ext cx="1949991" cy="3837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安全须知</a:t>
            </a:r>
            <a:endParaRPr lang="zh-CN" altLang="en-US" sz="2000" b="1" kern="0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pic>
        <p:nvPicPr>
          <p:cNvPr id="31" name="图形 30" descr="333438303937363b333438313038303bd7e9d6afbcdcb9b9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448089" y="2222461"/>
            <a:ext cx="249942" cy="249942"/>
          </a:xfrm>
          <a:prstGeom prst="rect">
            <a:avLst/>
          </a:prstGeom>
        </p:spPr>
      </p:pic>
      <p:pic>
        <p:nvPicPr>
          <p:cNvPr id="32" name="图形 31" descr="333438303937363b333438313039323bcfeec4bfbcc6bbae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793364" y="2206496"/>
            <a:ext cx="280772" cy="280772"/>
          </a:xfrm>
          <a:prstGeom prst="rect">
            <a:avLst/>
          </a:prstGeom>
        </p:spPr>
      </p:pic>
      <p:pic>
        <p:nvPicPr>
          <p:cNvPr id="33" name="图形 32" descr="333438303937363b333438313037333bcad0b3a1bebad5f9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153502" y="2206496"/>
            <a:ext cx="280772" cy="280772"/>
          </a:xfrm>
          <a:prstGeom prst="rect">
            <a:avLst/>
          </a:prstGeom>
        </p:spPr>
      </p:pic>
      <p:pic>
        <p:nvPicPr>
          <p:cNvPr id="34" name="图形 33" descr="333438303937363b333438313038383bcfeec4bfd0a7c2ca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9513640" y="2206496"/>
            <a:ext cx="280772" cy="280772"/>
          </a:xfrm>
          <a:prstGeom prst="rect">
            <a:avLst/>
          </a:prstGeom>
        </p:spPr>
      </p:pic>
    </p:spTree>
    <p:custDataLst>
      <p:tags r:id="rId3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编程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设计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程序设计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-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小车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直行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1265" y="2806700"/>
            <a:ext cx="7146290" cy="182245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3845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循环条件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分析：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430" y="2718435"/>
            <a:ext cx="4068445" cy="22072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46775" y="2607945"/>
            <a:ext cx="6141720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7030A0"/>
                </a:solidFill>
              </a:rPr>
              <a:t>当条件满足时重复：</a:t>
            </a:r>
            <a:endParaRPr lang="zh-CN" altLang="en-US" sz="2400" b="1">
              <a:solidFill>
                <a:srgbClr val="7030A0"/>
              </a:solidFill>
            </a:endParaRPr>
          </a:p>
          <a:p>
            <a:pPr>
              <a:lnSpc>
                <a:spcPct val="140000"/>
              </a:lnSpc>
            </a:pPr>
            <a:r>
              <a:rPr lang="en-US" altLang="zh-CN" sz="2400"/>
              <a:t>        </a:t>
            </a:r>
            <a:r>
              <a:rPr lang="zh-CN" altLang="en-US" sz="2400"/>
              <a:t>满足条件</a:t>
            </a:r>
            <a:r>
              <a:rPr lang="zh-CN" altLang="en-US" sz="2400"/>
              <a:t>再进行循环</a:t>
            </a:r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6000750" y="4192270"/>
            <a:ext cx="6141720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7030A0"/>
                </a:solidFill>
              </a:rPr>
              <a:t>重复</a:t>
            </a:r>
            <a:r>
              <a:rPr lang="zh-CN" altLang="en-US" sz="2400" b="1">
                <a:solidFill>
                  <a:srgbClr val="7030A0"/>
                </a:solidFill>
              </a:rPr>
              <a:t>直到条件满足：</a:t>
            </a:r>
            <a:endParaRPr lang="zh-CN" altLang="en-US" sz="2400" b="1">
              <a:solidFill>
                <a:srgbClr val="7030A0"/>
              </a:solidFill>
            </a:endParaRPr>
          </a:p>
          <a:p>
            <a:pPr>
              <a:lnSpc>
                <a:spcPct val="140000"/>
              </a:lnSpc>
            </a:pPr>
            <a:r>
              <a:rPr lang="en-US" altLang="zh-CN" sz="2400"/>
              <a:t>        </a:t>
            </a:r>
            <a:r>
              <a:rPr lang="zh-CN" altLang="en-US" sz="2400"/>
              <a:t>满足条件</a:t>
            </a:r>
            <a:r>
              <a:rPr lang="zh-CN" altLang="en-US" sz="2400"/>
              <a:t>就跳出循环</a:t>
            </a:r>
            <a:endParaRPr lang="zh-CN" altLang="en-US" sz="2400"/>
          </a:p>
        </p:txBody>
      </p:sp>
      <p:sp>
        <p:nvSpPr>
          <p:cNvPr id="7" name="左大括号 6"/>
          <p:cNvSpPr/>
          <p:nvPr/>
        </p:nvSpPr>
        <p:spPr>
          <a:xfrm>
            <a:off x="5176520" y="2969260"/>
            <a:ext cx="403860" cy="1602105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72301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程序设计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-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检测黑线停止（检测到黑线跳出直行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循环）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640" y="2347595"/>
            <a:ext cx="8715375" cy="24942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86205" y="5163820"/>
            <a:ext cx="72891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olidFill>
                  <a:srgbClr val="7030A0"/>
                </a:solidFill>
              </a:rPr>
              <a:t>光电传感器通道号、比较数值、小车速度自行设置</a:t>
            </a:r>
            <a:endParaRPr lang="zh-CN" altLang="en-US" sz="2000">
              <a:solidFill>
                <a:srgbClr val="7030A0"/>
              </a:solidFill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3845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程序设计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-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倒车转弯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90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度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4610" y="3227070"/>
            <a:ext cx="4794250" cy="18751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90345" y="254317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7030A0"/>
                </a:solidFill>
              </a:rPr>
              <a:t>方式一：</a:t>
            </a:r>
            <a:endParaRPr lang="zh-CN" altLang="en-US" sz="2000" b="1">
              <a:solidFill>
                <a:srgbClr val="7030A0"/>
              </a:solidFill>
            </a:endParaRPr>
          </a:p>
        </p:txBody>
      </p:sp>
      <p:sp>
        <p:nvSpPr>
          <p:cNvPr id="6" name="矩形标注 5"/>
          <p:cNvSpPr/>
          <p:nvPr/>
        </p:nvSpPr>
        <p:spPr>
          <a:xfrm>
            <a:off x="6026785" y="1834515"/>
            <a:ext cx="3060065" cy="1392555"/>
          </a:xfrm>
          <a:prstGeom prst="wedgeRectCallout">
            <a:avLst>
              <a:gd name="adj1" fmla="val -65224"/>
              <a:gd name="adj2" fmla="val 71770"/>
            </a:avLst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118860" y="1983740"/>
            <a:ext cx="30099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转向速度正负值决定旋转方向，具体要根据速度值以及转向速度值大小决定小车如何</a:t>
            </a:r>
            <a:r>
              <a:rPr lang="zh-CN" altLang="en-US"/>
              <a:t>转向</a:t>
            </a:r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3227705" y="4209415"/>
            <a:ext cx="2935605" cy="6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417310" y="431038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等待时间数值决定了小车转向时间，调试数值，直到车身转弯成直角</a:t>
            </a:r>
            <a:endParaRPr lang="zh-CN" altLang="en-US"/>
          </a:p>
          <a:p>
            <a:r>
              <a:rPr lang="zh-CN" altLang="en-US"/>
              <a:t>（车尾正对</a:t>
            </a:r>
            <a:r>
              <a:rPr lang="zh-CN" altLang="en-US"/>
              <a:t>车库）</a:t>
            </a: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359525" y="4260215"/>
            <a:ext cx="3882390" cy="1024890"/>
          </a:xfrm>
          <a:prstGeom prst="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3845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程序设计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-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倒车转弯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90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度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90345" y="254317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7030A0"/>
                </a:solidFill>
              </a:rPr>
              <a:t>方式</a:t>
            </a:r>
            <a:r>
              <a:rPr lang="zh-CN" altLang="en-US" sz="2000" b="1">
                <a:solidFill>
                  <a:srgbClr val="7030A0"/>
                </a:solidFill>
              </a:rPr>
              <a:t>二：</a:t>
            </a:r>
            <a:endParaRPr lang="zh-CN" altLang="en-US" sz="2000" b="1">
              <a:solidFill>
                <a:srgbClr val="7030A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0345" y="3023235"/>
            <a:ext cx="6269355" cy="2413635"/>
          </a:xfrm>
          <a:prstGeom prst="rect">
            <a:avLst/>
          </a:prstGeom>
        </p:spPr>
      </p:pic>
      <p:cxnSp>
        <p:nvCxnSpPr>
          <p:cNvPr id="11" name="直接箭头连接符 10"/>
          <p:cNvCxnSpPr/>
          <p:nvPr/>
        </p:nvCxnSpPr>
        <p:spPr>
          <a:xfrm>
            <a:off x="3350260" y="4310380"/>
            <a:ext cx="409892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6539865" y="4411345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等待时间数值决定了小车转向时间，调试数值，直到车身转弯成直角</a:t>
            </a:r>
            <a:endParaRPr lang="zh-CN" altLang="en-US"/>
          </a:p>
          <a:p>
            <a:r>
              <a:rPr lang="zh-CN" altLang="en-US"/>
              <a:t>（车尾正对</a:t>
            </a:r>
            <a:r>
              <a:rPr lang="zh-CN" altLang="en-US"/>
              <a:t>车库）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3845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程序设计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-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倒车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入库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7460" y="2162810"/>
            <a:ext cx="5910580" cy="395795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4709" y="36065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29484" y="1644650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绘制程序流程图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19" name="ECB019B1-382A-4266-B25C-5B523AA43C14-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125" y="1149350"/>
            <a:ext cx="1622425" cy="49714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4709" y="36065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43685" y="1554480"/>
            <a:ext cx="78727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  <a:sym typeface="+mn-ea"/>
              </a:rPr>
              <a:t>根据速度差原理，总结汽车转弯的三种方式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162300" y="4738370"/>
            <a:ext cx="276225" cy="264160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1424940" y="3634740"/>
            <a:ext cx="2006600" cy="21545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543685" y="2469515"/>
            <a:ext cx="1410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1.</a:t>
            </a:r>
            <a:r>
              <a:rPr lang="zh-CN" altLang="en-US" sz="2000"/>
              <a:t>一快一慢</a:t>
            </a:r>
            <a:endParaRPr lang="zh-CN" altLang="en-US" sz="2000"/>
          </a:p>
        </p:txBody>
      </p:sp>
      <p:sp>
        <p:nvSpPr>
          <p:cNvPr id="11" name="文本框 10"/>
          <p:cNvSpPr txBox="1"/>
          <p:nvPr/>
        </p:nvSpPr>
        <p:spPr>
          <a:xfrm>
            <a:off x="5142230" y="2469515"/>
            <a:ext cx="1410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2.</a:t>
            </a:r>
            <a:r>
              <a:rPr lang="zh-CN" altLang="en-US" sz="2000"/>
              <a:t>一动一停</a:t>
            </a:r>
            <a:endParaRPr lang="zh-CN" altLang="en-US" sz="2000"/>
          </a:p>
        </p:txBody>
      </p:sp>
      <p:sp>
        <p:nvSpPr>
          <p:cNvPr id="12" name="文本框 11"/>
          <p:cNvSpPr txBox="1"/>
          <p:nvPr/>
        </p:nvSpPr>
        <p:spPr>
          <a:xfrm>
            <a:off x="8686800" y="2469515"/>
            <a:ext cx="14103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/>
              <a:t>3.</a:t>
            </a:r>
            <a:r>
              <a:rPr lang="zh-CN" altLang="en-US" sz="2000"/>
              <a:t>一前一后</a:t>
            </a:r>
            <a:endParaRPr lang="zh-CN" altLang="en-US" sz="2000"/>
          </a:p>
        </p:txBody>
      </p:sp>
      <p:pic>
        <p:nvPicPr>
          <p:cNvPr id="13" name="图片 12" descr="倒车入库动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990" y="3297555"/>
            <a:ext cx="3002915" cy="267843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8764905" y="3331845"/>
            <a:ext cx="1320165" cy="2580005"/>
            <a:chOff x="14670" y="5111"/>
            <a:chExt cx="2079" cy="4063"/>
          </a:xfrm>
        </p:grpSpPr>
        <p:pic>
          <p:nvPicPr>
            <p:cNvPr id="15" name="图片 14" descr="32313534303936353b32313534303934333bb3b5c2d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100000">
              <a:off x="15022" y="5460"/>
              <a:ext cx="1440" cy="1440"/>
            </a:xfrm>
            <a:prstGeom prst="rect">
              <a:avLst/>
            </a:prstGeom>
          </p:spPr>
        </p:pic>
        <p:pic>
          <p:nvPicPr>
            <p:cNvPr id="21" name="图片 20" descr="32313534303936353b32313534303934333bb3b5c2d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100000">
              <a:off x="15116" y="7734"/>
              <a:ext cx="1440" cy="1440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14670" y="5111"/>
              <a:ext cx="2006" cy="1714"/>
              <a:chOff x="14670" y="5111"/>
              <a:chExt cx="2006" cy="1714"/>
            </a:xfrm>
          </p:grpSpPr>
          <p:sp>
            <p:nvSpPr>
              <p:cNvPr id="22" name="弧形 21"/>
              <p:cNvSpPr/>
              <p:nvPr/>
            </p:nvSpPr>
            <p:spPr>
              <a:xfrm rot="18660000">
                <a:off x="14885" y="5034"/>
                <a:ext cx="1715" cy="1868"/>
              </a:xfrm>
              <a:prstGeom prst="arc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3" name="下箭头 22"/>
              <p:cNvSpPr/>
              <p:nvPr/>
            </p:nvSpPr>
            <p:spPr>
              <a:xfrm rot="2700000">
                <a:off x="14815" y="5114"/>
                <a:ext cx="285" cy="574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27" name="下箭头 26"/>
            <p:cNvSpPr/>
            <p:nvPr/>
          </p:nvSpPr>
          <p:spPr>
            <a:xfrm rot="18720000" flipH="1">
              <a:off x="16399" y="7407"/>
              <a:ext cx="174" cy="5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弧形 27"/>
            <p:cNvSpPr/>
            <p:nvPr/>
          </p:nvSpPr>
          <p:spPr>
            <a:xfrm rot="18660000">
              <a:off x="14953" y="7356"/>
              <a:ext cx="1600" cy="1522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2" grpId="0"/>
      <p:bldP spid="1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4709" y="36065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97965" y="1608455"/>
            <a:ext cx="3845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循环条件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分析：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30" y="2718435"/>
            <a:ext cx="4068445" cy="22072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914900" y="2355215"/>
            <a:ext cx="6141720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7030A0"/>
                </a:solidFill>
              </a:rPr>
              <a:t>当条件满足时重复：</a:t>
            </a:r>
            <a:endParaRPr lang="zh-CN" altLang="en-US" sz="2400" b="1">
              <a:solidFill>
                <a:srgbClr val="7030A0"/>
              </a:solidFill>
            </a:endParaRPr>
          </a:p>
          <a:p>
            <a:pPr>
              <a:lnSpc>
                <a:spcPct val="140000"/>
              </a:lnSpc>
            </a:pPr>
            <a:r>
              <a:rPr lang="en-US" altLang="zh-CN" sz="2400"/>
              <a:t>        </a:t>
            </a:r>
            <a:r>
              <a:rPr lang="zh-CN" altLang="en-US" sz="2400"/>
              <a:t>满足条件进行循环</a:t>
            </a:r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4968875" y="3940175"/>
            <a:ext cx="6141720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400" b="1">
                <a:solidFill>
                  <a:srgbClr val="7030A0"/>
                </a:solidFill>
              </a:rPr>
              <a:t>重复</a:t>
            </a:r>
            <a:r>
              <a:rPr lang="zh-CN" altLang="en-US" sz="2400" b="1">
                <a:solidFill>
                  <a:srgbClr val="7030A0"/>
                </a:solidFill>
              </a:rPr>
              <a:t>直到条件满足：</a:t>
            </a:r>
            <a:endParaRPr lang="zh-CN" altLang="en-US" sz="2400" b="1">
              <a:solidFill>
                <a:srgbClr val="7030A0"/>
              </a:solidFill>
            </a:endParaRPr>
          </a:p>
          <a:p>
            <a:pPr>
              <a:lnSpc>
                <a:spcPct val="140000"/>
              </a:lnSpc>
            </a:pPr>
            <a:r>
              <a:rPr lang="en-US" altLang="zh-CN" sz="2400"/>
              <a:t>        </a:t>
            </a:r>
            <a:r>
              <a:rPr lang="zh-CN" altLang="en-US" sz="2400"/>
              <a:t>满足条件</a:t>
            </a:r>
            <a:r>
              <a:rPr lang="zh-CN" altLang="en-US" sz="2400"/>
              <a:t>跳出循环</a:t>
            </a:r>
            <a:endParaRPr lang="zh-CN" altLang="en-US" sz="2400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390650" y="1565275"/>
            <a:ext cx="4982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4709" y="36065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讲解演示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819525" y="1247140"/>
            <a:ext cx="6039485" cy="4953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328795" y="1507490"/>
            <a:ext cx="40513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大家好，我是</a:t>
            </a:r>
            <a:r>
              <a:rPr lang="en-US" altLang="zh-CN" sz="1200"/>
              <a:t>__________</a:t>
            </a:r>
            <a:r>
              <a:rPr lang="zh-CN" altLang="en-US" sz="1200"/>
              <a:t>。</a:t>
            </a:r>
            <a:endParaRPr lang="zh-CN" altLang="en-US" sz="1200"/>
          </a:p>
          <a:p>
            <a:r>
              <a:rPr lang="zh-CN" altLang="en-US" sz="1200"/>
              <a:t>今天在编程机器人课上，我完成了自己的作品</a:t>
            </a:r>
            <a:r>
              <a:rPr lang="en-US" altLang="zh-CN" sz="1200"/>
              <a:t>——</a:t>
            </a:r>
            <a:r>
              <a:rPr lang="zh-CN" altLang="en-US" sz="1200"/>
              <a:t>（填作品名称，我的作品主要功能是：</a:t>
            </a:r>
            <a:r>
              <a:rPr lang="en-US" altLang="zh-CN" sz="1200"/>
              <a:t>__________</a:t>
            </a:r>
            <a:endParaRPr lang="en-US" altLang="zh-CN" sz="1200"/>
          </a:p>
          <a:p>
            <a:r>
              <a:rPr lang="zh-CN" altLang="en-US" sz="1200"/>
              <a:t>为了完成这个作品，我用到了</a:t>
            </a:r>
            <a:r>
              <a:rPr lang="en-US" altLang="zh-CN" sz="1200"/>
              <a:t>__________</a:t>
            </a:r>
            <a:r>
              <a:rPr lang="zh-CN" altLang="en-US" sz="1200"/>
              <a:t>（填用到的部件</a:t>
            </a:r>
            <a:r>
              <a:rPr lang="en-US" altLang="zh-CN" sz="1200"/>
              <a:t>/</a:t>
            </a:r>
            <a:r>
              <a:rPr lang="zh-CN" altLang="en-US" sz="1200"/>
              <a:t>指令，如：光电传感器、直行</a:t>
            </a:r>
            <a:r>
              <a:rPr lang="en-US" altLang="zh-CN" sz="1200"/>
              <a:t>/</a:t>
            </a:r>
            <a:r>
              <a:rPr lang="zh-CN" altLang="en-US" sz="1200"/>
              <a:t>转向指令、循环程序等），还解决了</a:t>
            </a:r>
            <a:r>
              <a:rPr lang="en-US" altLang="zh-CN" sz="1200"/>
              <a:t>__________</a:t>
            </a:r>
            <a:r>
              <a:rPr lang="zh-CN" altLang="en-US" sz="1200"/>
              <a:t>（填</a:t>
            </a:r>
            <a:r>
              <a:rPr lang="en-US" altLang="zh-CN" sz="1200"/>
              <a:t>1</a:t>
            </a:r>
            <a:r>
              <a:rPr lang="zh-CN" altLang="en-US" sz="1200"/>
              <a:t>个小问题）。</a:t>
            </a:r>
            <a:endParaRPr lang="en-US" altLang="zh-CN" sz="1200"/>
          </a:p>
          <a:p>
            <a:r>
              <a:rPr lang="zh-CN" altLang="en-US" sz="1200"/>
              <a:t>我觉得我的作品最特别的地方是：</a:t>
            </a:r>
            <a:r>
              <a:rPr lang="en-US" altLang="zh-CN" sz="1200"/>
              <a:t>__________</a:t>
            </a:r>
            <a:r>
              <a:rPr lang="zh-CN" altLang="en-US" sz="1200"/>
              <a:t>（填作品亮点，如：反应很快、能精准完成任务、造型很特别、程序很简洁等）。</a:t>
            </a:r>
            <a:endParaRPr lang="en-US" altLang="zh-CN" sz="1200"/>
          </a:p>
          <a:p>
            <a:r>
              <a:rPr lang="zh-CN" altLang="en-US" sz="1200"/>
              <a:t>通过做这个作品，我学会了</a:t>
            </a:r>
            <a:r>
              <a:rPr lang="en-US" altLang="zh-CN" sz="1200"/>
              <a:t>__________</a:t>
            </a:r>
            <a:r>
              <a:rPr lang="zh-CN" altLang="en-US" sz="1200"/>
              <a:t>（填</a:t>
            </a:r>
            <a:r>
              <a:rPr lang="en-US" altLang="zh-CN" sz="1200"/>
              <a:t>1</a:t>
            </a:r>
            <a:r>
              <a:rPr lang="zh-CN" altLang="en-US" sz="1200"/>
              <a:t>个收获，如：如何编写程序、如何调试机器人、坚持就能成功等）。</a:t>
            </a:r>
            <a:endParaRPr lang="en-US" altLang="zh-CN" sz="1200"/>
          </a:p>
          <a:p>
            <a:r>
              <a:rPr lang="zh-CN" altLang="en-US" sz="1200"/>
              <a:t>我的作品分享到此结束，谢谢大家！</a:t>
            </a:r>
            <a:endParaRPr lang="zh-CN" altLang="en-US" sz="1200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14685" y="23241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7" y="3313204"/>
            <a:ext cx="3544795" cy="35447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8" y="3089011"/>
            <a:ext cx="3768989" cy="37689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62300" y="2641600"/>
            <a:ext cx="63861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同学们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再见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！</a:t>
            </a:r>
            <a:endParaRPr lang="en-US" altLang="zh-CN" sz="72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24343" y="3880062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.xml><?xml version="1.0" encoding="utf-8"?>
<p:tagLst xmlns:p="http://schemas.openxmlformats.org/presentationml/2006/main">
  <p:tag name="ISLIDE.ADDREMOVEWATERMARK" val="j1zQPcgG"/>
</p:tagLst>
</file>

<file path=ppt/tags/tag3.xml><?xml version="1.0" encoding="utf-8"?>
<p:tagLst xmlns:p="http://schemas.openxmlformats.org/presentationml/2006/main">
  <p:tag name="ISLIDE.ADDREMOVEWATERMARK" val="ArLuj6ps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6.xml><?xml version="1.0" encoding="utf-8"?>
<p:tagLst xmlns:p="http://schemas.openxmlformats.org/presentationml/2006/main">
  <p:tag name="KSO_DOCER_RESOURCE_TRACE_INFO" val="{&quot;id&quot;:&quot;20348533&quot;,&quot;origin&quot;:0,&quot;type&quot;:&quot;textbox&quot;,&quot;user&quot;:&quot;383597748&quot;}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9&quot;:[20348533],&quot;65&quot;:[20205081]}"/>
</p:tagLst>
</file>

<file path=ppt/tags/tag4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2.xml><?xml version="1.0" encoding="utf-8"?>
<p:tagLst xmlns:p="http://schemas.openxmlformats.org/presentationml/2006/main">
  <p:tag name="KSO_DOCER_RESOURCE_TRACE_INFO" val="{&quot;id&quot;:&quot;21589736&quot;,&quot;origin&quot;:0,&quot;type&quot;:&quot;icons&quot;,&quot;user&quot;:&quot;383597748&quot;}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7.xml><?xml version="1.0" encoding="utf-8"?>
<p:tagLst xmlns:p="http://schemas.openxmlformats.org/presentationml/2006/main">
  <p:tag name="KSO_DOCER_RESOURCE_TRACE_INFO" val="{&quot;id&quot;:&quot;21540943&quot;,&quot;origin&quot;:0,&quot;type&quot;:&quot;icons&quot;,&quot;user&quot;:&quot;383597748&quot;}"/>
</p:tagLst>
</file>

<file path=ppt/tags/tag58.xml><?xml version="1.0" encoding="utf-8"?>
<p:tagLst xmlns:p="http://schemas.openxmlformats.org/presentationml/2006/main">
  <p:tag name="KSO_DOCER_RESOURCE_TRACE_INFO" val="{&quot;id&quot;:&quot;21540943&quot;,&quot;origin&quot;:0,&quot;type&quot;:&quot;icons&quot;,&quot;user&quot;:&quot;383597748&quot;}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1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62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63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f*1_1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SUBTYPE" val="a"/>
  <p:tag name="KSO_WM_UNIT_NOCLEAR" val="0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12"/>
  <p:tag name="KSO_WM_UNIT_PRESET_TEXT" val="单击此处添加你的文本具体内容，简明扼要地阐述您的观点。根据需要可酌情增减文字，以便观者准确地理解您传达的思想。单击此处添加你的文本具体内容，简明扼要地阐述您的观点。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5_3*l_h_a*1_1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65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66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67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68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69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0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1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f*1_2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SUBTYPE" val="a"/>
  <p:tag name="KSO_WM_UNIT_NOCLEAR" val="0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12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5_3*l_h_a*1_2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3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74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75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6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7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f*1_3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SUBTYPE" val="a"/>
  <p:tag name="KSO_WM_UNIT_NOCLEAR" val="0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12"/>
  <p:tag name="KSO_WM_UNIT_PRESET_TEXT" val="单击此处添加你的文本具体内容，简明扼要地阐述您的观点。根据需要可酌情增减文字，以便观者准确地理解您传达的思想。单击此处添加你的文本具体内容，简明扼要地阐述您的观点。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5_3*l_h_a*1_3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9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80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81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82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83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f*1_4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SUBTYPE" val="a"/>
  <p:tag name="KSO_WM_UNIT_NOCLEAR" val="0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12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3205_3*l_h_a*1_4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05_3*l_h_x*1_1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VALUE" val="80*69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86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VALUE" val="90*8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205_3*l_h_x*1_2_1"/>
  <p:tag name="KSO_WM_TEMPLATE_CATEGORY" val="diagram"/>
  <p:tag name="KSO_WM_TEMPLATE_INDEX" val="2023320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05_3*l_h_x*1_3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VALUE" val="64*80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205_3*l_h_x*1_4_1"/>
  <p:tag name="KSO_WM_TEMPLATE_CATEGORY" val="diagram"/>
  <p:tag name="KSO_WM_TEMPLATE_INDEX" val="20233205"/>
  <p:tag name="KSO_WM_UNIT_LAYERLEVEL" val="1_1_1"/>
  <p:tag name="KSO_WM_TAG_VERSION" val="3.0"/>
  <p:tag name="KSO_WM_UNIT_VALUE" val="80*80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2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94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5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9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8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0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01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0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04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0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07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0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1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13.xml><?xml version="1.0" encoding="utf-8"?>
<p:tagLst xmlns:p="http://schemas.openxmlformats.org/presentationml/2006/main">
  <p:tag name="KSO_DOCER_RESOURCE_TRACE_INFO" val="{&quot;id&quot;:&quot;21540943&quot;,&quot;origin&quot;:0,&quot;type&quot;:&quot;icons&quot;,&quot;user&quot;:&quot;383597748&quot;}"/>
</p:tagLst>
</file>

<file path=ppt/tags/tag114.xml><?xml version="1.0" encoding="utf-8"?>
<p:tagLst xmlns:p="http://schemas.openxmlformats.org/presentationml/2006/main">
  <p:tag name="KSO_DOCER_RESOURCE_TRACE_INFO" val="{&quot;id&quot;:&quot;21540943&quot;,&quot;origin&quot;:0,&quot;type&quot;:&quot;icons&quot;,&quot;user&quot;:&quot;383597748&quot;}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1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1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19.xml><?xml version="1.0" encoding="utf-8"?>
<p:tagLst xmlns:p="http://schemas.openxmlformats.org/presentationml/2006/main">
  <p:tag name="KSO_DOCER_RESOURCE_TRACE_INFO" val="{&quot;id&quot;:&quot;221415528&quot;,&quot;origin&quot;:0,&quot;type&quot;:&quot;pictures&quot;,&quot;user&quot;:&quot;383597748&quot;}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2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2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4.xml><?xml version="1.0" encoding="utf-8"?>
<p:tagLst xmlns:p="http://schemas.openxmlformats.org/presentationml/2006/main">
  <p:tag name="resource_record_key" val="{&quot;10&quot;:[4524151],&quot;19&quot;:[20348533],&quot;65&quot;:[2020508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CB019B1-382A-4266-B25C-5B523AA43C14-1">
      <extobjdata type="ECB019B1-382A-4266-B25C-5B523AA43C14" data="ewoJIkZpbGVJZCIgOiAiNTAwMDYwMjQ2NjA5IiwKCSJHcm91cElkIiA6ICI0MDA1MzQ4NzQiLAoJIkltYWdlIiA6ICJpVkJPUncwS0dnb0FBQUFOU1VoRVVnQUFBU3NBQUFPVUNBWUFBQUQ2cHhVOUFBQUFBWE5TUjBJQXJzNGM2UUFBSUFCSlJFRlVlSnpzM1hsY1ZGWC9CL0RQdVhjMkdGWUZRUVRGQlVGa0VaRnl5MXpTek55eWJOUEtKODBseXlVenQwZXRMRFBUSjMwcUt6TXJjeVdYc3V5WFMyNmxabTRvS2k2NEk4Z3F5RGJNY3MvdkQyRWVDSkJWN3R6aCszNjlldVhjZStmT2Q0RDV6TG5ubm5zdVFBZ2hoQkJDQ0NHRUVFSUlJWVFRUWdnaGhCQkNDQ0dFRUVJSUlZUVFRZ2doaEJCQ0NDR0VFRUlJSVlRUVFnZ2hoQkJDQ0NHRUVFSUlJWVFRUWdnaGhCQkNDQ0dFRUVJSUlZUVFRZ2doaEJCQ0NDR0VFRUlJSVlRUVFnZ2hoQkJDQ0NHRUVFSUlJWVFRQUdCeUYyQnJQRHdDblhVdWdyZEtaSG91Q280TUtvM2NOWkgvNFRBYnpSWXBqMGtzSjQ4VnBHVEV4OStSdXlaU055aXNBRFFMQ0drRFFYd1NEQjBaZ3o4NEhCaGpLczZoQXVPQzNQV1JZamlUR0lPWkF5WUFCaTVKMXdBY2xBVDhkQ1B1MUdtNXl5UDNUMzBOSzhHclpaaUhnNXIzQTRTeGpMRUhpNi9VYWpRUVJCR2lJSUFKOWZWSFpKczQ1N0JZSkZnc0ZwaE1SbkQrdjNVUzU4ZTRoS1VHazJWSHlwWFRxUUFrT1dzbHRhdmVmUkw5ZzlyNVN4Si9WaEF3bERIV0hnQkVVVVNib05abzFhSUZtdnMzZzQrM0YvUjZQUndkSGFEUjBGR2dMVEdhVE1qTHkwTk9UaTZTVTFKdytjbzFYSXkvaFBNWEw4SmtNb056TG9IaEpPZDhvOGxvWHAxNCtleDF1V3NtdGFOZWhaVnZpellCYW8zbUd3QlJZRXpqN3VhR0p3WStqbjU5ZTZPeHR4ZWNuWnpoNUtTWHUweFNCVG01dWNpK2s0MWJLYW5Zc1dzM29qZjlpTnVabVFDNGlZTWRNbGxNRTI1ZU9ITlM3anBKemRXUHNBb08xalNYVkk5eXNOV01NUmNIQndkRWhJZGg3cXlwYU5XaUJSaXJIejhHZThjNVIveWx5L2pnb3lVNGZQUVk4dlB6d1RuUGxqaC8rYnBvM29xelo0MXkxMGlxVDVTN2dQc3VPRmpqYjlGTVlvd3RFUmh6YVJzY2hLbVRKK0N0eWEvRDA4T0Rnc3FPTU1iUXNFRUQ5T3ZiQjgzOW0rTGFqUnRJVDgvUWdySCtycHpsNnpWaVRIWjJ0a251T2tuMTJIMVkrVGZ3ZVpNeE5nc01Mc0ZCZ1ZpeWNENGVqSXFFU3FXU3V6UnluNGlpZ0ZZdFd5Q3FRM3ZFbmptTDVPUVVOUVByS0dnZExGbHB5WC9JWFIrcEhuc09LN0ZwVVBob1FXQkxSSldnall3SXgzY3JQa2RqYjI4SUFvMUdzSGRGcmF6SCt2VEc4Uk14U0U1SjBZS2psMnVEUnFsWjZjbkhBZkJLN0liWUVIc05LK2JmT25RZ1krdy9vaWpxSCt2ekNCYSs5ellhdUx2TFhSZXBZenF0Rm8vMGZCZzNFaEp4K2NwVmNQRE83ZzI5em1hbUoxK2t3RklXdXd3cm45YXRQVVJCdXhKQWkyWk4vZGlpRCtiQjI5dUwrcWZxS1oxV2k5Q1FOamg0K0FqUzB0SjFFRmdiUjVlR3YyYmZUczJTdXpaU2VmWjRQQ1NxQlljNWpDSGMyY21KTFZ1eUNINitUU2lvNmpIR0dQeDhmZkh4d3ZmZzdPek1HRmc3alZvMTNWNi9yTzJWM2YyeS9JUENYbVFRM3RQcE5NTGNtZFBRdlZzWHVVc2lOc0tqWVVONGV6WEN2djBIWUpHa0NKY0dub2xaNlNuSDVhNkxWSTVkdGF5YUJvUzJZR0J2TWdieDRZZTZvTThqUGVRdWlkaVkzajE3NE9HSHVnQ0FTaENFR2MwQ3c1ckxYUk9wSEhzS0t5WXdZUkNBVms1NlBaNTlhZ2pjWEYzbHJvbllHQ2NuUFo1KzhnbTR1N21CTWViTElBeXFONE9qRmM1dXdzclh0NjA3UkR3THhuUVI3Y0xRNmNFb3VVc2lOcXBUeHloRWRXZ1BBR293UE8wWEdOaFk3cHBJeGV3bXJOUjY5Z2pEM1F1VHAwd1lENjFXSzNkSnhFWTU2SFI0YmV3b0FBQmo2TUFFN1NOeTEwUXFaaDloMWFxVmxqTnhIZ0JWdjBkN0l5eTByZHdWRVJzWEV0d0cvUjk3RkFEVUltZXowYW9WZmJ2Wk9Mc0lLMytWZmdSanJIVURkM2VNR3ZHQzNPVVFoUmczK21XNHU3a0JqTFZxcG5ZYUpYYzk1TjdzSWF4VUFIOGVBTG8vMUFVQnJWcklYUTlSQ1A5bVRmRlExMDRBQUFZKzBoNkg4dGdUeFlkVnMxYmhvWXdKL2xxdEJwMDdQUWk5bnVhaklwWGpvTk9oUzhjSDRlamdBTWFaYjVQV2JVUGtyb21VVC9GaEJZRjM0aHllVG5vblJJU0h5bDBOVVpoMllhRndkM2NId0YzVVROVko3bnBJK1JRZFZ2Nysvam9tQ0E4QVhPZmZyQ21hK3ZuS1hSSlJtT2IrVGRHc3FTODRvQUhEQTE1ZVlkUTB0MUdLRHF0ODBjVUZEQTh3eHRqamZYdERGS25MZ1ZTTlNxWENvNC8wQkx0NzhlZ0REZzVHVDdsckltVlRkRmlwVkFoaFFJQkdvMEcvdnIzbExvY29WSjlIZWtLcjFZSXhGc2pWT2hyM1lxT1VIVmFNOVFlZ2VxQkRlM2g2ZU1oZERsR29ScDRlZURBcUVnQlVFUG1qY3RkRHlxYm9zQUpERkFCMDZmZ2dUUUZEcW8weGhtNWRDdnZXR1NMa3JvZVVUY2xocFJJNEN3T0FOa0dCY3RkQ0ZDNHM5TzZvQmNaWnFNSS9GM1pMc2IrVUprRkJMY0RnNHV6a0JHK3ZSbktYUXhTdWNXTXY2QjBkd1JoY2ZWdTBhU2wzUGFRMHhZYVZ5RFZoQU9EdDdRVkhSd2U1eXlFS3A5Tm9yVjk2S3BYWVh1NTZTR25LRFNzbVJBQ0FUMk52T0RyVWo3QTZkKzZjM0NWVXlmSGp5cG1FVTZQVndNZm43a3d4WEZCMWtMc2VVcHBpYjU0bmdZY0xZR2pzN1FVSEd3a3JrOG1FS1ZPbW9IMzc5aGd4WW9SMXVkbHNSazVPVHFYMjRlam9DSTFHVTJyNWpoMDdNR1BHREN4ZXZCamR1M2V2VVoxbXN4bFhybHhCWEZ3Y2dvS0NvTmZyY2VIQ2hRcWY5L0RERDFmNk5tWmJ0MjdGTysrOGd4a3padUNwcDU2cVViMTFRYVBSb0xHM0YzRDNPa0ZxV2RrZ3BZWVZZNHcxQVFEdlJvMmcwOW5HN0I1cXRScnU3dTc0N0xQUDBMWnRXMFJGM1owQThOQ2hRNWcwYVZLbDlqRnYzanowNjlldnhMTEV4RVFzV0xBQVFVRkI2TnExS3dCZ3hJZ1J1SGp4WW9YNzI3NTlPd29LQ3JCOCtYSWtKU1VoS1NrSkNRa0pNQnFORUFRQnI3enlDbHhkWGJGdzRVS28xZW95OXlGSkVpd1dDdzRlUEZqcGVjTDY5ZXVINk9ob2JOeTRFWU1IRDdiNW04cHExT3JpZlovKzhsWkR5bUxiZjBIbDhQSUtjMlNjcTBTVkNzN09UalkxYkdIYXRHbUlpWW5CakJrenNHYk5Hbmg1ZWFGMTY5YVlPM2R1cFo0ZkZoWlc0bkZ1Ymk2bVRKa0NpOFdDK2ZQbld6LzBnd1lOUW5wNmVvWDcwMmcwME9sMHVIRGhBaG8yYklpR0RSdml5cFVyK1BiYmJ4RVFFQUNkVG9jTkd6WUFBUGJ0MjFkbUdHM1lzQUVMRnk0c3RYejI3Tm5Zdlh0M3VhOXROcHNoQ0FJZWZ2amhjcmQ1NzczMzBLT0gvSFBsTThiZzdPUUVsVW9Gczltczh2WDFkVWhJU01pWHV5N3lQNG9NSzlIVjRNQ1pveWdJREJvYm14SFUwZEVSNzczM0hrYU9ISWxQUC8wVTgrYk5nNWVYRndZT0hGamxmUmtNQmt5Y09CSHg4Zkg0K09PUDBheFpNK3U2SjU1NG9rcjcrdWFiYndBQVc3WnN3YkZqeHhBYVd2T0x2ZzBHQXdCZy9QangxZDVIcTFhdGFseEhiZEZvdFJBRkFXYk9CVUZ3MXdFVVZyWkVrV0VGaThhQmlWekZtQUJ0R2YwN2Nnc05EY1dTSlV2UXZuMzF1ejR5TWpJd2FkSWtuRGx6Qm0rLy9UYTZkdTJLblR0M0lpZ29DSDUrZnJWYWIwMW90Vm84Ly96emNwZFJLN1FhRFFSUkJBY1R1SVBSQWNCdHVXc2kvNlBJc0dKcTBZRnppSUlnUUdkakxhc2luVHQzQmdwYkh5YVRxVXJQMVdxMTJMZHZIK0xpNGpCNzltd01HREFBeWNuSmVQdnR0OUd0V3pkODhNRUhWZHBmU2tvS3pwOC9Ed0M0ZVBFaU9PZjQ0NDgvQUFCZVhsN1c3ZWJNbVZObUIvcjE2OWNyZkkxejU4NWg1TWlSbGE2cFJZc1crUDc3N3l1OWZWM1FGcmFzR09NaU42a2M1YTZIbEtUSXNJSmtkb0NvTGp3TXRJMldGZWU4eElkUHE5WGltV2Vld2RLbFN4RWRIVjJsZmIzMjJtdDQ0WVVYNE8zdGpVNmQ3bDRHVXRSbk5ISGlSR1JsWllGelh1bjluVGh4QXUrKyt5NEF3R2cwZ25PTzZkT25BNFVkNGJWeEtPYmw1WVhKa3ljRGhmMXNhclc2MUZuTkkwZU9ZTmV1WFFDQWlBamJ1NnBGcTlWQUVBV0FNNEZCMU1sZER5bEprV0dsbGtRSENGd2xNTUZtN21JalNSSysvUEpMb0xCaldhZlQ0WmxubmtHZlBuM1FzdVgvQmtSdjJiSUY1ODZkdzdoeDQrRG01bGJtdmtKRFE2RlNxYXhCdFhuelp1emR1eGZqeDQrSHQ3YzNldmJzaWF5c3JFclg5dlBQUCtQQWdRUGduS04vLy81SVNVbkJnUU1Ick92VDA5TVJIQnlNa0pDUU1rOVdwS2VuSXpFeHNjd2hGVVhjM2QydFF4UmVmLzExM0xoeEE3Tm16VUpVVkJTU2s1UHg4Y2NmWTlldVhRZ09Ec2EwYWRNUUVtSjdrM0xlYlZtSjRBd0NSTUUyeHNNUUswV0dsVVdBV2dRVEdHTlEyOGdwY1ZFVXJRSHc0WWNmNHRkZmZ3VUtXeEJGcllpVWxCUXNXclFJUFhyMHdLaFJkKzlQa0phV0JqYzN0M0pQN2NmRnhXSHg0c1hRNlhSNDRZVzdOOE9ZT1hNbWpFWmpxVzF2M2JxRnp6NzdEUDM2OWJNR0hRcURCQUNPSGoyS1c3ZHVRUkFFN05peEE5MjZkY09WSzFjcTNVSGV2SGx6ZlAzMTF5V1dsUlZ1YytiTXdmdnZ2NCt4WThlaWMrZk9PSDc4T0hRNkhXYlBubzFCZ3diWjFObmI0dFJxVmVGaE1CY1lZQnZmZ3NUS05qN3BWU1J5R0JtNGhYTmU1ZjRnT2ExWXNRS2NjMHljT0JFQWtKbVppYWVlZWdwRGhnekJoQWtUU20yZmxKU0VTWk1td1dBd3dNbkp5VG9PNnBGSHlyN04zZm56NS9IWlo1K2hUWnMycGNacUFjQXZ2L3dDRHc4UHBLV2w0WU1QUHNDdnYvNktPWFBtNE0wMzN5eXgzVjkvL1lWdDI3Wmg2dFNwY0hGeHNTNTNkbll1c1ozUmFDeHpRSzZucHllV0xGbUNUWnMyNFQvLytROEtDZ3F3ZXZWcU5HOXUyM2RxTjV2TWtMZ0VnRWtTZU9sdkF5SXJSWWFWV1pEeTFVeGxrU1FKQmtPQjNPVlVTbng4UEg3ODhVY01HemJNZWpiUHpjME5qejMyR0ZhdFdvVk9uVHBaQjVFQ3dOV3JWL0hxcTY4aVB6OGZBUUVCU0VwS3F0SHJaMlJrNFBmZmY4Zmd3WU94WWNNR3ZQLysrM2o5OWRmeDNYZmZXZnVhaW1SbloyUGJ0bTNvMGFOSGlRNzRmOHJMeTRPVGt4TysrKzQ3ZlBycHAyVnVJMGtTQU9EcHA1OHVjLzNXclZ2UnVMRnQzQkRaVUZBQWk4VUN4aUhCTE5Hd0JSdWp5TENDeVpMUE5lTGRzQ293eUYxTnBYejQ0WWZ3OVBURTZOR2pTeXlmTUdFQy92enpUL3o3My8vR0R6LzhZRzNKL1BycnI4ak56Y1d5WmN1d2Z2MzZHb2ZWSjU5OGdoWXRXbGo3enpwMzdveng0OGVqUll2cTM3b3NKeWNIVGs1TzZOaXhZN2wzRlZxL2ZqMnlzckl3WnN5WUVzdlhyRm1EcEtRa203b2JrY0ZnZ01WaUFSaVhtTUR6NUs2SGxLVE1zRkpwOGhoZ2xyZ0VRNEh0dDZ5KytlWWJIRDkrSEtOSGo4YkpreWVSazVPRDdPeHM2MzllWGw0NGNlSUVGaTFhWkQxcjkrU1RUNkpIang1bzA2Wk5qVjgvTGk0T1AvLzhNOTUvLzMzazVmM3ZNL2p5eXk4REFFYU5Hb1c0dURqcmNyUFpEQUFZTW1SSWlmMjgrKzY3Nk5XckYxQjQ5dlA2OWV2bzI3Y3ZBZ01ERVJoWTlweGllL2Z1aFNSSkphNFB2SExsQ2hZc1dJQ2hRNGVXT015VW04RlFBSXRGQXVmTUF0RkVMU3NibzhpdzRya0ZCdTZpczBnU1I0R05Id1ltSkNSWUQ1R1dMMTl1WGE3VDZlRG01Z1lYRnhlNHVMaWdkZXZXMkxadEcvcjA2WU91WGJ2Q3k4dnJub2RnVlJFVEU0TldyVnFoZCsvZStPbW5uMHF0SHpObVRJbXppd2NQSHNSUFAvMkVLVk9tbEFpVDRtZndidDY4Q1lQQmdJQ0FnQ3JYODhVWFgwQ3RWbHZEMGxZVXRhd1l1SFFuUDUvQ3lzWW9NcXdZeThsalhHdTJ4VDRyU1pLUWxKUUVpOFVDaThVQ1gxOWZ2UEhHRzNCMmRvYWZueDhhTldxRWhnMGJRcWNyT1l3bkt5c0xvMGFOcXRMNHFjcnExNjhmUWtKQ3lwMHhvWGhmR1FxSEtnQkFseTVkeWczTWd3Y1BBb1hETEtycStlZWZSNmRPbmVEcGFWczNraW5xc3dKalVwWkdRNGVCTmthUllaV1FrR0R3YitOUjJHZGxPMkdWbTV1TFdiTm00WTgvL29CT3A4TzBhZFB3NzMvL0c4T0dEYXZ3dWE2dXJvaU9qcTdSYWYwN2QrNEFRS2xRY25WMXJaVnJBWXZidG0wYmZIMTkwYmJ0dlc4R1l6YWJTNzJuOFBCd2hJZUgxMm85TmNVNWg4RlFBRW1Td0RrM0l6N2VkdjZ3Q0tEVXNMcjd0OFVUR0dQdE1yT3lZRFFhN3psZ3NTNll6V2E4L1BMTHVIejVNdWJObXdkUFQwOU1tVElGQXdZTVFOZXVYZUh2N3c5bloyZW9WQ3FvVkNxbzFXcW8xV3FJb2dpajBZajgvSHdZREFiazUrZWpjZVBHNk4rL2Y0V3Z1Vy9mUHZ6ODg4OXdkSFNFVnF1MXRuWjhmU3Qvczllbm5ucXFWT2Q5ZVgxV0FEQnUzRGcwYk5nUXAwK2ZMbk44MXZIang3RjM3MTY0dXJyQ1lEQWdKaWJHSmtlci81UFpiRUZtWmlZQWdITmNrYnNlVXBwU3d3b00vQmpBK3QrOG1ZaTh2SHpadzBxbFVxRnAwNllZTm15WWRZelR4bzBic1diTkdodzhlQkFIRGh4QVFlRmh4cjBPOVJoam1EVnJWcVZlVTZQUllPL2V2ZGI5T1RrNVljaVFJZWpTcFV1bDY1NDhlVEtxMGozVHFsVXI3TisvSDAyYU5DbnpBbWF6Mll3MWE5WllIL3Y2K21MY3VIR1YzcjljQ293RlNFaThHOXFNOGIvbHJvZVVacHREaVN2QnQzWDRFMnFSYlE1dUU0amxueTZCVDJOdnVVdENmbjUrcFdjdExUemNBQW9QMjJ4MVZIZDVFaElTN3RtQ0t4cGZWZG1aUmVXV2tYRWJ3MThlZzNNWExrTGkwbFBYenAzYUpIZE5wQ1RGdHF6RUFoN0RIY0FURTIreDRxZmo1VlNWNlpXVjhpRXVUMFdIbWtwN2Z3WEdBaVFtM1FMbm5CY1loR055MTBOS1U5WmZWREhYcnAyNnhzRXlNck95a0hRcldlNXlpTUlsSmlYalRuWTJHSkIyNjJyTVZibnJJYVVwTnF3QVNJQjBBZ0RpemxkOHN3TkM3dVZrN09uQ2YvR1RNcGRDeXFIa3NBSURqZ0RBd2IvK3ZpL2prMGo5d0RuSEgzOGVBZ0JJRENma3JvZVVUZEZoeGNGL0JtRDY2KytqU0U1Smxic2NvbERKeVNrNCtOZGhBREJ4U0R2bHJvZVVUZEZoVldET2orZmdGNDFHSTM3YnNVdnVjb2hDN2RxekR5YXpHZUQ4dk1sZ29UNEZHNlhvc0xwbE5tZURzeU9jYzc1MTIyOTNMNVVncEFvc0ZndTI3OW9OempubkRIOUxlZW8wdVdzaVpWTjBXT0hxVlFPNGRCaGdodXMzRW5ENUNwM0VJVlZ6NmZJVlhMMTJIUXd3Z3VOd2N2S3BYTGxySW1WVGRsZ0JzRUE2d2hoUHk4M054YW5UWitVdWh5ak1xZE5uY1RzekV3REw1bVorVk81NlNQa1VIMVkzenA4K3lUa1NDNHhHSERyOE4zSno2WXVSVkk2aG9BQi8vWDBVZVhuNUFLUmIxK0pQMGJBRkc2YjRzQ284ZzdNYUFQYnMreFBuTHNUTFhROVJpS3RYcjJQM3Z2M0EzWXVYdndaQW5aNDJ6QjdDQ25ucGxtODUrTFhibVpsWXRYYTkzT1VRaGZqcW0xWEl6TXdDNS94S2JvWjVoZHoxa0h1emk3QktUVDJiSTFuNEhNNWgrWG5iYnpTaW5WVG83TGtMMkxMMUYzQU9DeUF0U0UwOW15TjNUZVRlN0NLc0FFREtzL3pDd0k4RHdJSkZTMUJnUTVQeUVkdGlNQmp3MzgrK3VQdUE4YU5tU2RnbWQwMmtZbllUVmdrSlp6STVaeHZCZWNHSms3RTRjdXk0M0NVUkcvWDMwZU00ZWp3R0FFeE00cHNTTHB5czJhMkRTSjJ3bTdBQ0lKa1kvNUVEVjNOeWNyQTJlaE15cTNDTGRWSS81T2JtWXNQR0xjaTRmUnNBa2t4bXk1YTdGOFVUV3lmS1hVQnR5azVMVG5meDhNcG1ZQU51SkNRSTd1N3VhTjh1VE82eWlBMkozdlFqdmwyOURoYUxaSkVreTdRYjhhZnBPaTJGc0t1d0FvQ3N0T1N6Ymg1ZVRTVkppb2c1R1l2MkVlSHc5ZkdSdXl4aUEwN0VuTUpiLzU2TC9Id0RPT2Rycmw4NDlTNjFxcFREN3NJS2dLUjJhbmhZb3hZSEZ4UVV1Qjg0ZEpqMTdONE5icTZ1aXBzNm1OUU96am11WHJ1TzE5K1lobHZKS1J6QUJTNUpyMlJscEtUTFhSdXBQSHNNSytSbHB1YTVOR3lVS0REV0l6Y3ZYMy85UmdJaTI3ZURpNHV6M0tVUkdhU21wbUgyTysvalpPd1pjSTQ3WE1McjF5K2VPZ3lBSmtGVEVMc01Ld0E4SzcxaHZGdER3UURHK3Q1SXVJbVlrN0hvM2FzN0hQNXhjMUZpM3pJeWJtUDg1TGR3K01oUlNKekR3aXd6cjU5WHJ3YVNhTFM2d3RocldBRkl0V1NtSi8vbDV0RUlrb1FIYnlVbnEvLzQ4eEM2ZHU0SUYyZG5PaVMwYzVJazRlcjFHM2gxMGxTY2lEa0pTZUw1a3NUZnUzSCsxSWRBRXZWVEtaQWRoOVZkbVc3T2Y3a0pLaE1EaTBwTFQ5Y2VQbklNYXJVYUFTMWJRcVd5KzdkZkx4bU5SbXpaK2d2ZVc3QUljZWZPZ3dONVlQeGRVM2Jxa3V6c2JKUGM5WkhxcVJmTkN4OGZIMGVOazhkUUNPeHp4cGlEWHUrSXlIYnRNUEcxTVFnUERWSGNiYU5JMlNSSndvbVRzVmkyL0d2OGZmUVljblB6N2dZVngzampuWlRveE1SRTI3aG5HNm1XZWhGV1JYd0RROEpVVFBVOWdMYU1RVlNyVk9qKzhFUDQxd3ZQbzNWQVN6ZzZPRUJIZlZxS1lqQVVJQzgvRHhmaUwrSDdOUnV3Yy9jZW1NMFdjTTRsTUp3eVcweGpFaTZjcFRzczI0RjZGVllBNE5jcXBLV29Fa2VCc1lFTUNFYmhEVGtEQTFvaHNIVUFtdnMzZzQrM0YvUjZQUndkSFdTL0xUMHB5V2d5SVM4dkR6azV1VWhPU2NIbEsxY1JkLzRDTHNaZnRrNXJ6VGsvenhuYnlzMldMNjVmakwwc2Q4MmtkdFM3c0FJQXRHcWw5WVBPVjFDSmp6SGdYNHl4OWtXckdMdDdaMldWU2dXVnFLSkRSQnNqY1FsbXN4bG1reG41QmtPSlc3QnhqcE9jNFN0TEFYWWtDRG5YRVI5UFY3UGJrZm9aVnYvZzJ5SW9WS1hSUEFjbWRHSGd6UUZvd0puSUdSY0FwdWkwNGhLMy9wSTVBQ1lvL1ZmT0pjYVpCTVl0QUl5U2hHc0M0L3NoV2FLdlhEaERNMzNhTWFYLzVkWTZENDlBWjUyTDRLMFNtWjZMZ2lPRFN0SEhnVnFWMUZLckVsNFVHRlBubXl4ZkY1aUZTM0xYVkJNY1pxUFpJdVV4aWVYa3NZS1VqUGo0TzNMWFJPcUdTdTRDYkUxYTJ2bHNwQ0ZiN2pwcVMwUkVCR2VNdGVhYzZ4elZZdno1MHlmMnlWMFRJZFdoNkVNY1FrajlRV0ZGQ0ZFRUNpdENpQ0pRV0JGQ0ZJSENpaENpQ0JSV2hCQkZvTEFpaENnQ2hSVWhSQkVvckFnaGlrQmhSUWhSQkFvclFvZ2lVRmdSUWhTQndvb1FvZ2dVVm9RUVJhQ3dJb1FvQW9VVklVUVJLS3dJSVlwQVlVVUlVUVFLSzBLSUlsQllFVUlVZ2NLS0VLSUlkSGNiT3hJWkdla29TWkpuOFdXTU1XL091Y2dZRXdCNFIwUkVOQ3UrM21LeHBKMDZkU3Ezem9zbHBJb29yT3lJMld3T0ZFWHgrRCtYTTJhOVBlVDZZdjhHQUFpQzhBQ0FJM1ZVSWlIVlJvZUJkdVRreVpPbk9PZXhsZDJlY3g0WEV4TlRLdHdJc1VVVVZ2YkZ3amxmamJ0QkJNNTVxUTJLTCtlY1J3T3cxSDJaaEZRZGhaV2RrU1RwSndDVnVhWDZIYlBaL0VzZGxFUklyYUN3c2pPQ0lDUURPUG5QdnFuaUN0ZWR0RmdzTit1eU5rSnFnc0xLenNURXhHUUQrSXR6THFId3NLOUlzY00vRHVDdnVMaTROUGtxSmFScUtLenNqNFZ6ZmhoQTFqMjJ5U3ZjeGxTSGRSRlNJeFJXZHNoaXNSd0drRnIwK0orZDdZeXhPeWFUNlcrNTZpT2tPaWlzN05DcFU2Y1NBQnd2cTkrcWNObngwNmRQMzVDak5rS3FpOExLVHBuTjVsWGxyWk1rYVVYZFZrTkl6VkZZMmFuOC9QemRuUFBrZnk3bm5LZG1abWIrSms5VmhGUWZoWldkaW8rUEwyQ01yU3M2RkdTTWdURUd6dm1XcTFldkd1U3VqNUNxb3JDeVl4YUxaUjNuM0ZqMHVQRGZHK1d0aXBEcW9iQ3lZL241K1pjQnhCVnJYWjBUUmZHODNIVVJVaDBVVm5aTWtxUnNBRWY0L3h3eG1VenBjdGRGU0hWUVdObXgrUGo0Z3NMQm4za0FqSnp6d3pSM0ZWRXFtcy9LempIR0RoWU9FTlZMa25SSTdub0lJYVE4TENJaVlsZEVSTVFSYWtrVEpTdi8wbndGOC9RTWRuSnNvUEtVdU1WREZOUjZ1ZXVSbTRNSy9UaTQxbUJtVytTdVJXNW1pZWVKaktmbXBoZWtwYVdkejVhN0hsSjVkaFZXbnNIQlRucEpOWk9CRFFCak9uQ3U0NHdPZFl2OW5rdlB4bGZQTUE0ekdETnc4QUp3N01nVlRITlN6NTdOa2JzdVVqRzdDYXNtcmNKODFTcjJOWUJIR0dPQ1NoU2gwV29naXFMY3BSRWJZckZJTUJZVXdHeXhvSEFhblYwV3MrWFZHL0duTDhsZEc3azN1d2dySDU5SVI3V3JlYXNBMWt1dFZxTlg5MjU0SUNvU1RScDd3OW5aV2U3eWlBM0p5YzFGd3MxRUhEOXhFanQrM3cyajBRVE9zVC8vdHRRdk9abk9sTm95dXdpclpvSHRaakhHMzNWd2NCRGVuVDBkdlh2MmdJdUxNKzQxV3lhcHZ6am55TTdKd1I4SERtSHF6RG5JenpkSW5QTVBycDAvOVcrNWF5UGxVL3paSVI4ZkgwZUI4V2NaWThMamZYdmpzVDZQd05YVmhZS0tsSXN4QmhkblovVHEzZzE5ZS9jQ1kwd1FCT0VGWDE5ZkI3bHJJK1ZUZkZocFhCbzFBbU02bFVxRjhOQVE2UFgxL3VRZnFTU2RUb2QyWWFIUWFEVGdnRnF0ZG00a2QwMmtmSW9QSzR0azhnVG5PbzFHQTI4ditsc2pWZFBZMndzT0RqcUFRMlBScWp6a3JvZVVUL0ZoSlFwcVBXZFFpYUlBSnljbnVjc2hDdVBzN0F5MVNnMHdpQUpFT2h0and4UWZWb1NRK29IQ2loQ2lDQlJXaEJCRm9MQWloQ2dDaFJVaFJCRW9yQWdoaWtCaFJRaFJCQW9yUW9naVVGZ1JRaFNCd29vUW9nZ1VWb1FRUmFDd0lvUW9Bb1VWSVVRUktLd0lJWXBBWVVVSVVRUUtLMEtJSWxCWUVVSVVnY0tLRUtJSUZGYUVFRVdnc0NLRUtBS0ZGU0ZFRVNpc0NDR0tRR0ZGQ0ZFRUNpdENpQ0pRV0ZXQndXREFva1dMY1BIaVJibExrYzJOR3plUWxaVlZyZWZtNXViaXhvMGJ0VjRUcVI4b3JLckFaREpoM2JwMVNFaElxUEcrVWxOVGtaaVlXT3EvNU9Sa0FJQWtTV1d1VDB4TXhPM2J0eXY5T3VmUG4wZnYzcjJ4WWNPR0d0ZHNOcHN4ZVBCZ3JGNjl1bHJQWDdwMEtaNTk5bG1rcHFiV3VCWlMvNmprTHNBZXZQWFdXemh3NEVDWjY5NTk5MTMwNnRXcjFQTFhYMys5ekJhYXQ3YzN0bTNiaHR6Y1hBd1lNS0RNZmZiczJSTWZmZlJScFdwTFRVMUZSa1lHbkp5Y0t0eldZREJneDQ0ZDVhN25uQU1BTGw2OGlLMWJ0NWE3blNpS2VQenh4MHNzMjdkdkh6WnQyb1Jubm5rR25wNmV5TW5Kd2FPUFBscGhUUUVCQWZqMjIyOHIzTTZHc1BEdzhBRE8rYzFUcDA3bHlsMk1QYUd3cWdVRkJRWFE2L1Y0K3VtbnJjc3lNakt3WWNNR21NM21jcDgzYk5nd2pCMDcxdnA0L2ZyMTJMUnBVNGx0bGl4WmdzaklTT3ZqdVhQblZxbTJvbFpZbzBhTkt0dzJPenNiSDM3NFlZWGJIVHAwQ0VlT0hDbDN2VmFyTFJGV2x5NWR3dXpac3hFVUZJUUpFeVlBQURRYURmNzFyMzlWK0ZvTkd6YXNjQnVaaWUzYXRYUG1uRGRpakQzR0dCdk9HQXV3V0N4ZEFKeVJ1emg3UW1GVkFVbVNzSFBuVHFDdzVRRUFNVEV4TUJxTllJeWhUNTgrQUlBR0RScGcxS2hSMXVmRng4ZFhlT2lsVXFuZzZPaFk0dkUvYVRTYVV0dmNLd0QvcWVpUTFkUFRzOEp0UFQwOXkyMGhvdkF3OE1FSEg4U0xMNzZJOGVQSFYrcjFyMSsvam5IanhrR3IxV0x4NHNYUTZYUkE0ZnNxL3ZOU21qWnQyalRXYXJVUmdpQkVjTTRmWW93OXlCaHpLMXlkTFhONWRvbkNxZ0ptc3hudnZ2c3VVT3d3S0RvNkdvSWdRS1ZTV2NPcU9sSlNVbkRpeEFucjQ2U2twRkxiWExwMENScU54dnI0OXUzYmNIWjJydlJyRkIxcXBxYW13dC9mdjlMUCsvdnZ2MUZRVUZCaW1TUkpRR0VBL3ZISEg2V2U0KzN0allDQUFPdmowNmRQWTlLa1NUQ2J6ZmpxcTYvZzdlMk42T2hvUFA3NDQ5RHI5Wld1eFZZRUJ3ZHJOQnJOSTRJZ0RBWVF5VG4zQmRDUU1TYitZMU11Q0FLWHFVeTdSV0ZWQVkxR1kyMXQvUGJiYjVnMWF4Ym16NStQSGoxNjFIamZPM2Z1eEo0OWU2eVB6V1l6UER3OFNtenp5U2VmUUJEK2R4N0VaRExoNFljZnJ2UnJuRDkvSGdCdzRNQUJSRVZGVmZwNWMrYk13ZTNidDB1MTluUTZIZmJ2MzQvOSsvZVhXRzR3R0RCbzBDRE1tVFBIdW16OSt2WGduR083QzR5d0FBQWdBRWxFUVZUWnNtVUlDQWpBbmoxNzhPR0hIMElVUlR6NTVKT1Zya1ZHcXJDd01DMkFRRUVRWGlnOHhQTkFzUyt1b3Y4WFlZd0JBSk1raWNsU3NSMmpzS3FDc2xvVDFkV3paMCswYXRVS1BYdjJ0QzY3Y09FQzR1UGpNWHYyYkhUbzBBRXpac3hBeDQ0ZE1XdldMSFRwMGdVdnZmUVNEaDQ4YUczaFZPVGF0V3U0ZGVzV0dHUFlzMmNQSmsyYVZLVWFod3daZ21uVHBsVnEyMEdEQnBWYU5ucjBhTHp5eWl0bzFxd1pjbkp5c0dqUklnUUVCR0RBZ0FISXpNeXNkQjJDSU1ERnhhVkt0ZGVBMkxadDJ4QzFXdjJBSUFqdE9PZGRBQVF6eHRTYzgxTGhoUDhGVlBFQUV3VkJDQXNMQzZ0OEU3Z09NTVp1bkR4NThxYmNkVlFYaFZVbDVlYm1ZdS9ldlFDQUsxZXVRS3ZWb25Qbnp0WGExNlZMbDlDMWExY0F3Tm16WjB1czgvYjJ4cSsvL2dvL1B6OTA3ZG9WZCs3Y3dhQkJnN0IwNlZLY1BYc1dvMGVQQmdERXhjV2hUWnMyOTN5ZG90YlAwS0ZERVIwZGpaaVlHTFJyMTY3U2RTWW5KK1B3NGNPVjJyYW9QNis0cGsyYld2Lzl3UWNmNE5hdFc1Zy9mejZ1WDcrT1o1NTVwdEoxRkowaHZiODQ5R284MnI1OSs0bWM4N2FNTVQvT3VaWXh4c29LcWFLQUtvY093RWVpS0pydWM5RlZ3aGk3RWh3Y1BPTHMyYlBYNWE2bE9paXNLbW5idG0zUTYvVXdHQXpZdm4wN3Z2enlTN3p6emp2bzI3Y3ZVUGp0WDFuVHAwL0g1Y3VYNzduTmwxOStpUysvL0xMRXNqLysrTVBhdWhNRTRaNW41QUJnKy9idDBPbDBlTzIxMTdCanh3NXMyclNwU21GMTRNQ0JHb1ZWa1kwYk4rSzMzMzdEQXc4OGdQRHdjT1RrNUdEZXZIbGxibnZvMENIOCt1dXZHRDkrUEx5OXZRRUFEZzRPbGE2NTJ1NDJWcDBBdEFMZ0EwQ05NZzd6N3FWWWdERUFIb3d4bStpMzRwd0xBTlNjY3plTlJ0TUNBSVdWdlRLYnpmanV1Ky93NktPUFl1M2F0Umc3ZGl6Mjd0MkwyYk5ubzAyYk5qQ1pURlhxTVA3MjIyOUxIY3BsWkdUZysrKy94NVl0V3pCOStuVGN2SGtUUC96d0E4YU9IWXVCQXdlV0NzTUt2dGx4L1BoeHhNWEZZZURBZ2REcjlSZzRjQ0RXckZtRE1XUEd3TmZYdDFKMTF2UXdFQUQrL1BOUDYzQ0lvdEJ4Y25KQ3YzNzl5dHcrTXpNVHYvNzZLN3AwNllMQXdNQkt2WGF0RUJoeVRkaDBKdmI0aExadDI0WnBOSnJIR0dNaEFNSTU1d0dNTVczeDRDcis3K0tIZ1lYL3pwY2thYklvaWpZUkNwenpNTWJZTktVUEFxZXdxb1RvNkdpa3BxWmk4T0RCV0x0MkxWRFlBZDJuVHg4MGE5WU1XVmxaYU55NGNhWDNwOVZxa1pDUWdDdFhydURzMmJNNGNlSUVUcDQ4aVNaTm1tRHg0c1hvM3IwN09PZnc5dmJHNTU5L2psV3JWcUY3OSs1bzA2WU5talp0Q2xkWFYrc1p3dklHZTY1Y3VSSUFyR08vaGc0ZGlqVnIxbURac21XWVAzOStwZXFzNldIZ25qMTdNR1BHRFBqNyt5dHAxRG8vYytiTVNRQW5nNE9EbmRScXRROWpMSmh6M284eE5vQXg1bzEvaEZVWmg0Z1dBQWVPSHo5dUUrT3MyclZyWjJDTUdUbm5PcmxycVFrS3F3cGtabWJpaXkrK3dPT1BQMTVpWUtVb2l1alNwWXQxbTZDZ29FcnRiOCtlUFpnNmRhcjFXN2g1OCtibzBLRURSbzhlamFpb0tPdTNOR01Neno3N0xQcjM3NDg5ZS9aZzkrN2QrUExMTDVHV2xnWVVqcmZhdEdsVG1XSDErKysvNDlDaFEzam9vWWVzL1ZvK1BqN28zNzgvZnZycEp3d1lNQUNkT25XcXNOYWFIZ2F1WHIwYS92NysrT0tMTC9Ec3M4OVdhaisyNU96WnN6a0FMaFQrOTJOa1pLVGFaRElORkVWeEpHT3NTK0dIWDgwS2YybkZRb3VHTHR3SEZGWVYwT3YxY0hGeHdiaHg0OHBjbjVtWmlWdTNibFY0eUxKNTgyWUF3T0RCZ3pGcjFpeDgvLzMzMW5GTVI0OGV4ZEdqUjRIQ0VkdGZmUEVGREFZRFhuamhoUkw3Y0hGeGdTUkphTktrQ1NaT25Gam00Vng2ZWpvKyt1Z2pxRlFxNjJqeEltUEhqc1hPblRzeFo4NGNyRm16cHNKUjdUVTlESHp0dGRmUW9rVUx1THE2Vm1vZnR1N1lzV01tQUpzQWJBb0xDL01WQktFdlkrd2hBQ0djODlZQTlJWDlWVFIwNFQ2Z3NLcUFXcTNHaWhVcjBLaFJJMlJubHg2WWZPellNUUJBKy9idDc3bWYyTmhZSEQ5K0hFT0dETUVUVHp5QkgzLzhFYjYrdnRZT2V2empNaFpKa25ENThtVzgrT0tMSlFaYS92REREM0IzZDBkRVJFU3AxekFhalpneVpRcFNVMU14YnR3NHRHalJvc1Q2Um8wYVljS0VDVml3WUFIZWVPTU5mUDc1NS9jY1lKcVVsSVNEQncvZTgzMFZLYXRsVlZhTjl1TFVxVk1KQUZaRVJrWitCNkN4SkVrdEdHTTlPZWVER0dPVkgzMUxLbzNDcWhLS3prcVZaZHUyYmZEMjlrYkxsaTN2dVkvYnQyK1h1dVNsZWZQbUpUcWFNek16UzUzaGk0cUtLakZFNHVEQmc4akx5eXUxZjRQQmdLbFRweUkyTmhhZE9uWEN5eSsvWEdZZFE0Y094YkZqeDdCejUwNk1HVE1HUzVZc0tiZUZkZWpRb1JJajdPOGxON2QrWHJOYjJOcTZYdmpmWGdCelEwSkNRZzBHQTgyRlU4c29yR3JnM0xsejJMZHZINlpQbjE3cTdGelIyYnVpUTczRXhNVDdkbllySlNVRlU2ZE94ZW5UcHhFU0VvSUZDeGJjY3lqRjIyKy9qWXlNREJ3N2RnelBQZmNjWnMyYVZXSndhcEhhT0J0WVZVVnpaVlZsS0lpTjRhZFBuejRsZHhIMmlNS3Ftckt6c3pGcjFpejQrdnFXK1VIMTlQU0VLSXBZdm53NTl1M2JoMHVYTHBVYUNMbCsvWHBzM0xqUit0aHNOc1BkM2IzRU5sT21UQ2wxdVUzUmdGSVV0dXdXTGx5SW5Kd2NSRVZGWWRHaVJSVk9CNlBUNmJCMDZWTE1uRGtUKy9mdng5U3BVOUczYjErTUdERUNjWEZ4UUdGTDdjcVZLL2VjQ3FhNDNOeGNYTDkrM2JwOVZGUlVwYzZRZnYzMTF6aC8vanowZWowNDU5aTVjeWRFVWF6UzJWVlNQMUJZVmRPMmJkdVFrWkdCYjc3NXBzU0Z4a1djblozeHhodHZZTXVXTGJoOCtUSUdEQmlBZ1FNSGx0aW1aOCtlSmFhVitmMzMzNjNYQ2pMR0lBZ0N4bzhmajdadDIxcTNXYkZpUllsOXBLYW1JamMzMXpvVFFsa3pONVRGd2NFQi8vblBmN0JxMVNxc1dyWEtlaW5QOHVYTHJkdkV4c1lpTmphMjBqK1R1TGc0YTlpOTk5NTdsUXFjdkx3ODdONjkyM29temNQREEyUEdqS25VL0Z1a2ZsSDhHUXYvb0hiZHdmZzZGMmRuN3k4LytSZ2RIK2hRWjYrZGtaR0JCZzBhMU5ucmxlZktsU3RvM3J4NXRaOXZOQnJMRE56NjRLKy9qMkxDbE9sSVRVL1BCTWNUVjgvRjdKVzdwdHJXcmwyNzdvSWdyT09jNnpqblQ4VEVLUE05S3JaandCYllRbENoc0tPK0p1cHJVQkZsb2JBaWhDZ0NoUlVoUkJFb3JBZ2hpa0JoUlFoUkJBb3JRb2dpVUZnUlFoU0J3b29Rb2dnVVZvUVFSYUN3SW9Rb0FvVVZJVVFSS0t3SUlZcEFZVVVJVVFRS0swS0lJbEJZRVVJVWdjS0tFS0lJRkZhRUVFV2dzQ0tFS0FLRkZTRkVFU2lzQ0NHS1FHRkZDRkVFQ2l0Q2lDSlFXQkZDRklIQ2loQ2lDSW9QS3dzMzV6REFKRmtrNU9YbHlWME9VWmk4dkR5WUxXYUF3MkxoNWh5NTZ5SGxVM3hZY1c1TUFrZSswV1JDU21xYTNPVVFoVWxKVFlQQlVBQUFCWndiaytTdWg1UlA4V0dWY09GQ01nZHlUU1lUNHM1ZmdNRmdrTHNrb2hCR293bG56NTFIUVVFQkFGNlFjT0ZDc3R3MWtmSXBQcXdBbU1HbERaeHo2YWRmZnNXUjR6SElOeGpBT1plN0xtS2pPT2N3R0F5SVBYTVdXMzc2QlpJa1NRRC9Eb0JaN3RwSStWUnlGMUFiak5ucG4yaGNHdlc3Y3llNzIrdHZ2SVVlM1I1Q2VGZ0ltdmcwaHJPVGs5emxFUnVTblpPRG16Y1RFWHZtTEg3Zit3ZHk4L0xBZ1VPbU8ya2Z5VjBidVRlN0NLdkV4TVE4SDJlUDBXck9WbVJsM2VuODB5Ky9DdiszZlNjY0hSMmhVdG5GV3lTMXhHUTJJUzh2SHlhVENaeHpEbzQvTGJDOGxwaVlTR2RuYkp6ZGZKSVR6NTg2Nzk2aVJYOFhqZk43REh4UWdjbW9Mc2d5cVFHSWN0Y21KeTV4c0tKL0EyQUNxK0FaZHM4Q2NCTURUSnp4N2RubXZDa1o4ZkYzNUM2S1ZNeHV3Z29BYmwrK25IVWJlTjNUTTNpR1l3T1ZwOFROSHFLZzFzdGRsNXgwYXQ1U3F4SmVGQmhUNTVzc1h4ZVkyU1c1YTVLVFdlSjVJdU9wdVJubTFOVFVzelJVUVVIc0txeUtwS2FlelVFcWNnQmNrYnNXdVVWRVJIREdXR3ZPdWM1UkxjYWZQMzFpbjl3MUVWSWQ5bkEya0JCU0QxQllFVUlVZ2NLS0VLSUlGRmFFRUVXZ3NDS0VLQUtGRlNGRUVTaXNDQ0dLUUdGRkNGRUVDaXRDaUNKUVdCRkNGSUhDaWhDaUNCUldoQkJGb0xBaWhDaUNYYzY2UUVoOXdxczJoL2VleW16RUdMTzVpYytvWlVVSVVRUUtLMEtJSWxCWUVVSVVnY0tLRUtJSTFNRk9pQjB3bTgxSVQwK3Y4WDRhTm14b3MzZUVzczJxQ0NGVmN1blNKVHovL1BNMTNzL2F0V3NSR0JoWUt6WFZOZ29yUXV5QW41OGZsaTFiVnU3NitQaDQvUGUvLzBWZ1lDREdqeDkvei8zWUtwc2JTMEdxTHpJeTBsR1NKTS9peXhoakhUbm5uekRHdEFCR2M4Ny9LcjdlWXJHa25UcDFLcmZPaXlXMXBxSnhWdnYzNzhlc1diT2cxK3Z4elRmZndNUERBMnExK3A3N3RNVnhWdFN5c2lObXN6bFFGTVhqLzF4ZTdPOXUvVC8vQmdWQmVBREFrVG9xa2RRaGc4R0FUejc1Qk92WHIwZkxsaTF4NmRJbC9Qbm5uNGlPamthclZxMHdmdng0K1ByNnlsMW1wZEhaUUR0eTh1VEpVNXp6Mk1wdXp6bVBpNG1KS1JWdVJQbU9IRG1DWWNPR1llUEdqWGo5OWRmeC92dnZBd0EwR2cyR0RSdUdvMGVQNHNrbm44U0hIMzVZS3gzemRZSEN5cjVZT09lcmNUZUlVTmJSUWZIbG5QUG91N2RUSi9iaXhvMGJlUFBOTnpGMjdGaVl6V2FzWExrU0kwYU1zTGF1R1dNWVBIZ3d0bXpaZ21lZmZSYWJOMi9HRTA4OGdiVnIxOEppc2UwL0JRb3JPeU5KMGs4QTdsUmkwenRtcy9tWE9paUoxSUdMRnk5aTFxeFpHREprQ0E0ZVBJaVhYbm9KYTlldVJkdTJiY3ZjM3NuSkNaTW5UOGFHRFJzUUVCQ0F4WXNYWS9qdzRZaU5yWFREdk01UldOa1pRUkNTQVp5OFYvOW80YnFURm92bFpsM1dSdTZmNk9ob2JOKytIZjM3OThlV0xWc3dZY0lFNlBYNkNwL243KytQRlN0VzRLMjMzc0tOR3pld2R1M2FPcW0zT215dXg1L1VtTmkrZmZzUE9PZFRpcjZNaW9LcjJHRWhaNHd0T243OCtDd0FKaGxySmJXQWM4N3o4dktRbEpTRWxpMWJscm5OblR0M3NHUEhEblRvMEFIKy92NWxicE9VbEFRWEZ4Zm85WG82RzBqcWhJVnpmaGhBRmdEM2NyYkpLOXlHZ3NwT09EbzZvbVhMbHRpNmRTdm16NTlmNWVmUG5Ea1RBd2NPdkMrMTFSWUtLenRrc1ZnT2k2S1lXaFJXLyt4b1o0emRNUnFOZjh0Vkg3bC9MQllMVENZVHhvNGRDM2YzOHI2ci91ZjI3ZHY0NG9zdmJMNXpIUlJXOXVuVXFWTUpFUkVSeHhsanJjc0lLZ0E0ZnZyMDZSdHkxVWZ1djc1OSsxWnFOUHFOR3pmd3hSZGYxRWxOTlVVZDdIYktiRGF2S20rZEpFa3I2cllhUW1xT3dzcE81ZWZuNythY0ovOXpPZWM4TlRNejh6ZDVxaUtrK3VndzBFN0Z4OGNYdEcvZmZoMkFTWnh6NnhsQlNaSzJYTDE2MVNCM2ZlVCt1blhyVnExdVp3c29yT3lZeFdKWkp3akNxd0EwdU51cU1nTFlLSGRkNVA0Yk8zYXMzQ1hVT2dvck81YWZuMzlacjlmSE1jYkNjYmR6L1p3Z0NPZmxyb3ZjZng5Ly9ERzh2THdxM0M0NU9SbVRKMCt1azVwcXl1WUdmcEhhMDZwVks2MnpzL09uQUVZV0xscHBzVmdtMHBRdzlxWDRGREVXaXdWbXN4a2FqUVkxR2RkcGk0TkNxWVBkanNYSHh4Y1VEdjdNQTJEa25CK21vTEp2b2loQ3E5WFdLS2hzRlIwRzJqbkcyRUVBcVFEMGtpUWRrcnNlUXFyTC91S1gvQk9MaUlqWUNjRDF4SWtURHdLUTVDNkkxSzEyN2RwMUZ3UmhIZWRjeHpsL0lpWW1acS9jTlZVSHRhenNIeTh3V1g3bmpEbFFVQkVsb3o0cit5YjZCNGIrSzgvTVhzbzM0ZG1tUVdFdjBSY1VVU3I2dzdWUHJHblRVRGZtSUx6QkJMd0ZNQTBBaUJ6TG13VzFDN0hrbUQ1SVNEaVRJWGVSaEZRRnRhenNqOWdzb0YwL1VTOXNGUVQyYjdWYW8zbTBkMC8wZit4UnFEVWFqY0R3cHNwWjlXdXpnSkRIQWR6N0ZpZUUyQkJxV2RrWHdUOG9mQ3JBSjNNT1Q1MVdnOWZHamNielR6OEpRUlFRMkRvQW4zKzFFcm01dVE4d1VWenBIeFMyN09xNVUvT29MNHNvZ1NoM0FhUldNTDlXSVMwYk5QSmV3NWd3VmhSRnZXOFRIN1o0d1h0NCtzbEJjSERRUWFmVjRvRU83UkVXMGhiSFRzU3duTnhjUFlEdWJoNk51cnU0TjlxZmxaR1NCZUNlOTU4anl1VHQ3ZTNQR0h1cXNIR3k0ZGF0VzFmbHJxazY2REJRK2RUK2dlRWpSTFg0RThENmFEVWFQUC8wazFqenpYSjA3OWFsMU1aZE8zZkUrbFZmNDdtbm40U2pvd01BMWswVWhaLzhnOEpmb2NOQ1lzdW9aYVZnalpxSGVIbDZlMy9DbURDSk1lYm41dXJDUHBqM05vWTlOeFFlRFJ1VU80clpTYS9IQTFHUkNBcHNqWU9IRGpORGdiRVJBeDUyYStnZHJuSHgzSitibVVLajNPMEl0YXlJbkVTL2xtMUNITFhpVHdCN1FWU0pMbEdSRWRpNGJoWDZQOVlIVG5jbi9DLzN5WXd4T09uMTZOdTdGMzdldEI1UmtSRlFxVlhPWUhqS1VTdisyTFJsVUNSOWtSRmJRMytRQ3RPOGVZaVhpMWZqVjBWUi9JSXhGdGpBM1kyTkh2a1NwazJaQ044bVBsWGVuNHV6TTdvLzFBWE96azQ0ZnlHZUdRd0dYMEVRaDdnMjlGWTNjUEU4bjBtdExNV3psNVlWaFpXQ2VBUUcrbWpVMnBVTStCZGp6RFVrdUEwV3pKdUxnWTgvQm1kbjUycnZWNjkzUkVSNEtCNk1pc1NadUhOSVRVdDNaRUJYcmhiRFhOdzlEMlZscE55dTFUZEM2aFNGRmFrei92NytPaGRQM3g1YVFiT1RNUmF1MDJwVlhUbzlpUDh1L2hCQnJRTWdpalgvTllxaWlNYmUzdWpWL1dIY1NFaEFRbUtTYUxGWUFnVEdocmsyYUhUYTNka3hJVE16MDF3cmI0alVLUW9yVWljOC9BSjl0QTc2OXdSQmVKOHg1aDdRcWlVbXZEb0cwNlpNaEt1TFM2Mi9ucE5lano2UDlFUmpMeTljdTM0REdiY3pIY0dFSVV6VU5ISndhWEFtSnpNdHE5WmZsTnhYRkZia3Z2TUxDTzJtMDZwWE0wSG9DOFljSXNMRHNPaURkOUd0YTJlbzFmZHZsSUVvaW1nVDFCb1BkR2lQeTFldUlTRXhVUTNHMm9taTJNZWxnZGVGclBUa0svZnR4VW10bzdBaTk0MlhsNWUrb1cvTFYxV0MrQlZqckptVGsxNzgxd3ZEOEo4UDMwTWpUMDhJd3YwL2ljc1lnNGRIUXd3ZTBBK2NjNXc5ZDE0MG1VeGVqTEdoTGcwYjVhZzkzTTdtcGFjYjczc2hwTVlvck1qOXdIeGJCeitnY1hSNVgyUnNBaGpUaDdZTnh0dXpwdUhab1VQdWEydXFQSUlnSUNxeVBkb0V0a2JDelNUY1NrNVdDMEFQTlJQYnVIazBTc2hLUzdsWjUwV1JLcUd3SXJWTjlBc0tmVkV0cUpjQTZLWldxMVhEbmhtS3ViT21JYVJ0RzZoVThsM0dLUWdDbWpYMXc4TVAzUjBSSDN2bXJFcVNlQnNHOW9pelI2UE1PMmtwcCtuNlF0dEZZVVZxVGRPbW9lNXUzbzFuaUFKYkFEQlBENCtHYlBxVUNSZzMrbVc0dWJyYXhIemFqREU0T2VuUnVlTURhT0RlQUdmUG5XZDVlWGx1QWxnL1Y0L0d6azVhdCtQWjJXbjVjdGRKU3FPd0lyVkJiTlk2OURGUkkzek9CRFpjcmRhSWZYcjF3SndaVTlIbmtaNjFNaVNodGdtQ2dMQ1FZRVJGUmlBM0x3OVhybDBYdVNSMUZqUmlEOWNHalc1bXBhZGNwVmFXYmFHd0lqVWwrQWVGdjhVWVd3QWdTS2ZWc3RkZkhZTko0OGVpUlhOL20yaE5sWWN4Qm04dkwzVHUrQUFjSEJ4d012WTBUQ2FURDJPc3Q1dUhseTR6TGZrUG1zSEJkbEJZa2VwaVRRTkNXN2g3ZWE4dWJ6b1hwYUJwWjVUQlhzS0tMbVN1VzJyL3dQQVJna3JZQ3M0ZXJXZzZGNldnYVdkSVhhQ1dWUjJwN25RdVNrSFR6dGd1YWxtUnlxclJkQzVLUWRQT2tQdU4vbmp1bzlxZXprVXBhTm9aMjJJdkxTc0txL3ZrZmszbm9oUTA3WXp0b0xBaVphcUw2VnlVZ3FhZHNRMFVWcVNVdXA3T1JTbG8yaGw1VVZpUkV1U2F6a1VwYU5vWitWQllFY0JHcG5OUkNwcDJSaDRVVnNUbXBuTlJDcHAycG01UldOVnZOanVkaTFMUXRETjFoOEtxbmxMQ2RDNUtRZFBPMUEwS3EvcEhjZE81S0FWTk8zTi9VVmpWTDRxZHprVXBhTnFaKzRmQ3FuNndtK2xjbElLbW5hbDk5aEpXZEY2OWZIWTVuWXRTMExRejVKK29aVlVHZTUvT1JTbG8ycG5hUVMwcisxUXZwbk5SQ3BwMmhoUkh2K2hDOVhVNkY2V2dhV2VxejE1YVZoUld0VENkUzI1dUxxNWZ2dzRIQjRjYWoxeTNXQ3d3bVV3UVJiRmFyYmlpNTlhRmhJUUU1T2Jtd3RuWkdWZXZYb1dqbytOOWZXMmFkcVo2N0NXczZ2VmhvTCsvdjY1cFFFaHZKNmFMWWNCak9xMVcxNjFyWjN5MWJDazZQdENoMHNIejk5OS80NWxubnNHWk0yZHFYTk8yYmR2UXVYTm54TVhGVmZtNVJxTVJmZnYyUlhSMGRLbDFJMGVPeEJOUFBGSGorb3A3Ly8zMzhmSEhIME9TSkx6MTFsc1lPWElrYnQyNlZXSWJnOEdBeE1URU12L0x5OHNEQUdSbFpaVzdqZGxjY2dZWnRWcU45dTNDc1dMWmY5SG5rUjdRNm5RYUJqd21pc0xoWnExREgvUDM5NmRUdEhhcTNsNFg0dUVYNk1PMDJsa2lZeStBTWVlQVZpM3gwckJuOGRRVEE2SFJhRXB0enpuSCt2WHIwYnQzYjNoNGVGVDZkVzdldkltREJ3OWk2TkNodGZ3T1N2dnJyNytRbVprSlB6Ky9Fc3NOQmdOT256Nk5mdjM2MWVycmFUUWFtTTFtQ0lLQVpjdVdZZnIwNmJoKy9UcTh2YjJ0Mnh3NmRBaHZ2dmxtbWMrZk8zY3VCZzRjaUsrKytncnIxcTByYzVzTkd6YWdWYXRXcFpaN05mTEVmeGQvaUIrM2JzUFgzMzZQaTVjdWV6QkIzTVMwTHQ4MGJ0NW1ZZEtWdUd1MStGYUpEYWlYWWVVWEVOcE5GSVgvZ3JGZ0FPcUk4RERNZitmZmFOV3lSYm1ITVVsSlNWaTJiQm0yYmR1R3I3NzZDZzRPRGhXK1RsNWVIaVpQbm96TGx5OGpNREFRWVdGaEFJQzR1RGdjT0hDZ3pPZWNPM2NPQVBEVFR6L2g0TUdEWlc3VHYzLy9Fb0ZRWk9mT25YQnlja0tIRGgxdzhPQkJwS1dsQVlDMWhXSTJtN0YxNjlZeTkvbllZNDlaVzVMbnpwM0R5SkVqSzN4L1J1UGRDUks2ZFBuZlVJN0preWNEaFVIVXAwOGY2L0xmZi8rOXhKZEE3OTY5Uyt3ck5EUVV5NVl0c3o2K2R1MGFoZzhmZnMvWDE2alZlT3FKZ1FnTENjYThEeGJoME45SEhNQ0VWN1JhelVOTlc0ZE52bjdoMU84VnZnbWlHUFVxckx5OHZQUmFONjlSSWhQZUJZT0xrNU1ldzU0Wmlpa1R4MWQ0OGJHUGp3L216NStQeVpNblk4YU1HVmk4ZVBFOSsyZk1aak5tenB5SlM1Y3VZZHEwYWRhZ0FvQXpaODdnODg4L2gxYXJMZFV2WmJGWUFBQS8vL3h6bWV0TUpoTWlJeU5MaFZWV1ZoWjI3ZHFGZnYzNlFhMVdZKzNhdFRoeDRnUlEySThGQUx0Mzc4YnUzYnZMckxkbno1N1dzSklrQ1FhREFYUG56b1dYbDFlNTczSGR1blc0ZlBreVpzMmFWV3BkeTVZdFN6eDJjSENBVnFzdGQxK0NJTURSMGJIRTlwVWhDQUtDQWx0ajFkZWZZK2xuWCtMYjFXdlZPVG01b1lMQWZtNGFHRFlqRHdVcjA4NmZ6NjdVem9oTnF5OWh4WHhiQjBlSmdtcWlBUFlrR0xTaGJZTXhjZndZUE5TbFU2Vm5TWGpvb1lmdzZxdXY0clBQUHNOSEgzMkU2ZE9ubDdtZEpFbVlNMmNPL3ZqakQ0d2NPUkpQUC8xMG1kdXRXcldxMUNITzFxMWI4YzQ3NzJERmloVUlEZzR1c1c3Nzl1MllPWE5tbWZ2YXVuVXJqRVlqdW5mdkRnRDQ5Tk5QcmV0ZWZ2bGxaR1JrNE1jZmY2elUreXpTdW5YcmNqdjVIUjBkRVJnWWlKaVlHRHo0NElNQWdKU1VGQmlOUnZqNitwYmEvdFNwVXlWK3pweVhISVNlbTV0ckRWY0FwZnErS2lLS0lpYThPZ2J0d2tLd2JQbEtISTg1NlNDQ2ZhaUh0cXMrS1BRLzE4N0Yva1VqMzVXdFBvU1Y2QmNVK29LS2liTTQ1eTFWYWpWN2J1aVRHRE5xQkx5OUdsVjVjcngvL2V0Zk9ISGlCSDc0NFFmMDY5ZXZSSXVweVBMbHk3RjkrM1lNSHo0Y3I3NzZhaTIrbGJJVkZCUmc5ZXJWUUJrdGt2ejhmSnc1Y3dhREJnMnE4bjZ2WHIyS2VmUG1sYmt1UER3Y2ZmdjJSWFoyTnJLenMrSHM3SXl2dnZvS3YvLytPLzd2Ly82dlZDdHEwcVJKcFdvdTd0S2xTM2p0dGRlcVhHTnhLcFdJN3QyNklyaE5FTDcrOW50OHQyYWQxbVF5UHdtd0RuNUJvZS9jT0JlN0dnRE4rYTVRZGgxV1RadUd1ak1INFEyQjRTMEFHZytQaHBnMGZneWVmdktKYWc4eFlJeGgzcng1T0h2MmJKbEJCUUREaGcyRHU3czdubm5tbVh2dXkyUXlsZnJRRnAzOXV0ZTZmOXE0Y2FPMWZ3b0FqaHc1Z3FTa0pBREFqUnMzS3V5dkFnQVhGeGRycXl3MzkrNlFwZmJ0MjVmYnQ0YkN2amNVdHBxYU5XdUduMy8rR2ErODhrcUpvUEx4OGNHZ1FZTXdjK2JNRWkyckgzLzhFWGw1ZVpnMGFSS0dEUnVHRGgwNklDOHZEOUhSMFpnNmRTcWFOR21DalJzM29tSERodVcrZmxrRVFZQzNWeU5NbXpJUlRmMzg4Tm1YSzFoS2FxcS9pZ3RmTmd0cTE5YWNiVmh3OCthNTlDcnRsTmdFZXcwcnNWbnIwRWNGUVpnSnhycW8xV3IwNnQ0TkkwY01SL3QyNFZVZXYzVHQyalhyQjdpSW01c2J6cDQ5Q3hTT055cmFycWpmSlRRMDFMcStpRTZuUTRzV0xheVA3OVdCL1BMTEwxZXF0c3pNVEh6OTlkZFFxVlRXTU51OGVUUDI3OThQRk9zRTM3NTlPN1p2MzE3dWZscTBhR0VOcTZ5c3UvZHZjSEZ4d2V6WnM4dnM1M3J2dmZmUXJWczNPRGs1WWUvZXZiaDA2Ukk4UER3d2JOZ3c2elozN3R5QnhXTEJVMDg5aFFzWExwUjRmdXZXcmJGdTNUckV4Y1ZCcjlkRHI5ZkRaRExCeWNrSkkwYU13TUtGQzlHNWMyY2tKU1hCWXJGVTZRd3NBS2hVS2d4L2JpaENROXBnNWFvMTJMNXp0OFprTXIycGR0WSszS3gxNk52WExzVHVCR0NxMGs2SnJPd3hyQVQvb1BDcEFDWnp3Rk9uMGVDMWNhUHgvTk5Qd3QzZHJWbzcvT0NERDNEa3lKRUt0NXMvZi80OTF3Y0VCR0Q5K3ZYV3gyKysrV2FwanZJalI0NWd3NFlObURScFVxbStuNWlZR092aFhwSEZpeGNqS3lzTEkwZU94TmRmZjIydEY0WDlRdjM2OVlPL3Z6OCsvL3p6U3J6VHU4NmRPd2NQRHcvb2REb1lEQVpFUlVWaDNMaHgxdlV2dnZnaUxCWUxSRkZFdDI3ZHNHWExGZ2lDZ0JVclZrQ24wMkhwMHFYbzFxMGIwdFBUTVczYXRBcGY3NFVYWGlpMXJQaHdoM0hqeG1IVXFGR1ZycjhJWXd6dHdrSXhiODVNQkFZRTRQT3ZWaUkzTjdjREU0UnYvSVBDbGwwOWQyb2V6Wk9sSFBZVVZxeHBRR2h6UWNVK1pXQ1BDWUlBbjhiZWVIZjJ6QnJQa2pCdDJqVGs1T1NVV0hicDBpWE1temNQcjcvK09pSWpJNjNMUjQwYWhaNDllK0w1NTU4dnRSK2RydVI0eGFpb3FGSWQ3Tm5aZDA5Y1JVWkdsdXBnTDJvbEZYZjU4bVU4L2ZUVGlJeU10SVpWa1dQSGppRWxKUVZqeG95cDB2czllUEFnUWtORHJZOWRYVjBSR0Job2ZWeThaZHE4ZVhOd3p0R3JWeStFaFlVaFB6OGZhOWV1aFNpS0dEdDJMUGJ1M1Z0aTM1eHovUFhYWDFpNmRDbDBPaDNtelp1SGlSTW5vbW5UcG5qcnJiZmc0MVA2MHFaN25VV3NERmNYRjR3Zk14TGhvVzB4NiszMzJNM0VwRWFTSkwzdEh4VFdRN0x3bDY5ZmpLWEovUlRBWHNKSzdSOFlQaHdDcG9DampWYXJ3ZEFoZy9ES3l5L0J6N2RKalhmZXZIbnpVc3VLUXFWdDI3WWxQdGlNTVRSczJMREVzdnRwMHFSSkNBOFBMM0VtclVqUm9kZkNoUXZ4MFVjZmxidVBmdjM2V1ljZkhEbHlCT2ZQbnk5eGlMcHIxeTRjUFhyVStyaG9LTVRHalJ1eGJOa3l1TGk0WVBmdTNUaDgrRERTMHRKZ05wdlJwVXNYcUZRcVdDd1dYTDE2RlJjdVhFQnNiQ3orL3Z0djNMNTlHLzM3OThmRWlSUGg2dXFLbFN0WFlzR0NCUmcyYkJnaUlpTFFxVk1uK1B2N28zSGp4dERwZE5CcXRXV0dXRlVWVFR1emJQblgyTEwxRitUbTVrV0xrR0FBQUNBQVNVUkJWSFVUUmZhVGYxRDRwMWZQblZ4Smg0VzJUZkZoMWFoNWlKZWpWbGpJd0FZRGNIRjFkY2E4dWY5RzkyNWRvQzgyYnFlMlhiMTY5L0txeG8wYlYzc2YyN2R2eDdGangwb3NPMzM2TkZBNHdETTJOcmJFdXFJQm84VkZSVVdWdS8rT0hUdGk3dHk1NWE3ZnZIa3pZbU5qMGJScFU2Q3dBMy9ldkhsd2QzZkhJNDg4QWdBSURnNkdyNjh2T25ic0NCUzI3alFhRFhidDJvWE5temZqK2VlZng2aFJvekJ5NUVpOCt1cXJZSXpCMTljWDRlSGhHRDU4dUxVVDNzbkpDZUhoNFJneFlrU3Bxd0Q4L1B6dzJXZWZJUzR1RGp0MjdNQ3VYYnR3K2ZKbGF5Z09HalFJYytiTXFjUlB0R0pGbmU5ZE9qMkltWFBlWlpsWmQwSVk1eC81QjRiM3lqTmFYays1Y2pxNVZsNkkxRG9saDVYbzE3Sk5HMUV0cmdEd2dLZ1NXZnQyWVpqLzdoeTBiTzUvMzEvODZOR2pjSEp5UXBNbTFXKzVyVnk1c3R4MXExYXRLbmVkeFdLQkpFa1ZEcnZRYURUbzFxMGIzTnhLOTlVdFc3WU1zYkd4ZU9XVlY2eDlSaXFWQ3BHUmtZaUtpa0plWGg0MEdnMkdEaDJLMjdkdnc4L1BEeGtaR1hqdXVlY3daY29VakI0OUdtRmhZUmd3WUFBQTRMdnZ2c00zMzN5RHk1Y3ZZL1RvMFJBRUFkT25UOGZ1M2J1eFljTUdlSHA2SWlrcENaczNiOGJtelp1QndyNm9uajE3NHZ2dnZ5OTFwdExIeHdjM2I5N0VwRW1UMExkdjN3cCtrcFZYZk5xWjBMYkJlR1BhTEp3NGVjclpaREkvNWFnVi9acTJESHJ0K3FWek1RQXN0ZmFpcEZZb01xeWFOdy94c21qRUVRTERHNHl4UnU1dXJuaHArSE40N3VrbjRWbkZzMGJWa1pDUWdBTUhEdURSUngrdDlKbkZ6ejc3RERkdTNDZ3hicW1zNjk2S0JvVisvLzMzcGZxc2lzVEZ4V0h3NE1HWU8zZHVpZjZ5ZjVvN2R5NHVYTGlBRjE5OEVjT0hENGVEZ3dNNDUxaTRjQ0dpbzZNeFljSUV2UFRTU3lXZU0yM2FOQnc3ZGd4OSsvYkZtalZyY1Bqd1lTeGV2QmlIRHg5R2d3WU4wS3RYTDh5Wk13ZkxseS9IZ0FFRGNQMzZkWmhNSnJSczJSSStQajRJQ1FsQlVGQVFBQ0FrSkFSMzd0ekJkOTk5aCtIRGg1ZTQzT2I5OTkrM25uVk1TMHVEMFdnczBiZVducDZPSlV1V29IMzc5bkIzZDYvVXo3aXFtdmcweHFmL1dZam96VC9pbTFWcldjYnQyeDFGdGZhM1pvSGhTd1dqNWFzcjFNcXlLWXFiZGNFak1OQ0g2MVRmQ0F4dk04WWFoUVMzd1dkTEZtSGNLeS9YU1ZBWmpVYk1uVHNYRm91bHhHbjZpcVNscFdIUG5qMVFxVlFJREF6RVN5KzlWTzBQWVZKU0VtN2V2R21kdGFBOFM1Y3V4ZENoUTdGeTVVb01IRGdRMGRIUm1EdDNMcUtqby9IV1cyK1ZDaW9VbmdSWXQyNGQvUHo4U2wweUF3QnZ2UEVHQWdNRHJUTTc3UDEvOXU0OFBxYXIvd1A0NTg1TTlrVkVRa1NRV0VvUVlpUnFMMEdvYWtxZm9oNVZqejR0S2FvdG9pbTFWbEZMaXk1RTdVcnRpcVpGRUtSMnNwSklaU1ZFTXNra3NzNWtsdlA3NDhuY256R1RuVXhtZk4rdmwxZk4zZWJNTlBtNDU5NXp2K2Y4ZVl3ZE94YVptWm1JajQvSC9QbnpkWVlwQUlDL3Z6OUdqQmpCLzNuMnFRRUhCd2V0OVpwaEZDK2FzN01UcG53d0NadC8raDZkTzNVRU9NNUp3R0VCc3hSdGI5WGVxMDAxRGtIcWlkR0UxZk1xNTFJWDJkblptRFp0R3FLam96Rmx5aFN0TzJRYVFxRlE3K0ROckt3c05HdldEQnpId2N2TEN6Tm56dFE3NEZFekFsMG1rMVhZRHMzRmRFOVB6MHJiYTJ0cmk1a3paK0xJa1NQdzhmSEJ0OTkraTlEUVVJd2VQYnJDQWF1UmtaRzRjdVVLZjRGZDA5WFVQTE1vRW9td2J0MDZMRm15QkFBUUh4K1B4bzBibzNuejV2eFFqS0NnSUoyN3B3MFpsWjB4RGtiUkRheHBPWmZuTFRzN0c0Y09IY0tlUFhzZ2s4bncwVWNmWWNxVUtYcTNiZDY4T1M1Y3VBQlBUMC9ZMk5nQUFPN2Z2NDlidDI1aDBLQkJWYjZYcDZjbkJBSUJWcTFhaGRkZWUwM251cFJFSXNHSkV5Zmc2ZWxaN1lHU3paczN4NG9WS3pCcTFDZ3NYNzRjUjQ4ZXhaTW5UekI3OW15ZGNWNGJObXlBaDRjSFJvNGNDUUQ4TmJrMWE5YkF4OGVIMzQ0eGh0VFVWSVNIaHlNZ0lBQW9QeXRidkhneHBrNmRpcWlvS1BUdjM1L2YvdGtxQzgrRzhaMDdkN1NxTnhnQ2xaMXAyQnA4V05XbW5NdnpwRmFyTVd2V0xDUWtKS0JEaHc2WU0yY094R0p4aGR2UG5qMGJhOWFzd2ZMbHkva3pMRXRMUzNoNmVpSXdNTERLOTNOemM4T2lSWXV3WThjTzdOMjdGMnExOXZBZmMzTnpkTy9ldmNLSHFDdno2cXV2NHNDQkE5aXlaUXNPSERpQS9QeDhuYkQ2OXR0dklaVksrZSsyYjkrK0dEMTZORTZmUHMxZkdOZXd0cmJHZ0FFRDhNa25uL0RMdkx5OGNPTEVDWjJ6eHJWcjEycU5sL3JzczgvNElCWUlCR2pidHEzV1o1SklKUGp5eXk5ci9CbnJpc3JPTkZ3TmR2YUR1cFJ6ZWQ3UzA5T1JtNXRiYVVnWm01S1NFcTJTTEVTWFNxWFNsSjFCVVZFeEdFT3BtcW1OcnV5TXQ3ZjNRSUZBOEJ0anpKSXhOam82T3ZwOE5YWnJjQnBrV0xWOHBiT3ZVR0QyT1FmMk5qak9vcXRYWjh6OGVBcjY5KzFkTDllbUNORlFLbFc0K1BjbC9MeDVLeUtqWXdIRzVBRCtrSmZJdm0vcWFGVU1vSGJQY05VdmI0N2pGZ0FRVUZnOVI2NXR1N1EwTnhNZTREaXVsMGdrd3ZneC8wTGdSNVBScktsempjdTVFUEk4cU5WcVpFdHlOR1Zub0ZTcXdKZ3F2ckdWNkRFQVl6amRGZ0d3QmxCZ3pHSFY0SzVaQ1VSb3pBRzJBR0JsYVFsckcydFlXdXBXMUNTa3ZuQWNCMHRMQzFoWlc4SEswZ3FGUlVYZ0FIT1ZXbDBtRWdvcnZtM2JzQlFCeUdTTVBUUjBRMnFyUVNaQXl3NWRmSVNjYUJaMUE0bWhhYnFCRzMvWmpsdFIwY2JhRFFUK2Q0YVlFeHNiRzIrc0QyMDN5TEFDQUFkM2R3Y0h5MGFCSERBUEhHZm4yTGd4SnY1N0xHWUVmbFJ2OCtJWnMvejhmSDZtbXhmNWZlWG41L1BERko2OThYSG56aDBrSnlmelF4c2VQMzZzZDZLTGhrcWxVaUZrNnc1czI3a0gwcnc4TUlaU2dDMVZGaWszWjJUY2tScTZmUytiQmh0V0dxM2FldzBSaUxoTkhBU3RBWWg4ZTNUSHFtK1dvS1ZiaXdaNURTc25Kd2ZMbGkzRFo1OTlCbmYzdWoyaldGSlNndHpjeW90YU9qczc2NVNlQVlDUWtCQnMzcndaWjgrZTVaOE5URTlQeDcxNzkyclZGZ3NMQzYxeFU4Kyt6NzU5KzlDK2ZYdXRkUnMyYk1ET25UdHg3ZG8xWkdSa1lOeTRjUmcxYWhRKy8veHp2VzF1S05ScU5lNC95TUNpWlNzUmNla0tBQ2labXQwSDJQUzB4TmlUaG03Znk2ckJYYk42MXYxN2NXZmNYdW4ybWhtbm5nZU9tM2pqVnBUZGxCbWYxK3VnMEpvb0tTbEJYRndjQWdNRHNXWExGcmk1dWFHMHRKU3ZZbENWMmJObjQrMjMzd2JLSDJWWnNHQkJwZHYvOE1NUDZOT25ENTQ4ZWNJL2NGelJtZFNGQ3hmNE9sTFAwcFErcm1pZHZiMDl3c0xDdEpiTFpESWNPSEFBL3Y3K09rR0ZwK3AzS1JRS3VMdTc0OXR2djhYQ2hRc1JHUm1Ka0pBUU9EbzZWdkZ0MUw4eWhlTHBRYUZnREtVY1UyK1hseWxvVUtpQk5maXdBb0NNZjJJZU9qdDMrc0ttc1RDTUV3aCt1WmVVN0xSODlmZTRkT1VhRm4vMVJiMDhFMWhkclZxMXdvWU5HekJseWhSTW16WU4yN1p0ZzdXMU5XUXlHVWFNR0ZGaFNSZUZRb0hseTVmelpWR2U5dlhYWCtzTXNreFBUOGUzMzM3THZ6NXk1QWgrL1BGSHJUTXBmUVFDQVM1ZHVvUW5UNTZndExTVTc1WnQyTEFCdTNmdjVtdXVhN3FSN3U3dTJMQmhBMDZjT0tGenJBTUhEcUNvcUtqQ1NURTBZVlZXVmdZckt5c01IRGdRTzNic3dOR2pSMS9ZdzhsMUljbkp3WXJWNnhCMkxoekZ4U1ZnakVuVlRCMVlLbFg5SlpFa0dNL3pReWJLS01JS0FDU1MrQ0tKQkwrM2FOZjFwcG1JMjFOU1V0ejdyOU5uekI1bFBzYVNCY0hvN05teHdWekw2dHk1TXhZdFdvUmx5NVloSlNVRlhicDBBY3FyRUdpdTN6eXJwS1Nrd3JMSTN0N2VPc1huN096czZ0VEdlZlBtUVNLUllQdjI3ZnhqUVU5YnRXb1Z3c1BEY2V6WU1iMzdGeFVWWWVmT25Yajc3YmZSc21WTEpDUWtvSEhqeGxyWHBEVFBPZWJuNXlNdkx3OVpXVm5JeXNxQ25aMGRsaTFiQnJGWWpEZmVlS05PbitONVVLcFVTRTVPUWZDQ0pZaUp1d01BU3Nad1dWbFc5bUZHU2tMdCtzM2t1VE9hc05KNG1CU2I0ZTdlYVJ5ekZFMEc4RmxNM08ybWs2ZE1yOWNTTWRYaDcrK1BWMTk5RlkwYU5hcXlPb0loekpneEE1TW1UY0kzMzN5akU1SVhMMTdFcVZPbkVCZ1lpS1pObStyZGY4dVdMVkFxbFpnNmRTcFVLaFVXTEZpQXNySXl2UFBPTzNqNDhDR3lzcktRbkp3TUFIeTNGdVVQUWpzNU9jSEZ4WVV2SldOSUVrbU9wa1FNcEhsNUFHTTVhb2IxZ2pMVkx4bXBDVlFpcGdFeHVyQUNnTFMwK01jQTFyUm81eGx1SmpMN1VacVhMLzVwMHhZdU1qb1dpK2QvQWZmV3JRemRSS0M4ZHZuejhOTlBQK2s4R3BPWGwxZW5ZM3A2ZXVLRER6NUFRa0tDVHRmejhPSEQ4UFgxclhBSytidDM3Mkx2M3IyWU0yY09IQndjY1B6NGNhU21wbUxGaWhVNGZQZ3dpb3VMMGF4Wk03UnQyeGFQSGozQ3A1OStDbTl2YjdpNHVNREp5YW5CM0JqSmZKeUZMeGN1eGRYck55Q1hsekVPN0paU3hXWS91QmQzbWVZWGJIaU1NcXpLS1I0bUpWeDFkKzgwa2xtS2ZpeFRLRWRjL1B1eTFkdnZUc1RhbGN2USs5V2VzTEF3cjdmQnBMR3hzVm96d0F3Wk1vUXZvMUpYS1NrcE9qY1NTa3RMYTNVc3hoak9uRGtEbEUrLzFhNWRPMXk0Y0FIcDZlbjh1aEVqUnFDa3BJU2ZnaXM5WGZ1Njh2SGp4NkZTcWJCOSszYUVoSVNnc0xBUVBYdjJoTCsvUC96OS9mbnQ0dUxpRUJFUkFVOVB6d3JuV0t4dmpESEk1V1c0ZmpNU244K2RoN3o4L1A4TlNXRHNQSk1yUDNqd3YzOElTUU5rekdFRi9QOVoxbmozRHQzZVl4eG01K1UvOFp6MjZSekI4NXd3b2pwY1hWM3grZWVmQXdDMmJ0MnFkeWFhbXZMdzhNQjc3NzJILy83M3Y5aXlaUXU2ZGV1R3dZTUhBK1gxc2ZidTNWdmppUlFZWTNycnNpdVZ5a3JYMmR2Yjg2L2ZlT01OT0RvNm9sR2pSamgxNmhUdTNMbWpkMXA3elVYMHZMdzhNTWFRazVPRGpJd01QSGp3QUJrWkdjakl5TURYWDM5ZHI5Y2FzN0t6OFZNSVAyRUU0NEE3QUg1TVM0eWxDU01hT0tNUHEzS0t0TVNZblc0ZHZXNEtPZTU3ZVZuWjROOE9Ic0gxbTVINDZzc2c5T3Y5Nmd0dmdKT1RFOTU1NXgyZ2ZOWVhmZTdldlZ2aFJLUDZ3czNUMDVNdnNIZjQ4R0ZZV2xyeVlkV3NXVE0rSEt0TExCYnJMV1VNUFhjRG4zYnIxaTBrSlNYeHJ6dDM3b3pPblR2ajNyMTdXTE5tRFFJREE5R3laVXVvMVdvOGV2U0lENlNVbEJRQXdPclZxN0ZreVJLK2hwV1ptUmxhdEdqQkQrdXd0Yld0MGVlb3JhdlhiMkxwOGxXNGw1d0NsVW9GQmx4Ukt4VlQ3aWZGMzZXYTZ3MmZxWVFWQUtnejdzYkZBZkIzNytpMVNLbGtueWJlUzdML2FOcW4zSnpQWm1EY3YwYlYyeTlGUlU2Y09JRS8vdmlqV3R0cXhqQnBsSldWSVQ0K1htY2lDVjlmM3lvcmhtb0loVUswYWRNR0VSRVJPdXN5TWpMQUdOTzdEdVZuanZuNStmeXdpTEt5TWl4WXNBRHQyN2ZuSjV3b0tpckNXMis5QlpRUFczQnpjNE9scFNXYU5HbkNCMXJMbGkzQkdJT2pvMk85RFF3dExpbkJ2b05Ic083SGpTZ3FLbVlBQ2dCc1RMOGI4eFdGbFBFd3BiRFNVS2ZkalZ2YStoV3Zhd0tCWUo1Y0x1Kzc2cnNOdUJVWlhldnA0NStYb0tDZ0Nzc0psNVNVYUkwUWw4dmwyTEZqQjFEZWRWT3IxWWlPanRhYWt2N0preWNJQ2dxcWRsanQzcjFiNzFUd0tIKzBoREdHb0tDZ0N2Zi8rZWVmK1pwZUsxZXVSSHA2T2padTNNZy9WaU1TaWJCOSszYTR1cnJ5VlV3LytlUVRGQlFVNEYvLytoZFFQaEhFZi83ekg3aTZ1aUlrSktSYTdhNHR4aGhpNG01cnBvL1gzRWk0eWRScXpmVHhGRlJHeEJURENnQlU2Zi9FL2RXeVE0ZG9BU3huS1JSbE0wK0duVFdMdXhPUG1kT21ZRlRBU0pqVll3RS9LeXNybkQ5L0hwYVdsdnkwNjgreXRyYm10MEg1blVSTnNDUW5KMlBzMkxGWXNXSUZIMmdGQlFVWU5HaFFqVWJ3VnphOXZhWWJlUFhxMVNxUEV4Y1h4NCsvMHR3eEZBZ0VlTys5OTNUR2tYbDVlV0hidG0wb0xTMUZjWEV4SDE2clZxMnFkcnRyUTZWUzRjaXhFL2dwWkN2dVA4Z0FHQ3RUQTV1VlN2YnR3NlM0aHdEWUMyMEFlZTVNTmF3QWdEMUlUSHdFNEF2M0R0MlN3TEd2TWg0K2NwMi8rQnZ1WGxJcVB2NW9NaHdjR3Izd3M2eW9xQ2ljUG4yYW40TCt3dzgvUkVCQUFEKzkvSWtUSjNEczJER3NYNysrd29HZXFhbXBBSURXclZ2enkrUnlPVkJlNXJncUNvVkM1NDdlcy9Mejh3RkE2OXFVUGc0T0RuQjNkOGVJRVNQZzRlRUJEdzhQdEc3ZEdpMWJ0dFJiRWFOMzc5NElDUW5CN3QyNzhmdnZ2Nk8wdEJRLy9QQUQyclp0QzZWUytkeXJ2akxHOE9SSkFiYnUvQlVoVzdkRG9WQXljTWhXUTczby90MjRyVFFrd1hpWmNsaHBxTklTWTBMY1h1a1VLUlNJUGxVcUZQL2FzbU9YeGJVYk4vSHA5S2t2dE96TXI3LytpZzBiTm1EZ3dJRlFxVlFJRGc1R2NuSXkzTnpjK0cwNGprTlVWQlRtekptRERSczI2RzFMV0ZnWUdqZHVyRFdocW1ib2dtYVV1RkFvclBCelBINzh1TUx1NTdPcTJtN3MyTEg0NG9zdnRPWS8xQ2dxS29LbHBhVldBSGw2ZXNMZTNoNGhJU0h3OFBEQTVzMmI0ZWJtaHV2WHIyUGV2SG5ZdUhHajN1Y0thK1AvcTNwdVEyUjBETUNZbklHZEFHUGYzYjhiZDVYT3BvemJ5eEJXQU1BeS9vbS83dUR1UHQzQnNsRWN4OWk4dUR2eGRuUG5MMzRoWldjS0NncHc3dHc1bkQ1OUd1Kzk5eDQrK2VRVHJGcTFDbGV1WE1FWFgzeUJBUU1HOE51T0hEa1NLU2twMkxsekp4WXRXb1J2dnZsRzYyd3ZQVDBkNGVIaG1EQmhnbFliTlJPRWFnYUx2di8rKzNqLy9mZjF0c2ZWMVJWLy92a25VbEpTY09mT0hRd2JOZ3ptNXViSXk4dERUazRPSHhZcWxRcWhvYUVZT25Rb0g0SUZCUVhZdjM4L1B2amdBd2lGUXEzQnFSa1pHWWlKaVVGTVRBeGlZMk9SbEpTRU0yZk84QmZoTDE2OGlBMGJOcUNnb0FBQU1IMzZkRDZvMDlMU2tKZVg5OXllRVZTcFZOaTg3ZGx5TGxpcUtsSlJPUmRpdkZxMTl4cmk3dGsxeWNQVFcrSGg2YzNHdmplWnBhWGZaeXFWaXRWVmJHd3NFNHZGYk1DQUFlemN1WE9NTWNiV3JsM0x4R0l4Vzc5K3ZkNTkxR28xbXpWckZoT0x4ZXpubjMvbWw4dGtNalp1M0RqV3IxOC85dWpSSTYxOWpoNDl5c1JpTVV0TlRkVjd6SFhyMWpHeFdNenk4L1A1WmNIQndleTExMTVqUlVWRmpESEc1czZkeTBhTkdzV1VTaVZqakxISGp4K3pYcjE2YWJYejh1WExyRWVQSG16eDRzWDhzdjM3OTdNaFE0WXdzVmpNeEdJeEd6bHlKRnUwYUJFN2Z2dzRrOHZsN015Wk0yenk1TWxNTEJhemNlUEdzWXNYTDdLQWdBQTJiTmd3OXVEQkE4WVlZOHVXTFdPdnYvNTZyYjdqcDZsVUtwYVdmcDlOK3ZCajV1SHB6VHc4dlJYdUhib2x1M2ZvK3Z6bW5DZkVrTnhlNmRiQ28wUFhuenc2ZGl2dzhQUm0vbS8raSszWmQ1REo1Zkk2L2ZJb0ZBcTJlUEZpOXM4Ly96REdHRnU5ZWpVVGk4WHMyMisvclhTL2twSVNObTdjT0NZV2kxbG9hQ2pMeTh0ai8vM3ZmNWxZTEdiSGpoMWo0ZUhoYk5XcVZXekxsaTNzcDU5K1lvTUdEV0lqUjQ3a2crYkNoUXRzNTg2ZDdPREJnMnpYcmwzTXo4K1A5ZW5UaDZuVmFzWVlZMGxKU2N6SHg0ZHQyclNKZjgrWW1CZ21Gb3Zaa1NOSCtHVnIxNjVsUFh2MlpDa3BLZnl5N2R1M003Rll6Ty83OTk5L3M4V0xGN00vL3ZpRFpXWm1hbTNuNysvUEI5anZ2Ly9PL3dOdzkrNWQxcjkvZitibjU4ZFdybHpKK3ZUcHc1WXRXMWFuNzFwZVZzYjJIenJLL045OG0zbDRlalAzanQ0bEhoMjYvdFRjdzdOMU5YNEVDREVlenM2ZGJOMWY4UnJsMGJHYnhNUFRtM1h1MFlkTiszUU95NVpJNnZSTHBKR1ptY21HREJuQ2xpMWJ4b2RHVmRzUEhUcVUvZmpqajJ6bnpwMU1MQmF6elpzM00xWitoak5reUJEV3QyOWYxcWRQSHpacDBpUVdIeC9QNzd0MTYxYitURWNzRnJNZVBYcXduVHQzOHVzREF3T1puNThmS3l3czFIclB5Wk1uczNmZWVZZC9uWmVYeC9yMzc4OSsrZVVYcmUyQ2c0T1pXQ3htY1hGeEZiYi95SkVqN0tPUFBtTG56cDNUZTVhYWtwTENwaytmem5yMzdzM0dqeC9Qc3JPenEveE9LcEl0a2JEUDU4NW5YWHo2bEFkVnQ5eFdIYnpHT0R0M011eGdPdkxDTlBoS29mV2hSYnV1Ym1ZaXdSNk9ZNzBCenF5YlY1Zm5WblltSnljSFRabzBxZlpkeDZLaUl0amEyb0l4aG12WHJxRlhyMTdWMnErd3NCQ1ptWm44Tk8vTm16ZlhxbXQxOCtaTmxKU1VhRjB2US9tMUkwZEhSNjNIYVhKeWNuUm1lNWJKWkxoOCtUTDgvUHlxMVo0WFJhVlNJVWx2T1JjNWxYTXhjUlJXNWR6ZE83bkFValFaNEQ3ak9LNXBZNGRHRGE3c3pNdE9rcE9EUTBlUFlldU9QVHJsWEZKVGIxTTVGeE5IWWFYTnJFVTd6eDVtSXJNZkFVNXNibWJHOWU3VnMwR1ZuWGxaVVRrWDBqQkthelljNmtKcFRvYURiWlBqVENUd1VLdVp4LzBIRDh5Ty9mRW5YbW5mRHMxZFhDQVVDbWtPdzNxaUtlZHkrZW9OVFByd1l5VCtjdzlLcGJvVWpKMkJYUG51L1pRN2Q0eDFXaWxTY3hSV2V1VG5TNHFlNUdRZGRXalNMQU1jMnNsa2NxZFRZZWM0cVZTSzl1M2FvdEZUMTNmSWk1T1ZuWTIxRzM3QzJ2VS9vcUNnVUZQTzVldTB4Tmd2OHZNbEJZWnVINmxmRkZZVlUrZm5ac1hhT2pXOXlISG9vRmFwMjl4SlNNVGZsNi9DM2IwMVdyVjBxOFloU0cxZHUzRUxzK2JPeDhXL0w2T3NyRXhUem1WUytqKzNUMU8zNytWRVlWVTVWcENUbmYwa0ordFhCeWRuVHExbTNybFNxY1ZmcDg1d1ZsYVdlS1ZkbXdZM0ZaaXhLeTRwd2U2OSt6RnYwZGQ0bFBtWXFkWHFBZ0RyMHUvR1RId2lsV1RSSXpNdkx3cXI2bUg1T2RrUmpSeWJ4Z2c0emwybFVyVzZldjBta2xOUzRlTFNGTTFkbXRGMXJEclNsSE5acys1SDdOcXpEektaSE9YbFhENUpUNHlsQjVBSmhWVU5zQ2U1MlVsMlRSeE9BaUl3dGNvM0tTVlZlUG5xZGRqWjJlS1Y5dTBnYkNBVElSZ2JsVXFGdzc4Zng5Y3IxdURHclNpb1Zhb3lOYkJScVdRekg5eUxpNlM2VXdRVVZqVlhrSnRiK0NRbjY2eERFNWRzQU4wTENndnR6a2RjNGtxS1M5R2xreWNzTFMzb0xLdWFOT1ZjTnY2eURhdSszd0JwWHI2bW5Nc1g5Ky9HcmlpVVp1VWJ1bzJrNGFDd3FoMlduNXQxeTlheHlkOGNKN0JoYXZVcmtUR3hvaXZYYnFCWlUyZTR0WEJ0TUJPdU5sUktwUW9YSXY3R2dxVXJjRHowTDZoVmFqa0QreDFnbjkyL0czZU1oaVNRWjlGdlZCMFU1RW9lY3JaVzV5eEZsa1VjOEdxMkpNZmk3OHZYVUZaV0J0OGUzUnZNL0hnTmphYWN5NnJ2ZmtCS1dwcW1uTXNTVlpGcXlZT1UyL1RJRE5HTCtpdlBTYXYyWGtNRUltNFRCMEZyQUNMZkh0Mng2cHNsYU9uV2drS3JuRnF0eG9PTWgxajA5UXBjdkhRRkFKUk16ZTREYkhwYVl1eEpRN2VQTkd4MFp2V2NQSkZtcDlnNnVod1dnbGtENlBnbzg3SEY1YXZYSVJJSzBlR1ZkaTk5dDdCTW9jQ1JZMzlnNllwVmlJcUpBMk1vNVpoNnE3eE1NU1VqNmM0dFE3ZVBOSHgwWnZXY09UdDNzclZwTEJ6Q0NRUy9nT09jcksydDhWcS9QbGo4MVJjdjdRUFJrcHdjckZpOURtSG53bEZjWEFMR21GVE4xSUdsVXRWZkVrbDhrYUhiUjR6RHkvM1AvUXRRVWlJcHk4L052bXZqME93M2dZRHpVU3JMWEpPU1U0VTNia2FoazJjSE9EVnA4dEowQzFVcUZlNGxKZVBUT1YvaVFzUWxLQlFLSldQNFcxbFdGdkFnNlU1RVNZbWs3dE5XazVjR2hkVUxVaWpOS25Dd2RUd0prU0FmZ0ZkV3RzVG1WTmhabENrVWFPUGhEcHVuYXBtYklrbE9EbmIvdGg5ZkxWbU90UFQ3bW5JdTN3cktWRi9lVDQyL2IrajJFZU5EM2NBWDc2VXJPMFBsWE1pTFFHZFdMOTVMVVhhR3lybVFGNDNDcXA2WWV0a1pLdWRDWGpRS3EvcGxrbVZucUp3THFROFVWdlhQWk1yT1VEa1hVcDhvckF6SGFNdk9VRGtYWWdnVVZvWmxkR1ZucUp3TE1SUUtxd2JBR01yT1VEa1hZbWdVVmcxSGd5MDdRK1ZjU0VOQVlkWEFOTFN5TTFUT2hUUVVEZk1LTGdFTVhIYUd5cm1RaG9iT3JCb3dRNVdkb1hJdXBDR2lNeXNqVUo5bFo2aWNDMm1vNk16S0NOUkgyUmtxNTBJYU9nb3JJL0tpeXM1UU9SZGlES2diYUp5ZVc5a1pLdWRDakFXZFdSbW5PcFdkb1hJdXhCaFJXQm14MnBhZG9YSXV4QmhSV0JtL0dwV2RvWEl1eEZoUldKbUdLc3ZPS0pSS0t1ZENqQnBkWURjOXd0YnR2WWNMaE94TGNGeGZNek16K0Ezc0R6T1JHVTZkT1FlRlFnR0FYVmNyVlV2VDc5MCtEVUJoNkFZVFVoMFVWcWFKYTltaFEzTUJaemxMd0dFbXdKa0JBQmdyVXdPYmxVcjI3Y09rMklkME5rV01DWVdWYVJPMmJOZGxpc2hNOENWalRLUlFxWlkrdkJlL2hhNU5FV01rTW5RRHlBdWxjckl6dTZ4V3M3dWNnRFBuSUxyeWtJS0tHQ2tLSzlQbklCUUt2QmhqbGdBY0ROMFlRbXFyWWRYTUpZU1FDdEExS3lQSEdIdnVGOGs1UTlkUUprUVBPck1paEJnRkNpdENpRkdnc0NLRUdBVUtLMEtJVWFDaEN5Ym0zRG5OSXpYVjUrL3ZiL0I1Q1FtcEN2MkVHcmxuN3dhKzl0cHJrTWxrRUltcS9uZElxVlJDcVZUaTJyVnJXdHZUM1VCQ3lIUEhuakZnd0FDMmFkT21aeGZydFdmUEhpWVdpNWxDb2RCYWJ1alBSSWcrMUEwMFFlbnA2WWlJaUtoeXU1U1VsSHBwRHlIUEE0V1ZDVHA3OWl3dVhMaFE1WFpLSlQwbVNBaXBKOVFOSkM4TE9yTXlRWW1KaVRoKy9IaVYyOTIrZmJ0ZTJrUEk4MEJoWllLdVhyMks2T2pvS3JlVHkrWDEwaDVDbmdjS0t4TVRFQkNBbmoxN29uLy8vbFZ1ZStQR0RadytmYnJPc3prVFVoOW9QSTJSWTR5eGE5ZXVJVGs1dWM3SGF0NjhPUVlOR2tUanJFaURSR2RXSnVEcTFhdjQ2NisvS3QwbUp5Y0hGaFlXc0xPenEzQWJYMTlmREJvMDZBVzBrQkR5MG52MkRsOWhZU0g3OWRkZm1VUWkwVm8rYU5BZ3RtVEprbXJkSlRUMFp5SkVIenF6TWpIaDRlSDQ3cnZ2SUJhTDRlVGtwTFh1NGNPSE9IWHFsTjc5T25mdUREYzNONzNyQ0drSUtLeE16TEZqeCtEaTRnSlBUMCtkZFZGUlVSVU9Wd2dPRHFhd0lvUzhPRTkzMy83KysyOG1Gb3VaV0N4bVI0NGNvVzRnTVNsMFptVWk4dkx5c0h6NWN2ajQrTURIeHdmTGxpM0Q0OGVQTVhueVpGaGFXaHE2ZVlUVUdZV1ZDWGp5NUFrKy8veHpGQlVWWWNtU0pXaldyQmxrTWhtMmJ0MktRNGNPb1UrZlBwREw1YmgvL3o1Q1EwTzFhbGNwbFVxb1ZDcit2MlBIampYb1p5R2tJalNleHNncGxVbzJidHc0WkdabTR2dnZ2MGZQbmozNWRRa0pDZmo5OTk4UkdSbUo3T3hzRkJVVlZYb3NYMTlmYk5xMGljWlprUWFKZmlpTkhHT01IVDkrSEI0ZUh2RHk4cXB5ZTgwWkZHTk02dzhBbUp1Ync4ek1qTUtLTkVqMFEybmtYc1FGY1FvcjBoRFJRMkdFRUtOQS80S2FrQjQ5ZWxpcjFXcm5wNWR4SE5lTE1mWUR4M0VXQUtZd3hxNCt2VjZsVXVYRXhzWVcxM3RqQ2FraHVodG9RcFJLWlFlaFVCajU3UEtuZW5YN251M2hDUVNDbmdCdTFGTVRDYWsxNmdhYWtKaVltRmpHV0Z4MXQyZU1KVVJIUit1RUd5RU5FWVdWYVZFeHhuN0YvNElJK3E2OVA3MmNNWFlBZ0tyK20wbEl6VkZZbVJpMVduME1RRUUxTmkxUUtwVi8xRU9UQ0hrdUtLeE1qRUFneUFJUVU5bm9nL0oxTVNxVjZtRjl0bzJRdXFDd01qSFIwZEdGQUs0eXh0UW83L1pwUE5YOVl3Q3VKaVFrNUJpdXBZVFVESVdWNlZFeHhxNEJlRkxKTmlYbDJ5anFzVjJFMUFtRmxRbFNxVlRYbGd2MEFBQUFJQUJKUkVGVUFFZzByNSs5Mk01eFhJRkNvYmh1cVBZUlVoc1VWaVlvTmpZMkEwQ2t2dXRXNWNzaWI5KysvY0FRYlNPa3RpaXNUSlJTcWR4VjBUcTFXcjJsZmx0RFNOMVJXSm1vMHRMU2M0eXhyR2VYTThZaytmbjVKdzNUS2tKcWo4TEtSQ1VsSmNrNWp2dE4weFhrT0E0Y3g0RXhkalF0TFUxbTZQWVJVbE1VVmlaTXBWTDl4aGdyMDd3dS8vc2h3N2FLa05xaHNESmhwYVdsS1FBU25qcTd1aXNVQ2hNTjNTNUNhb1BDeW9TcDFlcENBRGVlbXJqbWhrS2h5RFYwdXdpcERRb3JFNWFVbENRdkgveFpBcUNNTVhhTmFsY1JZMFgxckV3Y3gzR1h5d2VJMnFqVjZpdUdiZzhoaEZTRTY5NjkrNW51M2J2Zm9ETnBZc3hNc3F5eHMzTW5XMnRIa2JPYXFaeUVBak1iUTdmSDBLeEVHTUhBTEdSSzdxaWgyMkpvU2pVckVYSk1VcHdyejhuSlNTdzBkSHRJOVpsVVdEbDM2bVJyb3hiTjQ4QzlDWTZ6QkdPV2pLT3U3bFAvbjEvNnFlRTVCaVU0VHNiQTVHQTRYU3hRTEpURXgxYytvU0pwRUV3bXJGcTA2K3BtSnVLMkFoakNjWnhBSkJUQzNNSWNRcUhRMEUwakRZaEtwVWFaWEE3bC8rWk9WQU00bzFLcXBqMUl1cDFzNkxhUnlwbEVXTG02OXJBMmE2UThMZ0EzMk16TURJTUhEa0JQM3g1bzBkd0ZkbloyaG00ZWFVQ0tpb3VSOGZBUklxTmljUHJzT1pTVktjQVlMcGJtcVVka1pkR2Qwb2JNSk1LcWRRZnYrUnpIbGxwWldRbVdMZ2pHVUw5QnNMZTNBODNWU2ZSaGpLR3dxQWdSbDY0Z2FONUNsSmJLMUl5eEZlbUpzVjhadW0ya1lrWi9kOGpWMWRWYXdMRjNPWTRUdkRGOEtGNzNINEpHamV3cHFFaUZPSTZEdlowZEJnOGNnT0ZEQjRQak9JRkFJSmpvNXVabVplaTJrWW9aZlZpWjJ6ZHRDbzZ6RklsRTZPYlZCVFkyTC8zTlAxSk5scGFXOE83cUJYTnpjekRBek16TXJxbWgyMFFxWnZSaHBWSXJuTUdZcGJtNU9WeWEwYzhhcVpubUxzMWdaV1VKTUppckxFUk9obTRQcVpqUmg1VlFZR2JET0lpRVFnRnNiVzBOM1J4aVpPenM3R0FtTWdNNENBVVEwdDJZQnN6b3c0b1E4bktnc0NLRUdBVUtLMEtJVWFDd0lvUVlCUW9yUW9oUm9MQWloQmdGQ2l0Q2lGR2dzQ0tFR0FVS0swS0lVYUN3SW9RWUJRb3JRb2hSb0xBaWhCZ0ZDaXRDaUZHZ3NDS0VHQVVLSzBLSVVhQ3dJb1FZQlFvclFvaFJvTEFpaEJnRkNpdENpRkdnc0NLRUdBVUtLMEtJVWFDd0lvUVlCUW9yUW9oUm9MQWloQmdGQ3FzYWtNbGtXTE5tRGU3ZHUyZm9wdFNMaElRRTVPWGw2U3hYcVZRSUN3dERmbjUrbmQ5RExwY2pQajRlT1RrNWRUNFdNVzBVVmpXZ1VDancyMisvSVNNam84N0hra2drZVBUb2tjNmZyS3dzQUlCYXJkYTcvdEdqUjNvRHBDS0ppWWtZT25Rbzl1L2ZYK00yenBrekJ4czJiTkJaWGxoWWlLVkxsMkwzN3QwMVB1YXpIang0Z0lrVEorTEVpUk4xUGhZeGJTSkROOEFVekowN0Y1Y3VYZEs3YnVuU3BSZzhlTERPOGs4KytVVHZHWnFMaXd0Q1EwTlJYRnlNTjk5OFUrOHgvZno4c0hyMTZtcTFUU0tSUUNxVnd0Yld0bHJiYXlRbkorUHg0OGQ0OWRWWGNmbnlaWjMxUFhyMHdQNzkrK0h0N1EyaFVLaXp2bHUzYnJDeHNhblJleEpTR1FxcjUwQXVsOFBHeGdaang0N2xsMG1sVXV6ZnZ4OUtwYkxDL1NaTW1JREF3RUQrOWI1OSszRDQ4R0d0YmRhdFc0Y2VQWHJ3cnhjdFdsU2p0bW5Pd3BvMmJWcWovY0xEdzJGcmE0dFdyVnJoNDQ4LzFydU5VQ2pFVjE5OXBYZmRsaTFiMEw1OSt4cTlKeUdWb2JDcWdscXRSbGhZR0ZCK3pRb0FvcU9qVVZaV0JvN2o0Ty92RHdCd2RIVEVoeDkreU8rWGxKUlVaZGRMSkJMQjJ0cGE2L1d6ek0zTmRiYXBMQUNmcGVteU9qczdWM3NmQVBqamp6OHdiTmd3ZE9yVUNSY3VYS2pSdnZwRVJFVGd6ei8veEp3NWM5Q2tTWk02SDQrOGZDaXNxcUJVS3JGMDZWSUFBR01NQUhEZ3dBRUlCQUtJUkNJK3JHb2pPenNiVVZGUi9Pdk16RXlkYlpLVGsyRnViczYvenN2TGc1MmRYYlhmUTlQVmxFZ2tjSGQzcjlZK1VWRlJlUERnQWViT25jc3ZXN05tRFk0ZVBWcmx2ci8rK2lzOFBEeDBscWVtcHVMMDZkT1lObTBhaFJXcEZRcXJLcGlibS9QWG8wNmVQSW41OCtkaitmTGxHRFJvVUoyUEhSWVdodkR3Y1A2MVVxbUVrNU9UMWpZLy9QQURCSUwvdncraVVDancybXV2VmZzOUVoTVRBUUNYTGwyQ3I2OXZ0ZmJadVhNblVQN1pOZVJ5T2RxMmJZdmc0R0M5KzJSbVptTHUzTGxRcVZUVmJ0dlRJaUlpa0p1YnE3UGMzdDRlVTZaTXFkVXhpV21oc0txQmlJaUk1M1lzUHo4L3RHdlhEbjUrZnZ5eWYvNzVCMGxKU1Zpd1lBRjhmSHp3NVpkZm9sZXZYcGcvZno3Njl1MkxTWk1tNGZMbHkxQ3IxZFY2ai9UMGREeCsvQmdjeHlFOFBCeWZmZlpabGZ2Y3UzZXZ3czhwRUFpMEF1eHBabVptMVdwVFJlN2N1Y01INjlPYU4yOU9ZVVVBQ3F2cUt5NHV4dm56NTRIeUxvMkZoUVg2OU9sVHEyTWxKeWVqWDc5K0FJRDQrSGl0ZFM0dUx2anp6ei9Sc21WTDlPdlhEd1VGQlhqcnJiZXdmdjE2eE1mSDg3KzRDUWtKOFBUMHJQUjlMbDY4Q0FBWU0yWU1EaHc0Z09qb2FIaDdlMWU2ei9yMTYrSGc0S0IzRE5YdDI3ZngzbnZ2NmQxUDAwV3VyY0RBUUV5ZVBMbE94eUNtamNLcW1rSkRRMkZqWXdPWlRJWlRwMDRoSkNRRVM1WXN3ZkRodzRIeXM0N3FDZzRPUmtwS1NxWGJoSVNFSUNRa1JHdFpSRVFFZjlZakVBaHc0OGFOU285eDZ0UXBXRnBhWXNhTUdUaDkralFPSHo1Y2FWaGR1blFKVjY1Y3dieDU4N0I4K1hLdGRXUEhqa1ZBUUFDOHZMejA3bHRhV29xYk4yK2llZlBtbGJhSmtOcWlzS29HcFZLSm5UdDNZdGl3WWRpN2R5OENBd054L3Z4NUxGaXdBSjZlbmxBb0ZEVWFVN1JqeHc2ZHJweFVLc1h1M2J0eDlPaFJCQWNINCtIRGh6aDQ4Q0FDQXdNUkVCQ2dFNFljeDFYNkhwR1JrVWhJU0VCQVFBQnNiR3dRRUJDQVBYdjJZT3JVcVhCemM5TzdEOGR4OFBYMXhmRGh3L213K3ZMTEwva3p0Sm9JQ2dyQ3FGR2phcndmSVJXaHNLcUdBd2NPUUNLUllOU29VZGk3ZHk4QVlPSENoZkQzOTBmcjFxM3g1TW1UR3AxUldGaFlJQ01qQTZtcHFZaVBqMGRVVkJSaVltTFFva1VMckYyN0ZnTUhEZ1JqREM0dUx0aTRjU04yN2RxRmdRTUh3dFBURTYxYXRVS2pSbzM0YTBjVkRmYmN0bTBiVUg1R2hQS3U0SjQ5ZS9Eenp6L3JuRFZwOU9yVkMrM2F0ZE1LUXJsY2pzNmRPK08vLy8xdnRUL2ZyRm16YWpTOGdwRHFvTENxUW41K1BqWnQyb1EzM25oRGEyQ2xVQ2hFMzc1OStXMDZkdXhZcmVPRmg0Y2pLQ2dJakRGd0hBY1BEdy80K1BoZ3lwUXA4UFgxNVlPQzR6aTgrKzY3R0RseUpNTER3M0h1M0RtRWhJVHd6OUNKUkNJY1BueFliMWlkUFhzV1Y2NWNRZi8rL2ZucldxNnVyaGc1Y2lTT0hUdUdOOTk4RTcxNzk5YlpUeUFRb0duVHBpZ3BLZEZhM3FSSkU3ejY2cXZWL3M3MGpSY2pwSzdvcDZvS05qWTJzTGUzcjNBVWQzNStQaDQvZm93T0hUcFVlcHdqUjQ0QUFFYU5Hb1g1OCtkajkrN2RrTXZsQUlDYk4yL2k1czJiUUhrd2JOcTBDVEtaREJNblR0UTZocjI5UGRScU5WcTBhSUZQUC8xVWIzY3VOemNYcTFldmhrZ2t3c3laTTdYV0JRWUdJaXdzREFzWExzU2VQWHVxTmFwOTFhcFYvTDdSMGRGVmJqOXo1a3lFaFlYcGZRU0hrTHFnc0txQ21aa1p0bXpaZ3FaTm02S3dzRkJuL2ExYnR3QUFZckc0MHVQRXhjVWhNaklTYjcvOU5rYVBIbzNmZi84ZGJtNXUvQVY2QUxoeTVRcC8wVnl0VmlNbEpRWHZ2LysrMW1NckJ3OGVST1BHamRHOWUzZWQ5eWdySzhQczJiTWhrVWp3OGNjZm8wMmJObHJybXpadGlwa3paMkxseXBXWU5Xc1dObTdjV09VQVU4MVowbWVmZllhaW9pS3RkUXNYTGtTUEhqM3cxbHR2OGN2YzNOd3FITjVBU0YxUVdGV0RpNHRMaGV0Q1EwUGg0dUtDdG0zYlZucU12THc4blVkZVBEdzhNR0xFQ1A1MWZuNit6aDArWDE5ZnJTRVNseTlmMXVtbW9meFJvS0NnSU1URnhhRjM3OTc0NElNUDlMWmp6Smd4dUhYckZzTEN3akIxNmxTc1c3ZXVXbWRZK3JxNWxwYVdjSEZ4Z1krUFQ1WDdFMUpYRkZaMWNQZnVYVnk0Y0FIQndjRTZkK2MwZCs4MFhiMUhqeDVWMlZXc3JlenNiQVFGQmVIMjdkdm8wcVVMVnE1Y1dlbFFpc1dMRjBNcWxlTFdyVnNZUDM0ODVzK2ZyelU0dGJwS1Mwc3JmWjlmZi8wVlVxa1VLQi8wQ1FDN2R1M1NPcHZUak9lNmZQbXkzak5YQUhCeWNzSy8vLzN2R3JlUG1CWUtxMW9xTEN6RS9Qbno0ZWJtcHRVTjBuQjJkb1pRS01UbXpadHg0Y0lGSkNjblk5eTRjVnJiN051M0Q0Y09IZUpmSzVWS05HN2NXR3ViMmJObjZ6eHVveGxRaXZJenUxV3JWcUdvcUFpK3ZyNVlzMlpObGVWZ0xDMHRzWDc5ZXN5Yk53OFhMMTVFVUZBUWhnOGZqbSsrK2FiUy9iS3lzckI2OVdwWVdWa2hOemNYMmRuWkZRNkRRUGwxdXZUMGRKMWwra1JHUmlJeU1sTHZ1alp0MmxCWUVRcXIyZ29ORFlWVUtzWDI3ZHYxWHFPeHM3UERyRm16Y1BUb1VhU2twT0ROTjk5RVFFQ0ExalorZm41YVpXWE9uajNMUHl2SWNSd0VBZ0dtVDUrT3pwMDc4OXRzMmJKRjZ4Z1NpUVRGeGNWNC8vMzNNWDM2OUdyZmliT3lzc0ozMzMySFhidDJZZGV1WFpnMGFWS1YrelJwMGdTRmhZV1FTcVVRaVVTWVBIa3lYbi85OVFxMzM3OS9mN1VmRGFwTVRRYmNFdE5WK2NoQ0krRGUwWHNnT1BhYnZaMmRTOGdQMzZOWHovcTdmaUtWU3VIbzZGaHY3MWVSMU5SVXZaVU9xcXVzck95bHZTaCs5ZnBOekp3ZERFbHViajRZUnFmZGpUNXY2RFlSL2VpZnJEcG9DRUdGOGd2MWRmR3lCaFV4TGhSV2hCQ2pRR0ZGQ0RFS0ZGYUVFS05BWVVVSU1Rb1VWb1FRbzBCaFJRZ3hDaFJXaEJDalFHRkZDREVLRkZhRUVLTkFZVVVJTVFvVVZvUVFvMEJoUlFneENoUldoQkNqUUdGRkNERUtGRmFFRUtOQVlVVUlNUW9VVm9RUW8wQmhSUWd4Q2hSV2hCQ2pRR0ZGQ0RFS0ZGYUVFS05BWVVVSU1Rb1VWb1FRbzJEMFlhVml5aUlPVUtoVmFwU1VsQmk2T2NUSWxKU1VRS2xTQWd3cUZWTVdHYm85cEdKR0gxYU1sV1dDb2JSTW9VQzJKTWZRelNGR0psdVNBNWxNRGdCeXhzb3lEZDBlVWpHakQ2dU1mLzdKWWtDeFFxRkFRdUkva01sa2htNFNNUkpsWlFyRTMwMkVYQzRId09RWi8veVRaZWcya1lvWmZWZ0JVSUtwOXpQRzFNZisrQk0zSXFOUktwT0JNV2JvZHBFR2lqRUdtVXlHdUR2eE9IcnNENmpWYWpYQWRnSlFHcnB0cEdLY29SdndQTGk2dWxxYjJ6ZjlpK013d043ZURvTUc5RWUzcmwzUXdyVTU3R3h0RGQwODBvQVVGaFhoNGNOSGlMc1RqN1BuSTFCUVVBQTFZNWNVQlJML1I0OGUwVVhQQnN3a3dnb0FYRHQwN1dBR2JndkhvUS9IY1FKek16TllXMXRESkJJWnVtbWtBVkVvRlNncEtZVkNvUUJqaklIaGJ5VlVNeklTYjhjYXVtMmtjaVlUVmdEUXVFMmJSdmJtZHNzRUhONWlnQm5BbVFFUUdycGRoc1RValArZnpBQndBcFA2WDE0YktvQXBPRUNoQmp0VnFDaVpMVTFLS2pCMG8walZUUEluMTltNWs2MjFvOGhaelZST1FvR1pqYUhiWTBnV0luVmJDNUhnZlFISG1aVXFWRnZsU2tHeW9kdGtTRW8xS3hGeVRGSWlWVW9ra25nYXFtQkVUREtzeVAvcjNyMzdheHpIN1dPTVdRSVlGUlVWZGNIUWJTS2tOa3poYmlBaDVDVkFZVVVJTVFvVVZvUVFvMEJoUlFneENoUldoQkNqUUdGRkNERUtGRmFFRUtOQVlVVUlNUW9VVm9RUW8wQmhSUWd4Q2hSV2hCQ2pRR0ZGQ0RFS0ZGYUVFS05BWVVVSU1Rb1VWb1FRbzBBMWYwMUlqeDQ5ck5WcXRmUFR5emlPYzJHTUNUbU9Fd0J3NmQ2OWUrdW4xNnRVcXB6WTJOamllbThzSVRWRVlXVkNsRXBsQjZGUUdQbnNjbzdqYXl6dWUrcnZBQUNCUU5BVHdJMTZhaUlodFViZFFCTVNFeE1UeXhpTHErNzJqTEdFNk9ob25YQWpwQ0dpc0RJdEtzYllyeWlmRzAvZjNJbFBMMmVNSGZqZkJBcUVOSHdVVmlaR3JWWWZBMUNkMlZvS2xFcmxIL1hRSkVLZUN3b3JFeU1RQ0xJQXhEeDdiZXBwNWV0aVZDclZ3L3BzR3lGMVFXRmxZcUtqb3dzQlhHV01xVkhlN2RONHF2dkhBRnhOU0VqSU1WeExDYWtaQ2l2VG8yS01YUVB3cEpKdFNzcTNVZFJqdXdpcEV3b3JFNlJTcWE0QmtHaGVQM3V4bmVPNEFvVkNjZDFRN1NPa05paXNURkJzYkd3R2dFaDkxNjNLbDBYZXZuMzdnU0hhUmtodFVWaVpLS1ZTdWF1aWRXcTFla3Y5dG9hUXVxT3dNbEdscGFYbkdHTlp6eTVuakVueTgvTlBHcVpWaE5RZWhaV0pTa3BLa25NYzk1dW1LOGh4SERpT0EyUHNhRnBhbXN6UTdTT2twaWlzVEpoS3BmcU5NVmFtZVYzKzkwT0diUlVodFVOaFpjSktTMHRUQUNROGRYWjFWeWdVSmhxNlhZVFVCb1dWQ1ZPcjFZVUFickQvZDBPaFVPUWF1bDJFMUFhRmxRbExTa3FTbHcvK0xBRlF4aGk3UnJXcmlMR2llbFltanVPNHkrVURSRzNVYXZVVlE3ZUhFRUlxd25YdjN2MU05KzdkYjlDWk5ERm1GVCthYjhTY25UdlpXanVLbk5WTTVTUVVtTmtZdWoyR1ppWENDQVptSVZOeVJ3M2RGa05UcWxtSmtHT1M0bHg1VGs1T1lxR2gyME9xejZUQ3lybFRKMXNidFdnZUIrNU5jSndsR0xOa0hIVjFuL3IvckZ1Tjd5WERNU2pCY1RJR0pnZkQ2V0tCWXFFa1ByN0kwTzBpVlRPWnNHclJycXVibVlqYkNtQUl4M0VDa1ZBSWN3dHpDSVZDUXplTk5DQXFsUnBsY2ptVUtoWEt5K2ljVVNsVjB4NGszVTQyZE50STVVd2lyRnhkZTFpYk5WSWVGNEFiYkdabWhzRURCNkNuYncrMGFPNENPenM3UXplUE5DQkZ4Y1hJZVBnSWtWRXhPSDMySE1yS0ZHQU1GMHZ6MUNPeXN1aE9hVU5tRW1IVnVvUDNmSTVqUzYyc3JBUkxGd1JqcU44ZzJOdmJvYkpxbWVUbHhSaERZVkVSSWk1ZFFkQzhoU2d0bGFrWll5dlNFMk8vTW5UYlNNV00vdTZRcTZ1cnRZQmo3M0ljSjNoaitGQzg3ajhFalJyWlUxQ1JDbkVjQjNzN093d2VPQUREaHc0R3gzRUNnVUF3MGMzTnpjclFiU01WTS9xd01yZHYyaFFjWnlrU2lkRE5xd3RzYkY3Nm0zK2ttaXd0TGVIZDFRdm01dVpnZ0ptWm1WMVRRN2VKVk16b3cwcWxWamlETVV0emMzTzROS09mTlZJenpWMmF3Y3JLRW1Bd1YxbUluQXpkSGxJeG93OHJvY0RNaG5FUUNZVUMyTnJhR3JvNXhNalkyZG5CVEdRR2NCQUtJS1M3TVEyWTBZY1ZJZVRsUUdGRkNERUtGRmFFRUtOQVlVVUlNUW9VVm9RUW8wQmhSUWd4Q2hSV2hCQ2pRR0ZGQ0RFS0ZGYUVFS05BWVVVSU1Rb1VWb1FRbzBCaFZRTXltUXhyMXF6QnZYdjNETjBVUWw0NlZKKzhCaFFLQlg3NzdUZjA2TkVEN2R1M3I5T3hKQklKRkFxRnpuS2hVSWhtelpwQnJWYmo4ZVBIZXZlMXNySkM0OGFOcS9VK2lZbUptREZqQmo3ODhFT01HemV1VG0xK1ZrRkJBYVJTS1NRU0NUSXpNNUdabVFsSFIwZU1HVE9HMytiT25UdTRkT2tTcGt5Wm9yVnZaR1Frbmp4NVV1bnhtelp0aXM2ZE96L1hOaFBqUldIMUhNeWRPeGVYTGwzU3UyN3AwcVVZUEhpd3p2SlBQdmxFN3htYWk0c0xRa05EVVZ4Y2pEZmZmRlB2TWYzOC9MQjY5ZXBxdFUwaWtVQXFsZGFvSXNYOSsvZHg0c1FKeUdReS9rOWhZU0VLQ3d0UlVGQ0Fnb0lDNU9mblE2bFU2dXdyRkFyeDZxdXZvbFdyVmdDQTgrZlBZOXUyYlhCeWNzTGJiNy9OYjdkKy9YcmN1WE1ISXBIK0gwR0ZRbEdqejBsTUg0WFZjeUNYeTJGalk0T3hZOGZ5eTZSU0tmYnYzNi8zRjFwandvUUpDQXdNNUYvdjI3Y1BodzhmMXRwbTNicDE2TkdqQi85NjBhSkZOV3BiWGw0ZVVINldVbDNwNmVuWXRtMGJSQ0lScksydCtUOTJkblpvMGFJRk9uYnNpRWFOR3FGeDQ4WndjSENBbzZNakhCMGQwYVJKRXpnNU9jSFMwcEkvMXRTcFUzSHQyaldzWHIwYW5UdDNSb2NPSGZoMWd3WU5xakNNUHZyb294cDlUbUw2S0t5cW9GYXJFUllXQnBSZnN3S0E2T2hvbEpXVmdlTTQrUHY3QXdBY0hSM3g0WWNmOHZzbEpTVmgvLzc5bFI1YkV3WlB2MzZXdWJtNXpqYVZCZUN6TWpJeUFBRE96czdWM2tmanA1OStnbytQVDQzM2U1cElKTUxTcFVzeGZ2eDRMRnEwQ0wvOTlodVZuQ2ExUW1GVkJhVlNpYVZMbHdMbEV3MEF3SUVEQnlBUUNDQVNpZml3cW8zczdHeEVSVVh4cnpNek0zVzJTVTVPaHJtNU9mODZMeSt2UmpQMmFMcWFFb2tFN3U3dXRXNXJYYmk3dTJQUm9rWG8wS0dEVmxDZFAzOGVmZnYyMWJ1UFhDN0hvRUdENnJHVnBLR2pzS3FDdWJrNWZ6M3E1TW1UbUQ5L1BwWXZYLzVjZnBIQ3dzSVFIaDdPdjFZcWxYQnkwcTZzKzhNUFAwQWcrUCtidGdxRkFxKzk5bHExM3lNeE1SRUFjT25TSmZqNit0YW9mYUdob1lpT2pxN1JQaHBEaGd6UkNzZmh3NGZyYk5PNWMyZE1talJKNy80Ly8veHpyZDZYbUM0S3F4cUlpSWg0YnNmeTgvTkR1M2J0NE9mbnh5Lzc1NTkva0pTVWhBVUxGc0RIeHdkZmZ2a2xldlhxaGZuejU2TnYzNzZZTkdrU0xsKytETFZhWGEzM1NFOVB4K1BIajhGeEhNTER3L0haWjUvVnFJMm5UcDJxZFpldGJkdTJTRTFOUldIaC8yWm90N2EyeHBBaFE3UzJjWFoycmpEMDkrN2RXNnYzSmFhTHdxcWFpb3VMY2Y3OGVRQkFhbW9xTEN3czBLZFBuMW9kS3prNUdmMzY5UU1BeE1mSGE2MXpjWEhCbjMvK2laWXRXNkpmdjM0b0tDakFXMis5aGZYcjF5TStQcDRmQXBDUWtBQlBUODlLMytmaXhZc0FnREZqeHVEQWdRT0lqbzZHdDdkM3RkdjUwMDgvb1h2MzdyWDRoUC96OXR0dkl6MDluZjljejRaVmRuWTJUcDA2cFhkZnFWUUtCd2VIV3I4M01UMFVWdFVVR2hvS0d4c2J5R1F5bkRwMUNpRWhJVml5WkFuZnZYbTZxMWFWNE9CZ3BLU2tWTHBOU0VnSVFrSkN0SlpGUkVUd1ozY0NnUUEzYnR5bzlCaW5UcDJDcGFVbFpzeVlnZE9uVCtQdzRjUFZDaXVWU2dXVUQwT29pMTkrK1FWS3BSSWJOMjdVMjliNCtIaitldUN6NUhJNTJyUnBVNmYzSjZhRndxb2FsRW9sZHU3Y2lXSERobUh2M3IwSURBekUrZlBuc1dEQkFuaDZla0toVU5Sb3ZzSWRPM2JvZE9Xa1VpbDI3OTZObzBlUElqZzRHQThmUHNUQmd3Y1JHQmlJZ0lBQW5UQ3NxbnNXR1JtSmhJUUVCQVFFd01iR0JnRUJBZGl6WncrbVRwMEtOemUzS2o4dkFKaVptUUhsZDBHcjIvVVVDb1d3c0xBQUFEUnAwZ1FvSDhTcXo4Q0JBN0Y2OVdxa3BLVEEzdDVlNjNyZDFhdFhFUnNiaTE5KytZV0dNUkNBd3FwNkRodzRBSWxFZ2xHalJ2SFhVaFl1WEFoL2YzKzBidDBhVDU0OFFmUG16YXQ5UEFzTEMyUmtaQ0ExTlJYeDhmR0lpb3BDVEV3TVdyUm9nYlZyMTJMZ3dJRmdqTUhGeFFVYk4yN0VybDI3TUhEZ1FIaDZlcUpWcTFabzFLZ1JmNGV3b3NHZTI3WnRBd0IrN05lWU1XT3daODhlL1B6enoxaStmSG1sN1NzcEtRRUFQb0FuVHB4WTVabWd4bXV2dllidnZ2dXUydDhGQUh6MzNYZUlpNHZEeHg5L2pERmp4aUErUGg0N2QrN0U5ZXZYNGVqb2lHSERodkdEVE1uTGk4S3FDdm41K2RpMGFSUGVlT01OcllHVlFxR1F2KzJlbjUrUGpoMDdWdXQ0NGVIaENBb0tBbU1NSE1mQnc4TURQajQrbURKbENueDlmZmt6Sm83ajhPNjc3MkxreUpFSUR3L0h1WFBuRUJJU2dweWNIS0I4L05MaHc0ZjFodFhaczJkeDVjb1Y5Ty9mbjcrdTVlcnFpcEVqUitMWXNXTjQ4ODAzMGJ0Mzd3cmJxQmxJMnFoUkkzNVpodzRkS3J4enA3RnUzYnBxZlFmUFdydDJMVFp2M296dnZ2c09PM2JzZ0VRaVFZOGVQYkJpeFFyNCtmbFZPTXFkdkZ6b3A2QUtOalkyc0xlM3g4Y2ZmNngzZlg1K1BoNC9mcXcxTWx1ZkkwZU9BQUJHalJxRitmUG5ZL2Z1M1pETDVRQ0FtemR2NHViTm0wQjUxMm5UcGsyUXlXU1lPSEdpMWpIczdlMmhWcXZSb2tVTGZQcnBwM3E3YzdtNXVWaTllalZFSWhGbXpweXB0UzR3TUJCaFlXRll1SEFoOXV6WlUrR285b3lNREZoWldXbUZsYk96TTRZTkcxYnBaOXl5WlV1bDZ5dkNjUnphdEdtRGFkT21JVFEwRkxtNXVlalFvUVA2OWV0SFFVVjRWSFdoQ21abVp0aXlaVXVGdjlpM2J0MENBSWpGNGtxUEV4Y1hoNTA3ZDBJZ0VHRDA2Tkd3czdORDI3WnRNWG55WlA1UHg0NGRrWmFXQnBTUG5FOUpTVUcvZnYyMHRuRnpjNE9qbzZQZXUzUmxaV1dZUFhzMkpCSUpQdnJvSTUwTDFFMmJOc1hNbVRNaGxVb3hhOVlzZmxqQnMySmpZOUdwVTZkcWYwZTFVVlJVaEx5OFBLeGZ2eDZ2di80NkZpNWNDQWNIQit6ZHV4ZnZ2ZmNlZnZ2dE43enp6anZQZGJnSU1XNzB6MVkxdUxpNFZMZ3VORFFVTGk0dWFOdTJiYVhIeU12TDAzbmt4Y1BEQXlOR2pPQmY1K2ZuNjl3MTgvWDExUm9pY2ZueVpmNmEwdE5rTWhtQ2dvSVFGeGVIM3IxNzQ0TVBQdERiampGanh1RFdyVnNJQ3d2RDFLbFRzVzdkT3EwZ1RrcEtRbEpTRXViTW1WUHA1Nmt1cFZLSmxKUVVLQlFLcU5WcUNBUUNKQ2NuSXkwdERXbHBhWWlQajhmdzRjTXhmdng0dnBMRnA1OStpZ0VEQnVDcnI3N0MwcVZMY2ZUbzBSbzlpRTFNRTRWVkhkeTlleGNYTGx4QWNIQ3d6dDA1emQwN1RWZnYwYU5IVlhZVmF5czdPeHRCUVVHNGZmczJ1blRwZ3BVclYxWTZsR0x4NHNXUVNxVzRkZXNXeG84Zmovbno1L09EVXc4ZVBBZ2JHeHVkaWc4eW1Rd1BIanlvdEIzUGxyeVJ5V1NZTzNjdW9xT2pJUktKOE0wMzMyRHUzTGxvMjdZdFJvOGVEUWNIQjB5Y09GR3J1Nm5Sdlh0MzdOdTNEeGtaR1JSVUJLQ3dxcjNDd2tMTW56OGZibTV1ZU91dHQzVFdPenM3UXlnVVl2UG16Ymh3NFFLU2s1TjE2a250MjdjUGh3NGQ0bDhybFVxZE9sV3paOC9XZWR4R002QVU1V2QycTFhdFFsRlJFWHg5ZmJGbXpab3FmN2t0TFMyeGZ2MTZ6SnMzRHhjdlhrUlFVQkNHRHgrTy8vem5Qemh5NUFobXpKaWhjNHliTjI5aTFLaFJWWDR2VDNjOVAvLzhjOXk0Y1FPclZxMENZd3p6NXMzRHBVdVhNR2pRSUxScjF3NVdWbFk0Zi82ODFrMEZsSS96VWlxVi9IOXYzNzZ0VlNPTHZKd29yR29wTkRRVVVxa1UyN2R2MTNyUVdNUE96ZzZ6WnMzQzBhTkhrWktTZ2pmZmZCTUJBUUZhMi9qNStXbVZsVGw3OWl6L3JDREhjUkFJQkpnK2ZicFdBYnBuTDJKTEpCSVVGeGZqL2ZmZngvVHAwNnQ5UWRyS3lncmZmZmNkZHUzYWhWMjdkbUhTcEVuSXk4dER0MjdkTUdIQ0JKM3R1M1hyaHM4Ly83elNZODZmUDEvcmRkT21UVEY3OW16K3JHM3YzcjNZdTNjdnJsNjlpaE1uVHZCZHc2ckdjSTBZTVlMQ2lzRG9hM1c0ZC9RZUNJNzlabTluNXhMeXcvZm8xYk51SlUxcVFpcVZ3dEhSc2Q3ZXJ5S3BxYW53OFBDbzlmNWxaV1Y2QTdldWlvcUthdFNGWTR4QnJWYnovOVg4M2N6TTdJWGRGYng2L1NabXpnNkdKRGMzSHd5ajArNUduMzhoYjBUcWpNNnM2cUFoQkJYS0w5VFh4WXNJS2xReVlMVWlITWZWK1JFZllycG82QUloeENoUVdCRkNqQUtGRlNIRUtGQllFVUtNQW9WVkxkMjdkNjlHRXpkVVJTcVZvcUNnb0ZiN3FsUXFKQ1FrVk5vZXVWeU9CdzhlOElOVUc1ck16TXdLNTBra0JCUld0ZlBvMFNQOCs5Ly81c3V3UEE4Yk4yN0UwS0ZEK2FvS05SRWZINC8zM25zUEowNmNxSENic0xBd2pCbzFxdGFCK0NJVkZSVmg3Tml4V0xac21hR2JRaG93R3JwUUM3dDM3NGE1dWJuV2dNNmFlUExrQ1NRU0NmK2FNWVl6Wjg3QTI5c2IrZm41eU0vUDE5bkgyZGxaNzJNcEFIRDkrblZ3SEZmcFJCSXhNVEZ3ZFhXdGNrcXVxS2dvYk4rK0hURXhNU2dySzBPYk5tMHdZY0lFcldjWW54WWVIbzZkTzNmaTNyMTdFSWxFNk42OU8yWjd6eTlNQUFBZ0FFbEVRVlRNbUlGMjdkcHBiVmRjWEZ6cERNekRoZzNEMGFOSGNlYk1tUW9mb3JhM3Q2ZEhiMTVpRkZaVmlJcUtRbTV1THY5YXJWYmorUEhqOFBUMDVNdTZWS1ZuejU2d3Q3Zm5YNTg4ZVJLclZxM1MyZTdtelpzVlR2RStkKzVjclhYNStmbElTa29DeW11dHU3bTVJU1VsaFMrU1oyTmpBeWNuSjc1cmRldldMYlJvMFFKeGNYRmF4N1d6cytObm9Ra05EY1hpeFlzaEZBclJ1M2R2V0ZoWTROcTFhMWl3WUFHeXNySXdlZkprclgzMzd0Mkx0V3ZYd3NIQkFVT0dERUZPVGc0aUlpSnc4K1pON05peFF5dXcvdnJyTDZ4WXNhTEs3K3FMTDc2b2NOM0hIMytzTlRjamVibFFXRlZoNjlhdHVITGxpczd5cUtnb3JUbi9Lck43OTI2OVp3djc5dTNUZVJid1dYbDVlWGozM1hmMXZ2K3psUkdtVHAzSy83MUxseTRZT0hBZ2Z2enhSMzVaZW5vNi92T2YvMmp0MDY5ZlA2eGZ2eDVTcVJUTGx5K0hwYVVsdG0zYnhsZEF5TTdPeGtjZmZZUk5telpoNk5DaGZBMnRodzhmWXYzNjlXamV2RGwyN2RyRkQ1RFZCTmphdFd1eGNlTkduWGIvK09PUC9ObFJZbUlpb3FPajlRYjBsU3RYa0plWHAzVkcxNnhaczBxL0syTGFLS3lxc0h6NWNwU1ZsUUVBQ2dvS01ISGlSQXdiTmd6VHBrMER5bitabHk5ZmpzbVRKNk5idDI1NmoxSFJMQzBxbFlxZm5LRWlGYTBmTUdBQUlpSWljUExrU1h6enpUZll0V3NYa3BPVCtiTTRnVUFBZ1VEQTE0UmFzR0FCZHUvZWpaWXRXMm9kUi9NWXkvbno1eUdUeVRCcDBpUStxRkQrZk4rTUdUTVFIQnlNRXlkTzhFVUlEeDA2QktWU2lTbFRwbWlONUI4L2ZqejI3dDJMNjlldkl6czdXNmNPbUtlbkovOTlSRVZGNGErLy90SjdyZXJRb1VPSWo0K3Y5RXlMdkZ3b3JLcndkUGR0ejU0OS9DK29abktEb3FJaUpDUWtnREdtTTBGcFZmUTlNRnhkUXFFUTF0Yld1SGp4SXJwMzd3NlJTSVFsUzVaZ3g0NGRXdlczek0zTmtaQ1FBQWNIaDBvTDZqMTY5QWdBMExwMWE1MTFYYnQyQmNxTDhtbG96allIREJpZ3RTM0hjZWpkdXplT0hEbUM2T2hvblJtcmYvLzlkL3p5eXkvQVV4TlQ2SnVWV2ZPUTg5UHJWcTllWGV2cHo0anhvN0NxSm9sRWd2Mzc5K090dDk2cXRCaGZUZXpaczZkYTNjQ0tRcTJvcUFoWHIxNUZVRkNRenJyTXpFdytYQzVkdWdSblorY0s1K2pyM0xrejN6VzdmLysrem5yTkhVUk5vS2xVS3FTbXBzTEp5VW52V2FQbVdVVjl4M3IxMVZmNVFvWG56cDNEOGVQSHNYTGxTcDN0OXV6Wmd3Y1BIaUE0T0poZlZ0MDY5OFEwVVZoVjArYk5td0dnUVUwTEZSb2FDc1lZQmc4ZWpLeXNMSzExY1hGeFdMcDBLUmhqa012bE1EYzNyM0NPdnVEZ1lQVHAwd2MvL1BBRERoMDZoTmRmZjUyL09GNVNVb0x2di8rZS96dks3MllxbFVwK3FxMW5hUUpZM3pDSjVzMmI4NU5ZcEthbUFnRDY5Kyt2czkyWk0yZVFtNXVyZHgxNU9WRllWVU51Ymk2T0hUdUdWMTU1QmVmT25kTlpoL0p5dzAvZk5VVDU3RENhU1ZEMXFXazNNRGMzRjE5ODhRWCsvZTkvdzgvUEQ0Y09IVUt2WHIzZzRPQ2dFMWIrL3Y3dzkvZkhuMy8raVFVTEZ1RGd3WU5WemhjNGR1eFlIRGh3QUJNbVRFRDM3dDFoYTJ1TG1KZ1l0R3JWQ2lLUmlLL09JSlBKZ0VxcU5Xam1EWHkyY21oRkt1b0c2dXVTa3BjWGhWVTFGQlVWd2N6TURLbXBxZGl3WVlQZWJmNzY2eStkYmxhYk5tMHFEYXVhZEFNVEV4T3hjK2RPcUZRcU5HblNCTG01dVVoSlNVRjJkamJlZU9NTi92clA3Tm16WVdabWhvNGRPMkx0MnJXNGV2VXFXclJvVVdWUW9YellRTnUyYlhIZ3dBRkVSVVhCMXRZV0F3Y094TFJwMCtEdjc4K1A4OUtVY2FubzRyOG1wQ3d0TGZsbGxRV2N2bmtHZCszYWhlenM3Q3JiVEY0ZUZGYlYwTHAxYTF5NmRFbnZ1clMwTlB6clgvL0MxMTkvalNGRGhsUjZITTFnejlMU1VxRDhGMWR6RmxJUnpTLzNzV1BISUJhTHNYTGxTalJwMGdRbEpTV1lNbVVLdjExT1RnNk9IRG1DZnYzNm9WbXpadnhkdUZ1M2JxRng0OGJZdjMrLzN1TjdlWGxwWFhoLzU1MTM4TTQ3NzJodGMrL2VQZUNwYTFGMmRuWkFCZDI4cHovbjAzY0ppNHVMd1hHYzF1ek1FeVpNd0xoeDQvUitCNzYrdm1DTVZmcmRrSmNMaFZVOWtjdmxHRHg0c05heW1wVHFmZjMxMTdGNDhXSitxSUcxdGJYV3VLckV4RVFjT1hJRW8wZVBocGVYRjcrOFVhTkd5TXZMdzY1ZHU3U09WMUpTZ29LQ0FreWJOcTNLYWJldVg3OE9BUEQyOXViZjI4bkpDWm1abVpESlpGcG5VQ2dQY0FCYU0vNFVGaGJDMnRvYUhNZGg5dXpadUhyMWFyVS8rK2JObTdWS081T1hFNFZWUFRFM044ZnUzYnVydGExVUtzV09IVHNRRlJXRmxpMWI0c0dEQi9EeThxcFdhVitwVklyWTJGZzhldlFJZmZ2MjVhZTdmNXBtb0tlVGt4UGVmdnZ0U285WFZsYUcvZnYzdzl6Y1hPdk0wY2ZIQnlkUG5zU1ZLMWN3YU5BZ2ZqbGpESmN2WDRhbHBhWFdYSXBwYVduOFhkVEpreWNqSUNBQXExYXRna2drd21lZmZhYnoyZExTMHZEamp6L0N4Y1VGcnE2dVZYNXVZdm9vckNweDRNQUJyRisvdmxyYkxsaXdBSXNXTGRLN3pzSEJBYUdob1ZXZXdUeCsvQmo3OXUzRHdZTUhZV3RyaXdVTEZxQnYzNzU2cjN2RnhjWGg0c1dMeU1yS1FsWldGaDQrZkFnQW1EVnJGa1FpRVZ4Y1hOQ3JWeThzWGJvVXZYdjN4dENoUTRIeTdtSmdZQ0JFSWhFMmJkcWtkYzNzOGVQSFdzTXlaRElaRmkxYWhJY1BIK0xERHovVTJuYjA2TkU0ZWZJa05tN2NDRjlmWDM3b2cyYjZyUEhqeDJ1ZGNTVW5KL1BoMWFWTEZ3Q0FtNXNiUHZqZ0F4dzVjZ1RMbHkvbnU1Y1JFUkhZc21VTFBEdzg4Tk5QUDFWNVhZKzhIQ2lzS3VIbDVhWFYxZEpIMDhVYU9uU296c083R3M5Mms1Nm1WcXR4NDhZTkhEeDRFQmN1WEVDalJvM3czLy8rRisrKyt5NnNyYTByck1MdzhPRkRYTDkrSGE2dXJ1amF0U3U4dmIyeFpjc1dmUC85OStqWHJ4OEVBZ0dLaW9yQUdFTndjREQyN2R1SER6LzhFR3ZYcmdWakRKczNiOVlaZXJCNDhXSThlZklFN2R1M2gwcWx3clZyMTVDWGw0ZEJnd1pwWFI5RCtabFZRRUFBamg4L2pqRmp4cUJYcjE3SXlzckN0V3ZYMEtaTkd3UUdCdkxicHFXbElUczdXMmZleExadDIyTHo1czJZUFhzMjNubm5IY3lZTVFNWEwxN0V1WFBuTUhyMGFNeWFOUXZXMXRhVmZ2K0VHQTMzanQ0RDNUMjdaWGJ0Mlk5ZHVYYUQxYmZVMUZRbUZvdFpXRmhZdGZkUnFWUXNKaWFHclY2OW12bjcrek94V013Q0FnTFkvdjM3bVV3bTA5cjJuMy8rWVdLeG1QMysrKytWSHZQdTNidE1MQmF6Mk5oWW5YVjM3dHhoa3laTlltS3htUG40K0xENCtIaTl4L2oxMTEvWnFGR2pXTy9ldlZuLy92M1o1TW1UMmJGang1aGFyYTd3Yyt6YXRZdU5HaldLOWV6Wmt3MGZQcHl0V3JXS0ZSWVdhbTIzY2VOR0poYUwyWU1IRDNTT29WQW8yTW1USjFuUG5qMlpXQ3htWXJHWXpaa3poMlZuWjFmNmVaK1hLOWR1TU45K2c1bTdwM2VlZTBmdmdZYitlU1lWb3pPcmVzSVl3NGtUSjNENThtVmN2MzRkVDU0OGdZV0ZCZno4L1BEV1cyL0J4OGNISE1maC9Qbnp1SG56SnF5c3JDQVFDUGh4WFhXWnpibFRwMDdZdm4wN2poMDdoblhyMWlFd01CQWZmL3d4eG80ZHF6V0I2b1FKRTJvMDlrc2dFR0RpeEltWU9IRmloZHRJcFZMczI3Y1BYYnQyaFp1Ykc5UnFOZExUMHhFZkg0OGJOMjdnd29VTEtDZ29nSmVYRi96OS9YSDE2bFdjTzNjTzU4NmRRNmRPbmY2dnZUdVBpNnJjL3dEK2VjNHN6TENMb0Fnb2lCaHFicVNXdTJsdWVWMUx1N2U2WnJhcHFYWE5YSkxVdEt4K1dsNXRWYStaNXBhV3VXSzVWRnBYMDNEQkpWUkNVU0dSYmRoaGxqUG4rZjBoekdWa2dBSFJ3eG0rNzllclY4N1o1anNzSDg1NXpuT2VCNTA3ZDBaWVdCaENRME1SSGg1dTkvZ1RxVjhvck80UnhoaGlZMlB4My8vK0Y5MjdkMGZmdm4zUnExZXZjdU16RlJjWDQ1dHZ2b0hWYWdYbkhINStmcGc4ZWZJZFAyckNHTVBJa1NQUnMyZFBMRm15QkpjdVhhcDBpdm5hY3ZMa1NlVG41K1BsbDEvRy92MzdzWERoUWx2WGpkRFFVQXdiTmd3alI0NjB6ZVQ4MUZOUElUVTFGUWNPSE1DUkkwZXdaY3NXMitpbTc3enpEaDU5OU5HN1hqTWhkNFhjbDRIVlVWaFl5RTBtazl4bGNNNTVoWmQyZDhOUFAvM0VPZWU4dUxpWUwxKytuQjg4ZUpBYkRBYW45aldiemZ6aXhZdjhoeDkrNEZhcnRkWnJvOHRBNWFBenEzdW9MalVXTTNidkp1TXU3ZHFnMCtud3lpdXZWR3RmalVhRHlNaklPN29NSnE2QnhtQW5oQ2dDaFJVaFJCRW9yQWdoaWtCaFJRaFJCQW9yUW9naVVGZ1JRaFNCd29vUW9nZ1VWb1FRUmFDd0lvUW9Bb1VWSVVRUktLd0lJWXFnK0xDeWNyR0FBUmJKS3RubXRTUEVXVVZGUlJDdElzQmh0WEt4UU81NlNNVVVIMWFjbTFQQlVXeTJXSkNlNFhoVVRVSXFrcDZSQ2FQUkJBQW16czJwY3RkREtxYjRzRXBKU0VqalFLSEZZc0dGU3dtMitla0lxWXJaYkVIOHhVc2w0MlZ4VTBwQ1Fwb1R1eEdaS0Q2c0FJamcwaGJPdWJSenoxN0Vub3BEc2RGSWM4NlJDbkhPWVRRYWNlNlBlR3pmdVFlU0pFa0FYd2RBbExzMlVyRjdONmpSWFJRVUZPU3U5VzcwUFdQbzdlM3RoYjY5ZTZGRCs3WUlEbW9Dcjl0RzRpVDFXMzVCQWY3NjZ3Yk8vUkdQSHcvOWlyeThQRWljSDdIa1pReThjZU1HTlhyV1lTNFJWZ0FRRk5rK1VnTzJtakYwWjR3SldvMEc3dTd1VHMyMVIrb1BpMmhCVVZFeExCWUxPT2NjSFA4VllaMlNjdW44V2Jsckk1VnptYkFDZ0FiaDRUN2VXcTkzQklZUkhOQUFUQU5BSlhkZGN1SVN0MzJUT1FBbXVOUzN2Q2FzQUxjd3dDS0I3OHUzRkUwM0pDYm15VjBVcVpwTC91UUdCTFR4ZFBkVEIwamM2cThTTkI1eTF5TW5ON1hVd2swdFBDTXdwaW0yV0w4d2ljSmx1V3VTa3lqeEloWGpHVVVHTVNNakk1NjZLaWlJUzRZVitaK29xS2crakxHdk9lYzZBQ05Qbno1OVdPNmFDS2tKVjdnYlNBaXBCeWlzQ0NHS1FHRkZDRkVFQ2l0Q2lDSlFXQkZDRklIQ2loQ2lDQlJXaEJCRm9MQWloQ2dDaFJVaFJCRW9yQWdoaWtCaFJRaFJCQW9yUW9naVVGZ1JRaFNCd29vUW9nZ1VWb1FRUmFBeGYxMUlwMDZkM0NWSkNpaTdqREVXeURsWE1jWUVBSUZSVVZHaFpkZGJyZGJNczJmUEZ0N3pZZ21wSmdvckZ5S0tZcVJLcFRwMSszTEdiR01zZmwzbTN3QUFRUkFlQkJCN2owb2twTWJvTXRDRm5EbHo1aXpuL0p5ejIzUE9MOFRGeFpVTE4wTHFJZ29yMTJMbG5HOUF5ZHg0anVaT0xMdWNjNzcxMWdRS2hOUjlGRll1UnBLa25RQ2NtYTBsVHhURlBmZWdKRUpxQllXVml4RUVJUTNBbWR2YnBzb3FXWGZHYXJYK2RTOXJJK1JPVUZpNW1MaTR1SHdBeHpqbkVrb3UrMHFWdWZ6akFJNWR1SEFoVTc1S0Nha2VDaXZYWStXY0h3ZVFXOGsyUlNYYldPNWhYWVRjRVFvckYyUzFXbzhEeUNoOWZYdGpPMk1zejJLeC9DNVhmWVRVQklXVkN6cDc5bXdLZ0ZPTzJxMUtscDA2Zi81OHNoeTFFVkpURkZZdVNoVEZyeXBhSjBuUzZudGJEU0YzanNMS1JSVVhGLy9FT1UrN2ZUbm5QQ01uSitjSGVhb2lwT1lvckZ4VVltS2lpVEcydWZSU2tERUd4aGc0NTl1dlhyMXFsTHMrUXFxTHdzcUZXYTNXelp4emMrbnJrbjkvSzI5VmhOUU1oWlVMS3k0dXZnTGdRcG16cTRzcWxlcVMzSFVSVWhNVVZpNU1rcVI4QUxIOGYySXRGa3VXM0hVUlVoTVVWaTRzTVRIUlZOTDVzd2lBbVhOK25NYXVJa3BGNDFtNU9NYlkwWklPb2g2U0pQMG1kejJFRUZJUkZoVVZkVEFxS2lxV3pxU0prbFg4YUw2Q0JRUzA4WFQzVXdkSTNPcXZFalFlY3Rjak43MGFRemk0bTFGazIrV3VSVzZpeEl0VWpHY1VacGt5TXpNdjVjdGREM0dlUzRWVlFKczJuaDZTZWc0REd3YkdkT0JjeHhsZDZwYjVQcGNmamErZVlSd2lHRE55Y0JNNDloY0tsbmtaOGZFRmN0ZEZxdVl5WVJVYzBUNUVvMlpmQU9qUEdCUFVLaFcwYmxxb1ZDcTVTeU4xaU5VcXdXd3lRYlJhVVRLTXprR3JhSDA1T2ZIOFpibHJJNVZ6aWJBS0N1cmtydkVSZHdsZ2oyZzBHanp5Y0c4ODJLVVRncHNFd3N2TFMrN3lTQjFTVUZpSWxMOXU0TlRwTTlqLzQwOHdteTNnSEw4VVowdEQwdExvVG1sZDVoSmhGUnJaTVpveHZsQ3Yxd3NMNTg3R2dINTk0ZTN0aGNwR3l5VDFGK2NjK1FVRitQWEliNWd4Wng2S2k0MFM1L3k5YTVmT3ZpbDNiYVJpaXI4N0ZCUVU1QzR3L2cvR21QQzN3UVB3Nk1EKzhQSHhwcUFpRldLTXdkdkxDNDg4M0J1REJ6d0N4cGdnQ01MWWtKQVF2ZHkxa1lvcFBxeTAzbzBhZ1RHZFdxMUdoM1p0NGVGUjcyLytFU2ZwZERwMGJOOE9XcTBXSE5Cb05GNk41SzZKVkV6eFlXV1ZMQUhnWEtmVmFoSFltSDdXU1BVMENXd012VjRIY0dpdGJtcC91ZXNoRlZOOFdLa0VqUWRuVUt0VUFqdzlQZVV1aHlpTWw1Y1hOR29Od0tBU29LSzdNWFdZNHNPS0VGSS9VRmdSUWhTQndvb1FvZ2dVVm9RUVJhQ3dJb1FvQW9VVklVUVJLS3dJSVlwQVlVVUlVUVFLSzBLSUlsQllFVUlVZ2NLS0VLSUlGRmJWWURRYThjRUhIK0RQUC8rVXV4UkM2aDBhbjd3YUxCWUxObS9lakU2ZE9xRmx5NVozZEt5TWpBeFlMSlp5eTFVcUZSbzNiZ3hKa25EejVrMkgrK3IxZWpSbzBNQ3A5N2wwNlJLbVRKbUNGMTU0QVgvLys5L3ZxT2JiNWVYbHdXQXdJQ01qQTZtcHFVaE5UWVdmbngvR2pCbGoyK2FQUC83QWtTTkg4TkpMTDludGUrclVLZVRtNWxaNi9FYU5HdUgrKysrdjFacUpjbEZZMVlLWk0yZml5SkVqRHRjdFhMZ1Fqenp5U0xubFU2ZE9kWGlHRmhnWWlKaVlHQlFXRm1MWXNHRU9qOW12WHo4c1diTEVxZG95TWpKZ01CaXFOU0xGOWV2WHNYdjNiaGlOUnR0LytmbjV5TS9QUjE1ZUh2THk4cENUa3dOUkZNdnRxMUtwOE5CREQ2RlpzMllBZ0VPSERtSE5talh3OS9mSFk0ODladHR1K2ZMbCtPT1BQNkJXTy80UnRGZ3MxZnFjeFBWUldOVUNrOGtFRHc4UFBQSEVFN1psQm9NQlc3WnNjZmdMWGVycHA1L0d4SWtUYmErLy92cHJiTnUyelc2YlpjdVdvVk9uVHJiWDgrZlByMVp0MmRuWlFNbFppck91WGJ1R05XdldRSzFXdzkzZDNmYWZsNWNYZ29PRDBhcFZLL2o0K0tCQmd3Ync5ZldGbjU4Zi9QejgwTEJoUS9qNyswT24wOW1PTldIQ0JCdy9maHhMbGl6Qi9mZmZqOGpJU051NnZuMzdWaGhHTDc3NFlyVStKM0Y5RkZaVmtDUUpCdzRjQUVyYXJBQWdMaTRPWnJNWmpERU1IRGdRQU9EbjU0Y1hYbmpCdGw5aVlpSzJiTmxTNmJGTHc2RHM2OXRwdGRweTIxUVdnTGRMU1VrQkFBUUVCRGk5VDZsUFAvMFVuVHQzcnZaK1phblZhaXhjdUJCUFB2a2s1cytmajgyYk45T1EwNlJHS0t5cUlJb2lGaTVjQ0pSTU5BQUFXN2R1aFNBSVVLdlZ0ckNxaWZUMGRKdytmZHIyT2pVMXRkdzJseTlmaGxhcnRiM096czZ1MW93OXBaZWFHUmtaQ0FzTHEzR3RkeUlzTEF6ejU4OUhaR1NrWFZBZE9uUUlQWHIwY0xpUHlXUkMzNzU5NzJHVnBLNmpzS3FDVnF1MXRVZjk4TU1QaUk2T3hydnZ2bHNydjBnSERoekF6ei8vYkhzdGlpTDgvZTFIMXYzNDQ0OGhDUCs3YVd1eFdOQ25UeCtuMytQU3BVc0FnQ05IanFCTGx5N1ZxaThtSmdaeGNYSFYycWRVLy83OTdjSng4T0RCNWJhNS8vNzdNVzdjT0lmN2YvYlpaelY2WCtLNktLeXE0ZGRmZjYyMVkvWHIxdzhSRVJIbzE2K2ZiVmxDUWdJU0V4TXhkKzVjZE83Y0dXKzg4UWE2ZHUySzZPaG85T2pSQStQR2pjUFJvMGNoU1pKVDczSHQyalhjdkhrVGpESDgvUFBQK05lLy9sV3RHdmZ0MjFmalM3WVdMVm9nS1NrSitmbTNabWgzZDNkSC8vNzk3YllKQ0Fpb01QUTNiZHBVby9jbHJvdkN5a21GaFlVNGRPZ1FBQ0FwS1FsdWJtN28zcjE3alk1MStmSmw5T3paRXdBUUh4OXZ0eTR3TUJCNzkrNUYwNlpOMGJOblQrVGw1V0hFaUJGWXZudzU0dVBqYlYwQUxseTRnTmF0VzFmNlByLzg4Z3NBWU15WU1kaTZkU3ZpNHVMUXNXTkhwK3Y4OU5OUEVSVVZWWU5QZU10amp6MkdhOWV1MlQ3WDdXR1ZucDZPZmZ2Mk9kelhZRERBMTllM3h1OU5YQStGbFpOaVltTGc0ZUVCbzlHSWZmdjJZZVhLbFZpd1lJSHQ4cWJzcFZwVlpzK2VqU3RYcmxTNnpjcVZLN0Z5NVVxN1piLysrcXZ0N0U0UUJNVEd4bFo2akgzNzlrR24wMkhLbENuWXYzOC90bTNiNWxSWVdhMVdvS1Fid3AzNHozLytBMUVVOGZubm56dXNOVDQrM3RZZWVEdVR5WVR3OFBBN2VuL2lXaWlzbkNDS0l0YXRXNGRCZ3daaDA2Wk5tRGh4SWc0ZE9vUzVjK2VpZGV2V3NGZ3MxWnF2Y08zYXRlVXU1UXdHQTlhdlg0L3QyN2RqOXV6WitPdXZ2L0ROTjk5ZzRzU0pHRDU4ZUxrd3JPcnk3TlNwVTdodzRRS0dEeDhPRHc4UERCOCtIQnMzYnNTRUNSTVFFaEpTNWVjRkFJMUdBNVRjQlhYMjBsT2xVc0hOelEwQTBMQmhRNkNrRTZzakR6LzhNSllzV1lJclY2N0EyOXZicnIzdTJMRmpPSHYyTFA3em4vOVFOd1lDVUZnNVordldyY2pJeU1ESWtTTnRiU256NXMzRHdJRURFUm9haXR6Y1hEUnAwc1RwNDdtNXVTRWxKUVZKU1VtSWo0L0g2ZE9uY2ViTUdRUUhCK1BERHovRXd3OC9ETTQ1QWdNRDhmbm5uK09ycjc3Q3d3OC9qTmF0VzZOWnMyYnc4Zkd4M1NHc3FMUG5talZyQU1EVzkydk1tREhZdUhFalB2dnNNN3o3N3J1VjFsZFVWQVFBdGdBZU8zWnNsV2VDcGZyMDZZT2xTNWM2L2JVQWdLVkxsK0xjdVhPWU5Ha1N4b3daZy9qNGVLeGJ0dzYvLy80Ny9QejhNR2pRSUZzblUxSi9VVmhWSVNjbkJ5dFdyTURmL3ZZM3U0NlZLcFhLZHRzOUp5Y0hyVnExY3VwNFAvLzhNMmJNbUFIT09SaGphTjY4T1RwMzdveVhYbm9KWGJwMHNaMHhNY2J3ajMvOEEwT0hEc1hQUC8rTW4zNzZDU3RYcmtSbVppWlEwbjlwMjdadERzUHF4eDkveEcrLy9ZWmV2WHJaMnJXQ2dvSXdkT2hRN055NUU4T0dEVU8zYnQwcXJMRzBJNm1QajQ5dFdXUmtaSVYzN2tvdFc3Yk1xYS9CN1Q3ODhFT3NXclVLUzVjdXhkcTFhNUdSa1lGT25Ucmh2ZmZlUTc5Ky9TcnM1VTdxRi9vcHFJS0hod2U4dmIweGFkSWtoK3R6Y25KdzgrWk51NTdaam56MzNYY0FnSkVqUnlJNk9ocnIxNitIeVdRQ0FKdzRjUUluVHB3QVNpNmRWcXhZQWFQUmlMRmp4OW9kdzl2Ykc1SWtJVGc0R0srKytxckR5N21zckN3c1diSUVhclVhcjd6eWl0MjZpUk1uNHNDQkE1ZzNieDQyYnR4WVlhLzJsSlFVNlBWNnU3QUtDQWpBb0VHREt2Mk1xMWV2cm5SOVJSaGpDQThQeDhzdnY0eVltQmhrWldVaE1qSVNQWHYycEtBaU5qVHFRaFUwR2cxV3IxNWQ0Uy8yeVpNbkFRQVBQUEJBcGNjNWQrNGMxcTFiQjBFUU1HclVLSGg1ZWFGRml4WVlQMzY4N2I5V3JWcmg2dFdyUUVuUCtTdFhycUJuejU1MjI0U0VoTURQejgvaFhUcXoyWXpwMDZjakl5TURMNzc0WXJrRzZrYU5HdUdWVjE2QndXREFhNis5WnV0V2NMdXpaOCtpVFpzMlRuK05hcUtnb0FEWjJkbFl2bnc1SG4zMFVjeWJOdysrdnI3WXRHa1Qvdm5QZjJMejVzMFlQWHAwclhZWEljcEdmN2FjRUJnWVdPRzZtSmdZQkFZR29rV0xGcFVlSXpzN3U5d2pMODJiTjhlUUlVTnNyM055Y3NyZE5ldlNwWXRkRjRtalI0L2EycFRLTWhxTm1ERmpCczZkTzRkdTNicmh1ZWVlYzFqSG1ERmpjUExrU1J3NGNBQVRKa3pBc21YTDdJSTRNVEVSaVltSmVQMzExeXY5UE00U1JSRlhybHlCeFdLQkpFa1FCQUdYTDEvRzFhdFhjZlhxVmNUSHgyUHc0TUY0OHNrbmJTTlp2UHJxcStqZHV6ZmVmUE5OTEZ5NEVOdTNiNi9XZzlqRU5WRlkzWUdMRnkvaThPSERtRDE3ZHJtN2M2VjM3MG92OVc3Y3VGSGxwV0pOcGFlblk4YU1HVGgvL2p6YXRtMkw5OTkvdjlLdUZHKzk5UllNQmdOT25qeUpKNTk4RXRIUjBiYk9xZDk4OHcwOFBEektqZmhnTkJxUm5KeGNhUjIzRDNsak5Cb3hjK1pNeE1YRlFhMVdZOUdpUlpnNWN5WmF0R2lCVWFOR3dkZlhGMlBIanJXNzNDd1ZGUldGcjcvK0dpa3BLUlJVQktDd3FybjgvSHhFUjBjakpDUUVJMGFNS0xjK0lDQUFLcFVLcTFhdHd1SERoM0g1OHVWeTQwbDkvZlhYK1BiYmIyMnZSVkVzTjA3VjlPblR5ejF1VTlxaEZDVm5kb3NYTDBaQlFRRzZkT21DRHo3NG9NcGZicDFPaCtYTGwyUE9uRG40NVpkZk1HUEdEQXdlUEJqUFB2c3N2dnZ1TzB5Wk1xWGNNVTZjT0lHUkkwZFcrWFVwZStrNWJkbzB4TWJHWXZIaXhlQ2NZODZjT1RoeTVBajY5dTJMaUlnSTZQVjZIRHAweU82bUFrcjZlWW1pYVB2LytmUG43Y2JJSXZVVGhWVU54Y1RFd0dBdzRNc3Z2N1I3MExpVWw1Y1hYbnZ0Tld6ZnZoMVhybHpCc0dIRE1IejRjTHR0K3ZYclp6ZXN6STgvL21oN1ZwQXhCa0VRTUhueVpMc0I2RzV2eE03SXlFQmhZU0dlZWVZWlRKNDgyZWtHYWIxZWo2VkxsK0tycjc3Q1YxOTloWEhqeGlFN094c2RPblRBMDA4L1hXNzdEaDA2WU5xMGFaVWVNem82MnU1MW8wYU5NSDM2ZE50WjI2Wk5tN0JwMHlZY08zWU11M2Z2dGwwYVZ0V0hhOGlRSVJSV0JJb2ZxeU9zVmNlSHdmaG1ieSt2d0pVZi94dGRIN3l6SVUycXcyQXd3TS9QNzU2OVgwV1NrcExRdkhuekd1OXZOcHNkQnU2ZEtpZ29xTllsSE9jY2tpVFovbC82YjQxR2M5ZnVDaDc3L1FSZW1UNGJHVmxaT2VBWWRmVmkzS0c3OGtia2p0R1oxUjJvQzBHRmtvYjZPM0UzZ2dxVmRGaXRDR1BzamgveElhNkx1aTRRUWhTQndvb1FvZ2dVVm9RUVJhQ3dJb1FvQW9YVlBXUTBHbTJkUkV0WkxCWVVGeGZMVmxOV1ZoYlMwOU5yL2JnNU9UbE9qOVJBaURNb3JHcVJLSXBZdlhvMXpwdzU0M0Q5My8vK2Q3ejU1cHQyeTVZdlgrNzBlTzVaV1ZsNDVaVlhzSEhqeGxxcEZ3QSsrZVFUakI0OTJ1RWpQSGRpNXN5Wm1EaHhvc05KTUFpcENRcXJXaVNLSXZidTNZczVjK1lnTHkrdjFvL3Y0ZUVCTHk4dkxGMjYxRGFLdzUzSXpNekUzcjE3OGZqamo5dE45MVViNXN5WkE2UFJTR09wazFwRC9heHFrVTZudzZKRmkvRHNzOC9pcmJmZXF2WWdkTTRjLysyMzMwWnhjVEVXTDE2TTl1M2JJeUlpd3FsOWMzTnp5ejBrZmZqd1lZaWlpTURBUUJ3OGVMREtZL2o3KzlzTml6eDQ4R0RrNU9SVXVMMG9pdmptbTIvd3pUZmZPRnp2Nit1TEgzNzR3YW42Q2FHd3FtV3RXN2ZHMDA4L2pYWHIxbUhYcmwxbzNibzFQdi84YzZEa1RNWm9OT0sxMTE2emJaK1ltQWhSRkczTFFrTkQ4ZXFycjFaNGZFRVFzSERoUW93Wk13YnZ2UE1PdnZ6eVM2ZG1vTGwrL1RwbXpacmxjTjNpeFl1ZCttdzllL2JFOHVYTGJhL05aalBhdG0xYmJwb3RnOEdBMU5SVXRHN2R1dElIcWt1SFB5YkVHUlJXZDhGTEw3MEVuVTZIUVlNRzRmcjE2M2E5c20vdnBWMGFOS1hMbk9uQjdlbnBpZUhEaDJQMTZ0WDQvdnZ2N1lhWnFVanIxcTN0WnBMNTRvc3Y4TjEzMzJIRGhnMjJoNmZYclZ1SDFOUlV6SjQ5MitFeEhJVkw4K2JOTVhyMGFMdGx5NWN2eDY1ZHUvRGtrMC9pdnZ2dXE3STJRcHhCWVhVWDZIUTYyNVJaTFZ1MnhKSWxTd0FBdzRjUFI2dFdyZXpPWkQ3NDRBTjgrKzIzdG0yY1ZUcm8zNG9WS3pCdzRNQXFuNTFUcTlXMkNSa01CZ04yNzk2TjRjT0gyOGFRUXNtWjM3VnIxOHBOdEZxVjVPUmsyL0F4bkhQczJMRURZV0ZoeU16TXRBM0Q3S2llQng5OHNGcnZRK28zQ3F0YVlqUWFzWC8vZnR2cnBrMmJsaHZOczNUNitUdGxNQmh3NXN3WnRHblRCdkh4OGRpN2QyKzVFUjBxODhVWFg4QmlzZUQ1NTUrdmxYcjI3dDJMVlFpS1BIZ0FBQ0FBU1VSQlZLdFcyUzNMeTh2RDFLbFRLOXpIMDlNVGh3OGZycFgzSi9VRGhWVXRLU2dvd0lJRkMyeXZodzRkV2k2c0pFbXE4UXpIWmUzZHV4ZVNKTmxHMGx5elpnMkdEaDNxMU55RnFhbXArUGJiYnpGNjlPaEtSMEN0anJGangrTHh4eDlIYm00dXhvOGZqd2NmZk5CMktmblJSeC9CemMwTkV5Wk1zTnVuT3ZNc0VnSUtxOXJqNysrUG8wZVBBb0J0UEtqaTRtS2NQbjNhdG8zUmFFUldWcFp0TzVTRUIrZmNibGx3Y0RCQ1EwTWR2bzhrU2ZqdXUrL1FzbVZMMjR3emI3enhCdmJ0MjRkSEgzMjB5anJYcjE4UFVSVGg2ZW1KTFZ1MjJLMjdmdjA2OHZMeXlpMEhnQjQ5ZWppY29JSXhCbmQzZDdpN3UrUGpqeitHMVdyRjY2Ky9icnVVdkhidEd2UjZmYlV2TFFtNUhZVlZMU3B0Z0M0OWUwcExTeXQzS1hUNjlHbUhsMGRsbDQwYk42N2N6RFNsRGg0OGlHdlhybUg2OU9rQWdQNzkrMlBGaWhYNC9QUFAwYjkvZjl2RXBCVXBMQ3lFVHFmRGhnMGJ5cTBySFF6dm80OCtLcmV1VWFORzVjTEtiRGJiSmpDTmpZM0ZuajE3TUdYS2xGbzdZeU9rTEFxcnU2aHAwNmI0OGNjZmdaSkc2R2VmZlJaVHBrekJxRkdqYk50OCt1bW4yTDE3dDExL0k1MU81L0I0WnJNWm4zMzJHUUlDQW16SEVBUUJreVpOd3V6WnM3Rng0MFk4Kyt5emxkYTBZTUVDdTh2VnN0NTQ0dzBrSmlaVzJDK3FMTTQ1aW91TGJST2hIamh3QUNnWnliVHNhS1lta3dtTU1kc2NpNlhjM2QxdCt4RGlEQXFydTBpbFVzSFgxeGNvYVdjQ2dLNWR1OXFXb2N6WldObGxGZm55eXkrUm5KeU10OTkrMjI1Szl2NzkrNk45Ky9aWXRXb1YrdmZ2WCtYMDhMV2hvS0FBS0RQQTNzQ0JBeDNPOExOKy9YcG90ZHB5NDg5WGRRWkl5TzBvck80QlVSU3hlZk5taElhR09qMXo4KzFPbno2TjFhdFhvMTI3ZHVYYXBoaGptRFZyRnNhT0hZczMzbmdEYTlhc3VldGhVUHFRY2xoWUdBQ2djK2ZPNk55NS9KRFNlL2Z1aFY2dkx4ZFdoRlFYaGRVOThPR0hIK0xHalJ0NDY2MjNhblEzTURrNUdUTm56b1NIaHdjV0xGamc4Qml0V3JYQ2M4ODloOVdyVitQdHQ5L0d3b1VMN2RZUEhqeTR3a2xOUzVXMldkMSt5VmJXOU9uVDhkaGpqK0hQUC84RVN2cVI3ZHExcThMdHM3T3pVVmhZNkhBYnZWNlBBUU1HVkZvVElhVW9yR3BaZG5ZMnNyT3pZVGFiZ1pLZzJycDFLL3IxNjFkdUxqNW5wS1NrWU5La1Njak56Y1VubjN4UzRWMUNBSGp4eFJkeDh1Ukp4TVRFUUtmVFlmYnMyYll1QXVQSGp5ODNQTTN0dnYvK2UyUmxaZUdmLy94bmhkdVV6clJ6Nk5BaEJBY0hJeUFnb01JMnNMSWNiUk1RRUVCaFJaeEdZVldMMHRMU01HblNKQlFWRmVIZ3dZUG8wNmNQQmc4ZURKUEpoQmt6WmpqY3g5dmJHMDJhTkhHNDd0U3BVNWd4WXdaeWNuSVFIUjFkWlk5dnRWcU54WXNYWS96NDhkaTJiUnV1WDcrT2VmUG1JU2dveUtuTHNBc1hMa0FVUlR6enpETlZmczdmZi84ZDQ4ZVBCOHIwcG5kazNMaHgwT3YxV0xGaVJaWHZUMGhsS0t4cVNYWjJOcDUvL25rVUZCUmczYnAxMkxwMUs2S2pveEVWRllWdTNicmgrKysvaDBhanNVMHJwVmFyd1RsSHk1WXRFUm9haWoxNzlzQnNOa01VUlRSdDJoU3BxYWw0OTkxM29kVnE4Zjc3N3p0OUJ1TG41NGVWSzFmaTVaZGZSbXhzTEo1NTVobnMyTEdqVm1jMVhycDBLUVJCcUZhdmVVTHVGSVZWTGZIeThvSkdvOEcvLy8xdnRHelpFdEhSMFhqb29ZZXdZOGNPYk5teUJkbloyVlZPNWxscXdZSUY2TmF0RzFxMmJJbDU4K2FoZGV2VzFhb2xNREFRYTlldXhidnZ2b3RodzRiVit2VHJJU0VoR0RkdUhJS0RnMnYxdUlSVWhpWTVyVVc1dWJudzhmR3BjTDBrU2JCWUxCQkZFYUlvMmowcnlCaXpOWng3ZW5wQ0VBUnd6bXZsOFp5N1FSVEZ1emJ4NkwxRWs1d3FoL0ovMnVxUXlvSUtKUjA0M2R6Y25CN0hxYTRHRlVyYXh3aTVsK2hwVWtLSUlsQllFVUlVZ2NLS0VLSUlGRmFFRUVXZ3NDS0VLQUtGRlNGRUVTaXNDQ0dLUUdGRkNGRUVDaXRDaUNKUVdCRkNGSUhDaWhDaUNJb1BLeXNYQ3hoZ2thd1Npb3FLNUM2SEtFeFJVUkZFcXdod1dLMWNMSkM3SGxJeHhZY1Y1K1pVY0JTYkxSYWtaemllcXB5UWlxUm5aTUpvTkFHQWlYTnpxdHoxa0lvcFBxeFNFaExTT0ZCb3NWaHc0VklDakVhajNDVVJoVENiTFlpL2VLbGt1R2R1U2tsSVNKTzdKbEl4eFljVkFCRmMyc0k1bDNidTJZdllVM0VvTmhydHhvb2lwQ3pPT1l4R0k4NzlFWS90Ty9kQWtpUUo0T3NBaUhMWFJpcFdkd2RNcW9hZ29DQjNyWGVqN3hsRGIyOXZML1R0M1FzZDJyZEZjRkFUZU5YeUtKbEUyZklMQ3ZEWFh6ZHc3bzk0L0hqb1YrVGw1VUhpL0lnbEwyUGdqUnMzcU5HekRuT0pzQUtBb01qMmtScXcxWXloTzJOTTBHbzBjSGQzcDBIaWlCMkxhRUZSVVRFc0ZnczQ1eHdjL3hWaG5aSnk2ZnhadVdzamxYT1pzQUtBQnVIaFB0NWFyM2NFaGhFYzBBQk1BMEFsZDExeTRoS0hTbUFDQUZnbExqSEJwYjdsTldFRnVJVUJGZ2w4WDc2bGFMb2hNVEZQN3FKSTFWenlKemNnb0kybnU1ODZRT0pXZjVXZzhaQzdIam5wQkI2cGN4TmVCcUF4bXFUbFJvbGRrcnNtT1lrU0wxSXhubEZrRURNeU11S3BxNEtDdUdSWWtmK0ppb3Jxd3hqN21uT3VBekR5OU9uVGgrV3VpWkNhY0lXN2dZU1Flb0RDaWhDaUNCUldoQkJGb0xBaWhDZ0NoUlVoUkJIb2JxQUw2ZGl4NHdoQkVIWlVaeC9PK1pqVHAwOS9lL2VxSXFSMjBKbVZDOG5Nek53UDRLYXoyM1BPMHpJeU1tTHVibFdFMUE0S0t4ZVNrcEpTekRuL3BxcnRTaC95NXB6dlNrbEpLYjRYdFJGeXB5aXNYSXdrU1Y4Q0VEbm5Ea2VlS0xOTXRGcXRHKzkxZllUVUZJV1ZpMUdyMWNrQTRobXJ1RG15WkYyOFZxdE51cGUxRVhJbktLeGNUeTduL0dqcGk3Sm5WN2Y5KzJoV1ZsYjZ2UytQa0pxaHNISXhKMCtldEFDSTVad1hWcktaRVVEczFhdFhhVmhWb2hnVVZpNklNZlliQU50WjArM3RWNXp6UEFESDVLcVBrSnFnc0hKQnAwNmRTZ0JRMlZBd2lhZFBuMDY0aHlVUmNzY29yRnlUMVdxMWJuYlV5TTRZQTJQc0t4cHZuQ2dOaFpXTE1wdk5NU1dYZTdmTEYwVnh1d3dsRVhKSEtLeGMxTVdMRjdNQTdDeDdkc1VZZ3lSSlA1dzllNWJ1QWhMRm9iQnlZWklrYmJnMTVyaXRiNVVWUUpVOTNBbXBpeWlzWEJqblBJNXpubFRtN0NwSkZNVlQ4bFpGU00xUVdMa3dnOEdRenhnN1h2cWFjeDVyTkJvejVLMktrSnFoc0hKaEtTa3B4WklreFhMT1RTWFBDLzZlU05OT0VZV2lHVUJkSEdQc0NJQU1BUHF5aitFUVFraGRvNHFLaWpvU0ZSWDFCd0NOM01VUVVsTTBVdWh0L1AwanZYVGVRcUJheFR5NFNuQm5VR3ZscnVsT2VXcnhCR1BRNVp2d2xkeTEzQ2tPMFN4YXBTSW1zWUlpWmtxbjJaVHJEd29yQUtFdDI3YUdvSG9jREYwWlF4ZzQ5SXd4TmVkUWczSEZ0K3N4emdVQWpETm1sYnVXTzhhWnhCaEVEbGdBR0xra1hRTndWQkt3TS9uQzJmTnlsMGZ1bnZvYVZrTGpGdTM5OVJvK0JCQW1Nc1llS3J2U1RhdUZvRkpCSlFoZ1FuMzlFdFZObkhOWXJSS3NWaXNzRmpQS2ppOG9jWDZTUzFodXRGajNweWVkendBZ3lWa3JxVjMxN2pjeHJGWEhNRW5pL3hBRWpHR01QUUFBS3BVS3JWdmRoNGp3Y0RRUEMwVlFZR040ZUhqQTNWMFByVmJ4VjRFdXhXeXhvS2lvQ0FVRmhVaExUOGVWcEd2NE0vRXlMdjM1Snl3V0VaeHpDUXhuT09mZldzemloaHRYNHEvTFhUT3BIZlVxckVMQ1c3ZlVhTFZmQXVnQ3hyUU5mSDB4YXZqZk1HVHdBRFFKYkF3dlR5OTRlbnJJWFNhcGhvTENRdVRuNWVObWVnYjJIL3dKVzdmdFFIWk9EZ0J1NFdDL1dheVdWLzVLK09PTTNIV1NPMWMvd3FwTkcyMXpTVDJJZzIxZ2pIbnI5WHBFZFdpUCtkRXpFQkVlanNxR0FDYkt3VGxINHVVcmVHL0pNaHcvY1JMRnhjWGduT2RMbkQ5M1hTWHVRbnk4V2U0YVNjMnA1Qzdncm12VFJodG0xZjZMTWJaTVlNejcvamF0TUdQYUs1ZzViU29DL1AwcHFGd0lZd3dOL2Z3d1pQQkFOQTlyaG12SnljaktNcmlCc2FFK25CVjdhRlZ4K2ZuNUZybnJKRFhqOG1FVjVoZjBPbU1zR2d6ZWJWcEZZdG5pZC9GUWwwNVFxNmsvckt0U3FRUkV0QWhIbDg0UDROd2Y4VWhMUzljd3NLNkNtOTZhbTVuMnE5ejFrWnB4NWJCU05XdlY0U1ZCWU10VWFzR3RVMVFIckZ2OU9ab0VCa0lRRk44YmdWU2g5Q3pyMFlFRGNPcDBITkxTMDkzQThZaVBYNk9NM0t5MFV3REt6MU5HNmpSWERTc1dkbCs3NFl5eHBTcVZ5dVBSZ2YyeCtKMjM0TmVnZ2R4MWtYdE01K2FHL3YzNklEbmxCcTRrWFFVSDc5NmdZZVA0bkt5MFB5bXdsTVVsd3lyb3Z2djhWWUxiR2dEaG9jMmFzZy9lZXh1QmdZMnBmYXFlMHJtNW9WM2Ixamg2UEJhWm1WazZDS3kxdTNmRHZmblpHYmx5MTBhYzU0clhReXFOb0ovSEdEcDRlWHF5ejVaOWdLWWh3UlJVOVJoakRFMURRdkR2eGUvQXk4dUxNYkNPV28xNnRxditzWFpWTHZmTkNtdlYvaGtHNFIyZFRpdk1uek1MRC9mdUlYZEpwSTd3YjlnUWdZMGI0ZkF2UjJDVnBDaHZ2NEFidVZucE5CaWhRcmpVbVZXemx1M0NHZGpyakVIVnAxY1BET3pmVis2U1NCMHpvRjlmOU9uVkF3RFVnaUM4RVJyWnZybmNOUkhudUZKWU1ZRUpJd0JFZUhwNDRCK2pINE92ajQvY05aRTZ4dFBUQTA4OFBnb05mSDNCR0F0aEVFYlVtODdSQ3VjeVlSVVNjbjhEcVBBUE1LYUw2dGdlM1I3cUluZEpwSTdxMXJVTHVuUitBQUEwWUhpaWFXUmtFN2xySWxWem1iRFNlTEQrRExjZVRKNyt5bVM0dWJuSlhSS3BvL1E2SGFaTWZBRUF3Qmc2TThHdHY5dzFrYXE1UmxoRlJMaHhwbm9iZ0hySW9BRm8zKzUrdVNzaWRWemJOcTB4OU5GQkFLQlJjVFlYRVJIMDE2Mk9jNG13Q2xON1BNc1l1OCt2UVFPODhPeFl1Y3NoQ2pIcHBlZlF3TmNYWUN3aVZPUDVndHoxa01xNVFsaXBBZjRVQUR6Y3F3ZGFSb1RMWFE5UmlMRFFadWpWc3hzQWdJRS83NHBkZVZ5SjRzTXFOS0pETzhhRU1EYzNMYnAzZXdnZUhqUWVGWEdPWHFkRGo2NFB3VjJ2QitNc0pQaSsrOXZLWFJPcG1PTERDZ0x2eGprQ1BEMDhFZFdobmR6VkVJWHAyTDRkR2pSb0FJQjdhNWk2bTl6MWtJb3BPcXpDd3NKMFRCQWVCTGd1TExRWm1qVU5rYnNrb2pETnc1b2h0RmtJT0tBRnc0T05HN2VuVS9NNlN0RmhWYXp5OWdiRGc0d3g5cmZCQTZCU1VaTURxUjYxV28xQi9mdUIzWHA0OUVHOTNod2dkMDNFTVVXSGxWcU50Z3hvcWRWcU1XVHdBTG5MSVFvMXNIOC91TG01Z1RFV3lUVTY2dmRTUnlrN3JCZ2JDa0Q5WU9jSEVPRHZMM2M1UktFYUJmampvUzZkQUVBTkZSOGtkejNFTVVXSEZSaTZBRUNQcmcvUkVEQ2t4aGhqNk4yanBHMmRJVXJ1ZW9oalNnNHJ0Y0JaZXdCbzNTcFM3bHFJd3JWdmQ2dlhBdU9zbmNKL0wxeVdZcjhwd2ExYWhZUEIyOHZURTRHTkc4bGREbEc0SmswYXc4UGRIWXpCSnlTOGRRdTU2eUhsS1Rhc1ZGemJIZ0FDQXh2RDNWMHZkemxFNFhSYU45c2ZQYlZhOVlEYzlaRHlsQnRXVElnQ2dLQW1nWERYVTFpUk82TjEweUlvNk5aSU1WeFFkNWE3SGxLZVlzTktBdThBQUUwQ0cwTmZqOFBxMUtucWo4cDc4dVJKNU9Ua1ZMZytKeWNIKy9idFEyWm1abzNyR2p0MkxMWnUzVnJqL2U4MXJWYUxKb0dOZ1Z2UENkS1pWUjJrMUprK0dXTXNHQUFDR3pXQ1RsZjNSdmNRUlJGSlNVbTRjT0VDV3JWcUJROFBEeVFrSkZTNVg1OCtmWnllMTNEWHJsMVlzR0FCM25qakRZd2VQZHFwZlFvS0NqQnQyalIwN2RvVml4Y3ZkcmhOVWxJUzVzeVpnNDgvL2hqK05ld1NjdVhLRldSblo5ZG9YemxvTlpxeWJaOWg4bFpESEZGa1dEVnUzTjZkY2E1V3FkWHc4dktzRTkwV3NyS3lzR3JWS3FTbXBpSTFOUlVwS1Nrd204MFFCQUV2dnZnaWZIeDhzSGp4WW1nMEdvZjdTNUlFcTlXS28wZVBPajF3NEpBaFE3QjE2MVo4KysyM0dEbHlwRk96VEcvZnZoMkZoWVY0OGNVWHEvMFpTNldscFNFOVBiM1NiVGpuU0V0THc3bHo1eXJjUmhBRTNIOS8zZWlEeVJpRGw2Y24xR28xUkZGVWg0U0U2Rk5TVW9ybHJvdjhqeUxEU3VWajFIUG1yaElFQm0wZEdSSFV4OGNIQ1FrSmFOaXdJUm8yYklpa3BDU3NYYnNXTFZ1MmhFNm53NVl0V3dBQWh3OGZkaGhHVzdac2NYaW1NM2Z1WFB6MDAwOFZ2cThvaWhBRUFYMzY5S2x3bTNmZWVRZDkrL2FGMFdqRSt2WHJNWGp3WUxSczJSSUFZREFZWURBWTdMYS9jZU1HQUNBMU5SV0ppWWwyNjd5OXZiRmp4dzZzV3JXcXlxL0p6cDA3c1hQbnpnclg2M1E2SERseXBNcmozQ3RhTnplb0JBRWk1NElnTk5BQkZGWjFpU0xEQ2xhdG5xbTRtakVCYmxxdDNOVUFKYytZZmZubGwwREoyY3ZKa3lmUnJ0MmRqd0poTkJvQkFKTW5UNjd4TVNJaUlnQUFXN2R1Ulc1dUxsNSsrV1hic1RkdjNvdzFhOVk0M08vZGQ5OHR0MnpvMEtGNC9mWFhNV3pZc0VyZmM4eVlNUmcxYWhTZWV1cXBDcmR4OW5MM1huSFRhaUdvVk9CZ0F0ZWI5UUNVY3gxYkR5Z3lySmhHcGVjY0trRVFvS3NqWjFaM2s1dWJXNlcvOU00d0dBeFl2WG8xbm5ycUtRUUhCK1BjdVhPWU1tVUsvdld2ZjJIOSt2VjIyeVlrSk9EdHQ5L0dqQmt6MEw1OWU3dDF2cjYrOFBMeWdwZVhWNVh2NmVYbGhhQ2dvRHVxKzE1eUt6bXpZb3lydUVYdExuYzl4SjRpd3dxU3FJZEtVM0laV0RmT3JOTFQwM0hwMGlVQXdKOS8vZ25PT1g3OTlWY0FRT1BHalczYnpaczN6K0VaeGZYcjE2dDhqNHNYTCtMNTU1OTN1cWJ3OEhCYkVDMWV2Qmg2dlI3UFAvODhPT2RZc21RSjNOemNNR0RBQUhoNmV0cnRaektaQUFETm1qVkRtelp0S2p6K0J4OThnTzNidHp0Y1p6UWFzV2JOR256MTFWY08xMi9hdEFtaG9hRk9mNVo3d2MxTkMwRWxBSndKRENxZDNQVVFlNG9NSzQyazBrUGdhb0VKZFdZV203aTRPQ3hZc0FBQVlEYWJ3VG5IN05temdaS0c4TkpMc1R2UnVIRmpUSnMyRFFCUVdGZ0lqVVlEN1cyWHdiR3hzVGg0OENBQUlDcnExbU51Qm9NQkJ3NGNRSU1HRGZEU1N5K2hxS2dJeWNuSmVPKzk5OG9GVlhXWVRDYTR1N3ZqOWRkZkw3ZHUvdno1Nk5XckYvcjN0NTg0SmlFaEFXdlhyZ1hudk1idmU3ZmNPck5TZ1RNSVVBbjF0ejlNSGFYSXNMSUswS2pBQk1ZWU5FN2NBYnNYQmc0Y2lJRURCNEp6anFGRGh5STlQZDJ1OFRnckt3dHQyclJCMjdadEhkNjl6TXJLd28wYk44cUZUMWtOR2pTd2RWR1lPblVxa3BPVEVSMGRqUzVkdWlBdExRMy8vdmUvY2ZEZ1FiUnAwd2F6WnMxQzI3YTNubmZ6OC9QRFN5KzlCSlZLQlVtU3NITGxTblRyMWcwREJ3NEVBSXdhTmNydTdsNXBrRXlmUHQzdUxORGQzUjBIRGh5d3E4bmQzUjJEQnBVZnFHRGh3b1dJaUlnb3Q4N0x5d3RyMTY1MTRpdDY3MmswNnBMUHl3VUcxSTIvZ3NTbWJ2eW1WNU9Ldzh6QXJaeHpXQ3dXdWN1eGMrTEVDZHk4ZVJPQ0lHRC8vdjNvM2JzM2twS1NuRzRnYjk2OE9iNzQ0Z3U3Wlk3Q2JkNjhlVmkwYUJFbVRweUk3dDI3NDlTcFU5RHBkSmc3ZHk1R2pCaFJicDhKRXlZQUFONTY2eTI0dTdzak9qcmF0bTc4K1BFb0xxNzZ4bGRGM1M1Y2hXZ1JJWEVKQUpNa2NMUGM5UkI3aWd3clVaQ0tOVXh0bFNRSlJxTko3bkxzN05tekIvNysvc2pNek1SNzc3Mkh2WHYzWXQ2OGVlVXVsWTRkTzRhWW1Cak1tREVEM3Q3ZXR1VzNOMXlieldhSFBmUURBZ0t3Yk5reWJOdTJEVXVYTG9YSlpNS0dEUnZRdkhuekNtczdjdVFJZHUvZWpUZmZmQk5ObXZ4dkV1TGh3NGZYK1BNYWpVWWNQWHEwM0hKSmtwQ2NuRnh1M1lVTEYycjhYbmViMFdTQzFXb0Y0NUFnU3RSdG9ZNVJaRmpCWWkzbVd0V3RzRElaNWE3R3htQXc0TWNmZjhUSWtTT3haY3NXTEZxMENGT25Uc1c2ZGV0c2JVMmw4dlB6RVJNVGc3NTkrOW8xd04rdXFLZ0lucDZlV0xkdUhUNzU1Qk9IMjBpU0JBQjQ0b2tuSEs3ZnRXc1gxR28xNXMrZmorN2R1MlBreUpISXlNakFsU3RYMEtSSkUrajFlbVJrWkZUNStmejgvQkFZR0dpM0xETXpFMU9uVG5XNC9mZmZmNC92di8rK3l1UFdGVWFqRVZhckZXQmNZZ0l2a3JzZVlrK1pZYVhXRmpGQWxMZ0VvNm51bkZsOS9QSEhDQThQUjRzV3QwWVk2ZDY5T3laUG5venc4SnJQWlZoUVVBQlBUMDkwN2RxMXdtbkd2djc2YStUbTV0b3U5VXB0M0xnUnFhbXA4UER3d0x4NTg1Q2RuWTByVjY2Z1Y2OWV0c3UrWmN1V0lUNCszcWxPbms4KythVGRHV0x2M3IwUkhoNk9NV1BHMkphZFAzOGVzMmJOUW1abUpnUkJ3SWdSSXpCejVreGIyOWRmZi8yRkgzNzRBYjYrdmpYK210d3RScU1KVnFzRXpwa1ZLZ3VkV2RVeGlnd3JYbWd5Y20rZFZaSTRUSFhrTXZEQ2hRdll2WHMzRmkxYWhLS2kvLzFSZnU2NTV3QUFMN3p3Z3QwbGtDaUtBSURISG52TTdqZ0xGeTdFSTQ4OEFwUTBkRisvZmgyREJ3OUdaR1FrSWlNZER6SjQ2TkFoU0pKazkzeGdVbElTM24vL2ZZd1pNd2JlM3Q1bzJyUXBvcUtpMEx4NWN6UnYzaHpObWpWRFdGZ1lnb0tDRUI4ZkQwRVFLdTF0N3FpZlY2OWV2ZXhlNzlpeEF4OSsrQ0htenAyTEJRc1c0TEhISHNPNWMrZncrdXV2NCsyMzM0YVBqdzlDUTBQTGhXcGRVWHBteGNDbFBHY2E4Y2c5cGNpd1lxeWdpSEUzc1M2MVdjWEZ4U0VpSWdJREJneHcrRXMvWWNJRTVPYm0ybDRmUFhvVU8zZnV4UFRwMCszYXJFcnY0S0hrTE1Sb05Ob2VqYW1PRlN0V1FLUFIyTUp5K3ZUcFZlNVRXUWZPeW5xYkd3d0dMRnEwQ0NkUG5zVGl4WXZSclZzM0xGaXdBSjZlbnZqMDAwOHhhOVlzUFBIRUUzanp6VGZMQlZ4ZFV0cG1CY2FrWEsyV0xnUHJHRVdHVlVwS2lqR3N0WDlKbTFYZENLc2hRNGFnYmR1MkZmNVNkK25TeGU1MVZsWVdBS0JIang0VnRsbVZOazdYNUxHZHA1NTZDdDI2ZFVOQVFQbVpwZExUMDNIdTNEbWNQMysrWEJ0VWRZaWlpSzFidDJMbHlwVUlEZzdHeG8wYkVSd2NiTGVOaDRjSFB2cm9JNnhjdWRJMjJzT1VLVlBRcWxXckdyL3YzY0E1aDlGb2dpUko0SnlMU0V5c0d6OVl4RWFSWVhYclo0dW5NTVk2NXVUbXdtdzJWOW8vNlY3dzhmR3BsV2NCeTRxSmlVRklTRWlWSXhPSW9saXVxMEtIRGgzUW9VTUhBRUJ1Ymk1Mjd0eUpzMmZQNHZ6NTg3Ykc5SVlORzlib2tzeGlzV0RQbmoxWXUzWXRidDY4aWVlZmZ4N1BQZmRjaGFNK0NJS0FTWk1tb1ZldlhsaTBhQkdlZnZwcGRPblNCWTgvL2pqNjl1M3IxR2dSZDVzb1dtMWpmSEdPSkxuckllWEovMU5TUXd6OEpNQ0cvdlhYRFJRVkZjc2VWcFVaUFhvMFVsTlQ3WlpWMUdZRkFKTW1UVUxEaGcxeC92eDVoLzJ6VHAwNmhVT0hEc0hIeHdkR294RnhjWEcyM3VxT3FGUXFmUExKSndnS0NrSzNidDBRRlJXRnFLZ29ORzNhRkFDd2N1VktTSktFVHAwNk9mVjV0bS9manYvN3YvOURyMTY5c0h6NWNvU0ZPVGY4VTl1MmJiRmh3d2JFeE1UZ2l5Kyt3SGZmZlllK2ZmczZ0ZS9kWmpLYmtITGoxdmVJTWY2NzNQV1E4aFFiVnFMRXptaFV3RitwcVNncUxvYXZyNC9jSlZWbzJyUnBUblc2TEJVUkVZRmZmdmtGd2NIQkRodTJSVkhFeG8wYmJhOURRa0l3YWRLa0NvL242ZW1KZ3djUDJyV04zWTR4aHZmZmY3L0M5YVdQRXFHa2kwVEhqaDF4MzMzM09mbUova2VsVW1INDhPSDQyOS8rQnJQWlhDZk9xZ0RBYkRMalJrbFljZUNrM1BXUTh1UWZ0YTZHUWtQYk4yZDZkcm1CcnkvYnVtRU5JbHJVdkh0QVhaV1Nrb0tRa0pBSzE1ZjJyNnByUTYwb1Vlck5tM2gweEJQSXpjdmpSaU1MdjNrMTdxcmNOUkY3aXYwcHYzYnQ3RFVPWnNqSnpVWHF6VFM1eTdrcktnc3FsSVFVQlZYdHVKR2Focno4ZkRBZ2s0S3FibEx5VDdvRVNLY0I0TUtscXNjMko2UXlaODZkTC9rWFB5TnpLYVFDU2c0ck1DQVdBSTRlKzcxT0RqbENsSUZ6amwvLyt4c0FRR0k0TFhjOXhERkZoeFVIM3czQWN1ejNFMGhMci9yWk5rSWNTVXRMeDlGanh3SEF3aUVkcUhvUElnZEZoNVZKTEU3azRIK2F6V2I4c1ArZzNPVVFoVHI0ODJGWVJCSGcvSkxGYUtVMmhUcEswV0YxVXhUendWa3M1NXp2aXZuaDFxTVNoRlNEMVdyRnZvTS9nWFBPT2NQdlVwR201ak83a3J0SzBXR0ZxMWVONE5KeGdCbXZKNmZnU2hMZHhDSFZjL2xLRXE1ZXV3NEdtTUZ4UEMzdGJLSGNOUkhIbEIxV0FLeVFZaG5qbVlXRmhUaDdQbDd1Y29qQ25EMGZqK3ljSEFBc240djhoTnoxa0lvcFBxeVNMNTAvd3psdW1NeG0vSGI4ZHhRVzBoOUc0aHlqeVlSanY1OUFVVkV4QU9ubXRjU3oxRzJoRGxOOFdKWGN3ZGtBQUQ4Zi9pOHVKaVJXdlFjaEFLNWV2WTZmRHY4QzNIcDQrUXNBMU9oWmg3bENXS0VveTdxV2cxL0x6c25CVjV1K2xyc2NvaEQvK2ZJcjVPVGtnbk9lVkdnUVY4dGRENm1jUzRSVlJrWjhnV1RsOHppSGRYZk1EOVNqblZRcC9tSUN0dS9hQTg1aEJhVDNNekxpQytTdWlWVE9KY0lLQUtRaTZ4NEdmZ29BM3Y5Z21XMVdZVUp1WnpRYThkR25LMjY5WVB5RUtBa3hjdGRFcXVZeVlaV1M4a2NPNSt4YmNHNDZmZVljWWsrZWtyc2tVa2Y5ZnVJVVRweUtBd0FMay9pMmxJUXpxVlh2UmVUbU1tRUZRTEl3dm9NRFZ3c0tDckJwNnpia2xCbnpuQkFBS0N3c3hKWnZ0OE9RblEwQXFSYlJ1djNXUS9Ha3JsUEpYVUJ0eXM5TXkvTDJiNXpQd0lZbHA2UUlEUm8wd0FNZDI4dGRGcWxEdG03YmdiVWJOc05xbGF5U1pKMlZuSGllbnROU0NKY0tLd0RJelV5TDkvVnYzRXlTcEtpNE0rZndRRlFIaEZReWF3dXBQMDdIbmNYTU4rZWp1TmdJenZuRzZ3bG5GOUpabFhLNFhGZ0JrRFNlRFk5ck5hcVJKcE9wd1pIZmpyTitEL2VHcjQ5UHVVa1ZTUDNBT2NmVmE5Y3g5YlZadUptV3pnRWtjRWw2TWRlUW5pVjNiY1I1cmhoV0tNckpLUEp1Mk9pR3dGamZ3cUppait2SktlajBRRWQ0ZTN2SlhScVJRVVpHSnVZdVdJUXo1LzRBNThqakVxWmUvL1BzOFZ2RHJST2xjTW13QXNCenN4b20rallVakdCc2NITEtYNGc3Y3c0REhua1llcDFPN3RySVBXUXdaR1B5dEprNEhuc0NFdWV3TXV1YzY1YzBHNEJVNnEydU1LNGFWZ0F5ckRsWmFjZDgvUnRCa3ZEUXpiUTB6YS8vL1EwOXUzZUZ0NWNYWFJLNk9FbVNjUFY2TWw3KzF3eWNqanNEU2VMRmtzVGZTYjUwOXYrQVZHcW5VaUFYRHF0YmNueTlqdmtLYWdzRDY1S1psZVYyUFBZa05Cb05XclpvQWJYYTVUOSt2V1EybTdGOTF4Njg4LzRIdUhEeEVqaFFCTVlYV3ZJemx1WG41MXZrcm8vVVRMMDR2UWdLQ25MWGV2cVBnY0ErWjR6cFBUemMwYWxqUjd3NlpRSTZ0S3Q0eW5laUxKSWs0ZlNaYy9oczFSZjQvY1JKRkJZVzNRb3Fqc25tdlBTdE4yN2NLSks3UmxKejlTS3NTb1ZFdG0ydlp1cjFBTzVuRENxTldvMkgrL1RDK0xGUDRiNldMZUN1MTBOSGJWcUtZalNhVUZSY2hJVEV5MWkvY1FzTy9QUXpSTkVLenJrRWhyT2kxVEloSlNHZVpsaDJBZlVxckFDZ2FVVGJGaXExNmdVd05wd0JiVkF5LzE1a3l3aEUzdGNTemNOQ0VSVFlHQjRlSG5CMzE5ZnBhZW5ySTdQRmdxS2lJaFFVRkNJdFBSMVhrcTdpd3FVRS9KbDR4VGFzTmVmOEVtZHNGeGV0SzY3L2VlNkszRFdUMmxIdndnb0FFQkhoMWhTNkVFR3RlcFFCNHhsakQ1U3VZZ3pRNi9WUXE5VlFxOVIwaVZqSFNGeUNLSW9RTFNLS2pVYTdLZGc0eHhuTzhCK3JDZnRUaElMclNFeWtwOWxkU1AwTXE5dUVoTGRxcDlacW53UVRlakR3NWdDMDRFekZHUmNBUm1sVnAzQ0oxTTRRRndBQUFMQkpSRUZVY1NhQmNTc0FzeVRobXNENEw1Q3NXNU1TL3FDUlBsMFloZFZ0L1AwanZYVGVRcUJheFR5NFNuQm5VTk4xWUIzQ0lacEZxMVRFSkZaUXhFenBoc1RFUExscklvUVFRZ2doaEJCQ0NDR0VFRUlJSVlRUVFnZ2hoQkJDQ0NHRUVFSUlJWVFRUWdnaGhCQkNDQ0dFRUVJSUlZUVFRZ2doaEJCQ0NDR0VFRUlJSVlRUVFnZ2hoQkJDQ0NHRUVFSUlJWVFRUWdnaGhCQkNDQ0dFRUVJSUlZUVFRZ2doaEJCQ0NDR0V1SXovQi9kRXlMTXhDdFQrQUFBQUFFbEZUa1N1UW1DQyIsCgkiVGhlbWUiIDogIiIsCgkiVHlwZSIgOiAiZmxvdyIsCgkiVXNlcklkIiA6ICIzODM1OTc3NDgiLAoJIlZlcnNpb24iIDogIjE1Igp9Cg=="/>
    </extobj>
    <extobj name="ECB019B1-382A-4266-B25C-5B523AA43C14-2">
      <extobjdata type="ECB019B1-382A-4266-B25C-5B523AA43C14" data="ewoJIkZpbGVJZCIgOiAiNTAwMDYwMjQ2NjA5IiwKCSJHcm91cElkIiA6ICI0MDA1MzQ4NzQiLAoJIkltYWdlIiA6ICJpVkJPUncwS0dnb0FBQUFOU1VoRVVnQUFBU3NBQUFPVUNBWUFBQUQ2cHhVOUFBQUFBWE5TUjBJQXJzNGM2UUFBSUFCSlJFRlVlSnpzM1hsY1ZGWC9CL0RQdVhjMkdGWUZRUVRGQlVGa0VaRnl5MXpTek55eWJOUEtKODBseXlVenQwZXRMRFBUSjMwcUt6TXJjeVdYc3V5WFMyNmxabTRvS2k2NEk4Z3F5RGJNY3MvdkQyRWVDSkJWN3R6aCszNjlldVhjZStmT2Q0RDV6TG5ubm5zdVFBZ2hoQkJDQ0NHRUVFSUlJWVFRUWdnaGhCQkNDQ0dFRUVJSUlZUVFRZ2doaEJCQ0NDR0VFRUlJSVlRUVFnZ2hoQkJDQ0NHRUVFSUlJWVFRUWdnaGhCQkNDQ0dFRUVJSUlZUVFRZ2doaEJCQ0NDR0VFRUlJSVlRUVFnZ2hoQkJDQ0NHRUVFSUlJWVFRQUdCeUYyQnJQRHdDblhVdWdyZEtaSG91Q280TUtvM2NOWkgvNFRBYnpSWXBqMGtzSjQ4VnBHVEV4OStSdXlaU055aXNBRFFMQ0drRFFYd1NEQjBaZ3o4NEhCaGpLczZoQXVPQzNQV1JZamlUR0lPWkF5WUFCaTVKMXdBY2xBVDhkQ1B1MUdtNXl5UDNUMzBOSzhHclpaaUhnNXIzQTRTeGpMRUhpNi9VYWpRUVJCR2lJSUFKOWZWSFpKczQ1N0JZSkZnc0ZwaE1SbkQrdjNVUzU4ZTRoS1VHazJWSHlwWFRxUUFrT1dzbHRhdmVmUkw5ZzlyNVN4Si9WaEF3bERIV0hnQkVVVVNib05abzFhSUZtdnMzZzQrM0YvUjZQUndkSGFEUjBGR2dMVEdhVE1qTHkwTk9UaTZTVTFKdytjbzFYSXkvaFBNWEw4SmtNb056TG9IaEpPZDhvOGxvWHAxNCtleDF1V3NtdGFOZWhaVnZpellCYW8zbUd3QlJZRXpqN3VhR0p3WStqbjU5ZTZPeHR4ZWNuWnpoNUtTWHUweFNCVG01dWNpK2s0MWJLYW5Zc1dzM29qZjlpTnVabVFDNGlZTWRNbGxNRTI1ZU9ITlM3anBKemRXUHNBb08xalNYVkk5eXNOV01NUmNIQndkRWhJZGg3cXlwYU5XaUJSaXJIejhHZThjNVIveWx5L2pnb3lVNGZQUVk4dlB6d1RuUGxqaC8rYnBvM29xelo0MXkxMGlxVDVTN2dQc3VPRmpqYjlGTVlvd3RFUmh6YVJzY2hLbVRKK0N0eWEvRDA4T0Rnc3FPTU1iUXNFRUQ5T3ZiQjgzOW0rTGFqUnRJVDgvUWdySCtycHpsNnpWaVRIWjJ0a251T2tuMTJIMVkrVGZ3ZVpNeE5nc01Mc0ZCZ1ZpeWNENGVqSXFFU3FXU3V6UnluNGlpZ0ZZdFd5Q3FRM3ZFbmptTDVPUVVOUVByS0dnZExGbHB5WC9JWFIrcEhuc09LN0ZwVVBob1FXQkxSSldnall3SXgzY3JQa2RqYjI4SUFvMUdzSGRGcmF6SCt2VEc4Uk14U0U1SjBZS2psMnVEUnFsWjZjbkhBZkJLN0liWUVIc05LK2JmT25RZ1krdy9vaWpxSCt2ekNCYSs5ellhdUx2TFhSZXBZenF0Rm8vMGZCZzNFaEp4K2NwVmNQRE83ZzI5em1hbUoxK2t3RklXdXd3cm45YXRQVVJCdXhKQWkyWk4vZGlpRCtiQjI5dUwrcWZxS1oxV2k5Q1FOamg0K0FqUzB0SjFFRmdiUjVlR3YyYmZUczJTdXpaU2VmWjRQQ1NxQlljNWpDSGMyY21KTFZ1eUNINitUU2lvNmpIR0dQeDhmZkh4d3ZmZzdPek1HRmc3alZvMTNWNi9yTzJWM2YyeS9JUENYbVFRM3RQcE5NTGNtZFBRdlZzWHVVc2lOc0tqWVVONGV6WEN2djBIWUpHa0NKY0dub2xaNlNuSDVhNkxWSTVkdGF5YUJvUzJZR0J2TWdieDRZZTZvTThqUGVRdWlkaVkzajE3NE9HSHVnQ0FTaENFR2MwQ3c1ckxYUk9wSEhzS0t5WXdZUkNBVms1NlBaNTlhZ2pjWEYzbHJvbllHQ2NuUFo1KzhnbTR1N21CTWViTElBeXFONE9qRmM1dXdzclh0NjA3UkR3THhuUVI3Y0xRNmNFb3VVc2lOcXBUeHloRWRXZ1BBR293UE8wWEdOaFk3cHBJeGV3bXJOUjY5Z2pEM1F1VHAwd1lENjFXSzNkSnhFWTU2SFI0YmV3b0FBQmo2TUFFN1NOeTEwUXFaaDloMWFxVmxqTnhIZ0JWdjBkN0l5eTByZHdWRVJzWEV0d0cvUjk3RkFEVUltZXowYW9WZmJ2Wk9Mc0lLMytWZmdSanJIVURkM2VNR3ZHQzNPVVFoUmczK21XNHU3a0JqTFZxcG5ZYUpYYzk1TjdzSWF4VUFIOGVBTG8vMUFVQnJWcklYUTlSQ1A5bVRmRlExMDRBQUFZKzBoNkg4dGdUeFlkVnMxYmhvWXdKL2xxdEJwMDdQUWk5bnVhaklwWGpvTk9oUzhjSDRlamdBTWFaYjVQV2JVUGtyb21VVC9GaEJZRjM0aHllVG5vblJJU0h5bDBOVVpoMllhRndkM2NId0YzVVROVko3bnBJK1JRZFZ2Nysvam9tQ0E4QVhPZmZyQ21hK3ZuS1hSSlJtT2IrVGRHc3FTODRvQUhEQTE1ZVlkUTB0MUdLRHF0ODBjVUZEQTh3eHRqamZYdERGS25MZ1ZTTlNxWENvNC8wQkx0NzhlZ0REZzVHVDdsckltVlRkRmlwVkFoaFFJQkdvMEcvdnIzbExvY29WSjlIZWtLcjFZSXhGc2pWT2hyM1lxT1VIVmFNOVFlZ2VxQkRlM2g2ZU1oZERsR29ScDRlZURBcUVnQlVFUG1qY3RkRHlxYm9zQUpERkFCMDZmZ2dUUUZEcW8weGhtNWRDdnZXR1NMa3JvZVVUY2xocFJJNEN3T0FOa0dCY3RkQ0ZDNHM5TzZvQmNaWnFNSS9GM1pMc2IrVUprRkJMY0RnNHV6a0JHK3ZSbktYUXhTdWNXTXY2QjBkd1JoY2ZWdTBhU2wzUGFRMHhZYVZ5RFZoQU9EdDdRVkhSd2U1eXlFS3A5Tm9yVjk2S3BYWVh1NTZTR25LRFNzbVJBQ0FUMk52T0RyVWo3QTZkKzZjM0NWVXlmSGp5cG1FVTZQVndNZm43a3d4WEZCMWtMc2VVcHBpYjU0bmdZY0xZR2pzN1FVSEd3a3JrOG1FS1ZPbW9IMzc5aGd4WW9SMXVkbHNSazVPVHFYMjRlam9DSTFHVTJyNWpoMDdNR1BHREN4ZXZCamR1M2V2VVoxbXN4bFhybHhCWEZ3Y2dvS0NvTmZyY2VIQ2hRcWY5L0RERDFmNk5tWmJ0MjdGTysrOGd4a3padUNwcDU2cVViMTFRYVBSb0xHM0YzRDNPa0ZxV2RrZ3BZWVZZNHcxQVFEdlJvMmcwOW5HN0I1cXRScnU3dTc0N0xQUDBMWnRXMFJGM1owQThOQ2hRNWcwYVZLbDlqRnYzanowNjlldnhMTEV4RVFzV0xBQVFVRkI2TnExS3dCZ3hJZ1J1SGp4WW9YNzI3NTlPd29LQ3JCOCtYSWtKU1VoS1NrSkNRa0pNQnFORUFRQnI3enlDbHhkWGJGdzRVS28xZW95OXlGSkVpd1dDdzRlUEZqcGVjTDY5ZXVINk9ob2JOeTRFWU1IRDdiNW04cHExT3JpZlovKzhsWkR5bUxiZjBIbDhQSUtjMlNjcTBTVkNzN09UalkxYkdIYXRHbUlpWW5CakJrenNHYk5Hbmg1ZWFGMTY5YVlPM2R1cFo0ZkZoWlc0bkZ1Ymk2bVRKa0NpOFdDK2ZQbld6LzBnd1lOUW5wNmVvWDcwMmcwME9sMHVIRGhBaG8yYklpR0RSdml5cFVyK1BiYmJ4RVFFQUNkVG9jTkd6WUFBUGJ0MjFkbUdHM1lzQUVMRnk0c3RYejI3Tm5Zdlh0M3VhOXROcHNoQ0FJZWZ2amhjcmQ1NzczMzBLT0gvSFBsTThiZzdPUUVsVW9Gczltczh2WDFkVWhJU01pWHV5N3lQNG9NSzlIVjRNQ1pveWdJREJvYm14SFUwZEVSNzczM0hrYU9ISWxQUC8wVTgrYk5nNWVYRndZT0hGamxmUmtNQmt5Y09CSHg4Zkg0K09PUDBheFpNK3U2SjU1NG9rcjcrdWFiYndBQVc3WnN3YkZqeHhBYVd2T0x2ZzBHQXdCZy9QangxZDVIcTFhdGFseEhiZEZvdFJBRkFXYk9CVUZ3MXdFVVZyWkVrV0VGaThhQmlWekZtQUJ0R2YwN2Nnc05EY1dTSlV2UXZuMzF1ejR5TWpJd2FkSWtuRGx6Qm0rLy9UYTZkdTJLblR0M0lpZ29DSDUrZnJWYWIwMW90Vm84Ly96emNwZFJLN1FhRFFSUkJBY1R1SVBSQWNCdHVXc2kvNlBJc0dKcTBZRnppSUlnUUdkakxhc2luVHQzQmdwYkh5YVRxVXJQMVdxMTJMZHZIK0xpNGpCNzltd01HREFBeWNuSmVQdnR0OUd0V3pkODhNRUhWZHBmU2tvS3pwOC9Ed0M0ZVBFaU9PZjQ0NDgvQUFCZVhsN1c3ZWJNbVZObUIvcjE2OWNyZkkxejU4NWg1TWlSbGE2cFJZc1crUDc3N3l1OWZWM1FGcmFzR09NaU42a2M1YTZIbEtUSXNJSmtkb0NvTGp3TXRJMldGZWU4eElkUHE5WGltV2Vld2RLbFN4RWRIVjJsZmIzMjJtdDQ0WVVYNE8zdGpVNmQ3bDRHVXRSbk5ISGlSR1JsWllGelh1bjluVGh4QXUrKyt5NEF3R2cwZ25PTzZkT25BNFVkNGJWeEtPYmw1WVhKa3ljRGhmMXNhclc2MUZuTkkwZU9ZTmV1WFFDQWlBamJ1NnBGcTlWQUVBV0FNNEZCMU1sZER5bEprV0dsbGtRSENGd2xNTUZtN21JalNSSysvUEpMb0xCaldhZlQ0WmxubmtHZlBuM1FzdVgvQmtSdjJiSUY1ODZkdzdoeDQrRG01bGJtdmtKRFE2RlNxYXhCdFhuelp1emR1eGZqeDQrSHQ3YzNldmJzaWF5c3JFclg5dlBQUCtQQWdRUGduS04vLy81SVNVbkJnUU1Ick92VDA5TVJIQnlNa0pDUU1rOVdwS2VuSXpFeHNjd2hGVVhjM2QydFF4UmVmLzExM0xoeEE3Tm16VUpVVkJTU2s1UHg4Y2NmWTlldVhRZ09Ec2EwYWRNUUVtSjdrM0xlYlZtSjRBd0NSTUUyeHNNUUswV0dsVVdBV2dRVEdHTlEyOGdwY1ZFVXJRSHc0WWNmNHRkZmZ3VUtXeEJGcllpVWxCUXNXclFJUFhyMHdLaFJkKzlQa0phV0JqYzN0M0pQN2NmRnhXSHg0c1hRNlhSNDRZVzdOOE9ZT1hNbWpFWmpxVzF2M2JxRnp6NzdEUDM2OWJNR0hRcURCQUNPSGoyS1c3ZHVRUkFFN05peEE5MjZkY09WSzFjcTNVSGV2SGx6ZlAzMTF5V1dsUlZ1YytiTXdmdnZ2NCt4WThlaWMrZk9PSDc4T0hRNkhXYlBubzFCZ3diWjFObmI0dFJxVmVGaE1CY1lZQnZmZ3NUS05qN3BWU1J5R0JtNGhYTmU1ZjRnT2ExWXNRS2NjMHljT0JFQWtKbVppYWVlZWdwRGhnekJoQWtUU20yZmxKU0VTWk1td1dBd3dNbkp5VG9PNnBGSHlyN04zZm56NS9IWlo1K2hUWnMycGNacUFjQXZ2L3dDRHc4UHBLV2w0WU1QUHNDdnYvNktPWFBtNE0wMzN5eXgzVjkvL1lWdDI3Wmg2dFNwY0hGeHNTNTNkbll1c1ozUmFDeHpRSzZucHllV0xGbUNUWnMyNFQvLytROEtDZ3F3ZXZWcU5HOXUyM2RxTjV2TWtMZ0VnRWtTZU9sdkF5SXJSWWFWV1pEeTFVeGxrU1FKQmtPQjNPVlVTbng4UEg3ODhVY01HemJNZWpiUHpjME5qejMyR0ZhdFdvVk9uVHBaQjVFQ3dOV3JWL0hxcTY4aVB6OGZBUUVCU0VwS3F0SHJaMlJrNFBmZmY4Zmd3WU94WWNNR3ZQLysrM2o5OWRmeDNYZmZXZnVhaW1SbloyUGJ0bTNvMGFOSGlRNzRmOHJMeTRPVGt4TysrKzQ3ZlBycHAyVnVJMGtTQU9EcHA1OHVjLzNXclZ2UnVMRnQzQkRaVUZBQWk4VUN4aUhCTE5Hd0JSdWp5TENDeVpMUE5lTGRzQ293eUYxTnBYejQ0WWZ3OVBURTZOR2pTeXlmTUdFQy92enpUL3o3My8vR0R6LzhZRzNKL1BycnI4ak56Y1d5WmN1d2Z2MzZHb2ZWSjU5OGdoWXRXbGo3enpwMzdveng0OGVqUll2cTM3b3NKeWNIVGs1TzZOaXhZN2wzRlZxL2ZqMnlzckl3WnN5WUVzdlhyRm1EcEtRa203b2JrY0ZnZ01WaUFSaVhtTUR6NUs2SGxLVE1zRkpwOGhoZ2xyZ0VRNEh0dDZ5KytlWWJIRDkrSEtOSGo4YkpreWVSazVPRDdPeHM2MzllWGw0NGNlSUVGaTFhWkQxcjkrU1RUNkpIang1bzA2Wk5qVjgvTGk0T1AvLzhNOTUvLzMzazVmM3ZNL2p5eXk4REFFYU5Hb1c0dURqcmNyUFpEQUFZTW1SSWlmMjgrKzY3Nk5XckYxQjQ5dlA2OWV2bzI3Y3ZBZ01ERVJoWTlweGllL2Z1aFNSSkphNFB2SExsQ2hZc1dJQ2hRNGVXT015VW04RlFBSXRGQXVmTUF0RkVMU3NibzhpdzRya0ZCdTZpczBnU1I0R05Id1ltSkNSWUQ1R1dMMTl1WGE3VDZlRG01Z1lYRnhlNHVMaWdkZXZXMkxadEcvcjA2WU91WGJ2Q3k4dnJub2RnVlJFVEU0TldyVnFoZCsvZStPbW5uMHF0SHpObVRJbXppd2NQSHNSUFAvMkVLVk9tbEFpVDRtZndidDY4Q1lQQmdJQ0FnQ3JYODhVWFgwQ3RWbHZEMGxZVXRhd1l1SFFuUDUvQ3lzWW9NcXdZeThsalhHdTJ4VDRyU1pLUWxKUUVpOFVDaThVQ1gxOWZ2UEhHRzNCMmRvYWZueDhhTldxRWhnMGJRcWNyT1l3bkt5c0xvMGFOcXRMNHFjcnExNjhmUWtKQ3lwMHhvWGhmR1FxSEtnQkFseTVkeWczTWd3Y1BBb1hETEtycStlZWZSNmRPbmVEcGFWczNraW5xc3dKalVwWkdRNGVCTmthUllaV1FrR0R3YitOUjJHZGxPMkdWbTV1TFdiTm00WTgvL29CT3A4TzBhZFB3NzMvL0c4T0dEYXZ3dWE2dXJvaU9qcTdSYWYwN2QrNEFRS2xRY25WMXJaVnJBWXZidG0wYmZIMTkwYmJ0dlc4R1l6YWJTNzJuOFBCd2hJZUgxMm85TmNVNWg4RlFBRW1Td0RrM0l6N2VkdjZ3Q0tEVXNMcjd0OFVUR0dQdE1yT3lZRFFhN3psZ3NTNll6V2E4L1BMTHVIejVNdWJObXdkUFQwOU1tVElGQXdZTVFOZXVYZUh2N3c5bloyZW9WQ3FvVkNxbzFXcW8xV3FJb2dpajBZajgvSHdZREFiazUrZWpjZVBHNk4rL2Y0V3Z1Vy9mUHZ6ODg4OXdkSFNFVnF1MXRuWjhmU3Qvczllbm5ucXFWT2Q5ZVgxV0FEQnUzRGcwYk5nUXAwK2ZMbk44MXZIang3RjM3MTY0dXJyQ1lEQWdKaWJHSmtlci81UFpiRUZtWmlZQWdITmNrYnNlVXBwU3d3b00vQmpBK3QrOG1ZaTh2SHpadzBxbFVxRnAwNllZTm15WWRZelR4bzBic1diTkdodzhlQkFIRGh4QVFlRmh4cjBPOVJoam1EVnJWcVZlVTZQUllPL2V2ZGI5T1RrNVljaVFJZWpTcFV1bDY1NDhlVEtxMGozVHFsVXI3TisvSDAyYU5DbnpBbWF6Mll3MWE5WllIL3Y2K21MY3VIR1YzcjljQ293RlNFaThHOXFNOGIvbHJvZVVacHREaVN2QnQzWDRFMnFSYlE1dUU0amxueTZCVDJOdnVVdENmbjUrcFdjdExUemNBQW9QMjJ4MVZIZDVFaElTN3RtQ0t4cGZWZG1aUmVXV2tYRWJ3MThlZzNNWExrTGkwbFBYenAzYUpIZE5wQ1RGdHF6RUFoN0RIY0FURTIreDRxZmo1VlNWNlpXVjhpRXVUMFdIbWtwN2Z3WEdBaVFtM1FMbm5CY1loR055MTBOS1U5WmZWREhYcnAyNnhzRXlNck95a0hRcldlNXlpTUlsSmlYalRuWTJHSkIyNjJyTVZibnJJYVVwTnF3QVNJQjBBZ0RpemxkOHN3TkM3dVZrN09uQ2YvR1RNcGRDeXFIa3NBSURqZ0RBd2IvK3ZpL2prMGo5d0RuSEgzOGVBZ0JJRENma3JvZVVUZEZoeGNGL0JtRDY2KytqU0U1Smxic2NvbERKeVNrNCtOZGhBREJ4U0R2bHJvZVVUZEZoVldET2orZmdGNDFHSTM3YnNVdnVjb2hDN2RxekR5YXpHZUQ4dk1sZ29UNEZHNlhvc0xwbE5tZURzeU9jYzc1MTIyOTNMNVVncEFvc0ZndTI3OW9OempubkRIOUxlZW8wdVdzaVpWTjBXT0hxVlFPNGRCaGdodXMzRW5ENUNwM0VJVlZ6NmZJVlhMMTJIUXd3Z3VOd2N2S3BYTGxySW1WVGRsZ0JzRUE2d2hoUHk4M054YW5UWitVdWh5ak1xZE5uY1RzekV3REw1bVorVk81NlNQa1VIMVkzenA4K3lUa1NDNHhHSERyOE4zSno2WXVSVkk2aG9BQi8vWDBVZVhuNUFLUmIxK0pQMGJBRkc2YjRzQ284ZzdNYUFQYnMreFBuTHNUTFhROVJpS3RYcjJQM3Z2M0EzWXVYdndaQW5aNDJ6QjdDQ25ucGxtODUrTFhibVpsWXRYYTkzT1VRaGZqcW0xWEl6TXdDNS94S2JvWjVoZHoxa0h1emk3QktUVDJiSTFuNEhNNWgrWG5iYnpTaW5WVG83TGtMMkxMMUYzQU9DeUF0U0UwOW15TjNUZVRlN0NLc0FFREtzL3pDd0k4RHdJSkZTMUJnUTVQeUVkdGlNQmp3MzgrK3VQdUE4YU5tU2RnbWQwMmtZbllUVmdrSlp6STVaeHZCZWNHSms3RTRjdXk0M0NVUkcvWDMwZU00ZWp3R0FFeE00cHNTTHB5czJhMkRTSjJ3bTdBQ0lKa1kvNUVEVjNOeWNyQTJlaE15cTNDTGRWSS81T2JtWXNQR0xjaTRmUnNBa2t4bXk1YTdGOFVUV3lmS1hVQnR5azVMVG5meDhNcG1ZQU51SkNRSTd1N3VhTjh1VE82eWlBMkozdlFqdmwyOURoYUxaSkVreTdRYjhhZnBPaTJGc0t1d0FvQ3N0T1N6Ymg1ZVRTVkppb2c1R1l2MkVlSHc5ZkdSdXl4aUEwN0VuTUpiLzU2TC9Id0RPT2Rycmw4NDlTNjFxcFREN3NJS2dLUjJhbmhZb3hZSEZ4UVV1Qjg0ZEpqMTdONE5icTZ1aXBzNm1OUU96am11WHJ1TzE5K1lobHZKS1J6QUJTNUpyMlJscEtUTFhSdXBQSHNNSytSbHB1YTVOR3lVS0REV0l6Y3ZYMy85UmdJaTI3ZURpNHV6M0tVUkdhU21wbUgyTysvalpPd1pjSTQ3WE1McjF5K2VPZ3lBSmtGVEVMc01Ld0E4SzcxaHZGdER3UURHK3Q1SXVJbVlrN0hvM2FzN0hQNXhjMUZpM3pJeWJtUDg1TGR3K01oUlNKekR3aXd6cjU5WHJ3YVNhTFM2d3RocldBRkl0V1NtSi8vbDV0RUlrb1FIYnlVbnEvLzQ4eEM2ZHU0SUYyZG5PaVMwYzVJazRlcjFHM2gxMGxTY2lEa0pTZUw1a3NUZnUzSCsxSWRBRXZWVEtaQWRoOVZkbVc3T2Y3a0pLaE1EaTBwTFQ5Y2VQbklNYXJVYUFTMWJRcVd5KzdkZkx4bU5SbXpaK2d2ZVc3QUljZWZPZ3dONVlQeGRVM2Jxa3V6c2JKUGM5WkhxcVJmTkN4OGZIMGVOazhkUUNPeHp4cGlEWHUrSXlIYnRNUEcxTVFnUERWSGNiYU5JMlNSSndvbVRzVmkyL0d2OGZmUVljblB6N2dZVngzampuWlRveE1SRTI3aG5HNm1XZWhGV1JYd0RROEpVVFBVOWdMYU1RVlNyVk9qKzhFUDQxd3ZQbzNWQVN6ZzZPRUJIZlZxS1lqQVVJQzgvRHhmaUwrSDdOUnV3Yy9jZW1NMFdjTTRsTUp3eVcweGpFaTZjcFRzczI0RjZGVllBNE5jcXBLV29Fa2VCc1lFTUNFYmhEVGtEQTFvaHNIVUFtdnMzZzQrM0YvUjZQUndkSFdTL0xUMHB5V2d5SVM4dkR6azV1VWhPU2NIbEsxY1JkLzRDTHNaZnRrNXJ6VGsvenhuYnlzMldMNjVmakwwc2Q4MmtkdFM3c0FJQXRHcWw5WVBPVjFDSmp6SGdYNHl4OWtXckdMdDdaMldWU2dXVnFLSkRSQnNqY1FsbXN4bG1reG41QmtPSlc3QnhqcE9jNFN0TEFYWWtDRG5YRVI5UFY3UGJrZm9aVnYvZzJ5SW9WS1hSUEFjbWRHSGd6UUZvd0puSUdSY0FwdWkwNGhLMy9wSTVBQ1lvL1ZmT0pjYVpCTVl0QUl5U2hHc0M0L3NoV2FLdlhEaERNMzNhTWFYLzVkWTZENDlBWjUyTDRLMFNtWjZMZ2lPRFN0SEhnVnFWMUZLckVsNFVHRlBubXl4ZkY1aUZTM0xYVkJNY1pxUFpJdVV4aWVYa3NZS1VqUGo0TzNMWFJPcUdTdTRDYkUxYTJ2bHNwQ0ZiN2pwcVMwUkVCR2VNdGVhYzZ4elZZdno1MHlmMnlWMFRJZFdoNkVNY1FrajlRV0ZGQ0ZFRUNpdENpQ0pRV0JGQ0ZJSENpaENpQ0JSV2hCQkZvTEFpaENnQ2hSVWhSQkVvckFnaGlrQmhSUWhSQkFvclFvZ2lVRmdSUWhTQndvb1FvZ2dVVm9RUVJhQ3dJb1FvQW9VVklVUVJLS3dJSVlwQVlVVUlVUVFLSzBLSUlsQllFVUlVZ2NLS0VLSUlkSGNiT3hJWkdla29TWkpuOFdXTU1XL091Y2dZRXdCNFIwUkVOQ3UrM21LeHBKMDZkU3Ezem9zbHBJb29yT3lJMld3T0ZFWHgrRCtYTTJhOVBlVDZZdjhHQUFpQzhBQ0FJM1ZVSWlIVlJvZUJkdVRreVpPbk9PZXhsZDJlY3g0WEV4TlRLdHdJc1VVVVZ2YkZ3amxmamJ0QkJNNTVxUTJLTCtlY1J3T3cxSDJaaEZRZGhaV2RrU1RwSndDVnVhWDZIYlBaL0VzZGxFUklyYUN3c2pPQ0lDUURPUG5QdnFuaUN0ZWR0RmdzTit1eU5rSnFnc0xLenNURXhHUUQrSXR6THFId3NLOUlzY00vRHVDdnVMaTROUGtxSmFScUtLenNqNFZ6ZmhoQTFqMjJ5U3ZjeGxTSGRSRlNJeFJXZHNoaXNSd0drRnIwK0orZDdZeXhPeWFUNlcrNTZpT2tPaWlzN05DcFU2Y1NBQnd2cTkrcWNObngwNmRQMzVDak5rS3FpOExLVHBuTjVsWGxyWk1rYVVYZFZrTkl6VkZZMmFuOC9QemRuUFBrZnk3bm5LZG1abWIrSms5VmhGUWZoWldkaW8rUEwyQ01yU3M2RkdTTWdURUd6dm1XcTFldkd1U3VqNUNxb3JDeVl4YUxaUjNuM0ZqMHVQRGZHK1d0aXBEcW9iQ3lZL241K1pjQnhCVnJYWjBUUmZHODNIVVJVaDBVVm5aTWtxUnNBRWY0L3h3eG1VenBjdGRGU0hWUVdObXgrUGo0Z3NMQm4za0FqSnp6d3pSM0ZWRXFtcy9LempIR0RoWU9FTlZMa25SSTdub0lJYVE4TENJaVlsZEVSTVFSYWtrVEpTdi8wbndGOC9RTWRuSnNvUEtVdU1WREZOUjZ1ZXVSbTRNSy9UaTQxbUJtVytTdVJXNW1pZWVKaktmbXBoZWtwYVdkejVhN0hsSjVkaFZXbnNIQlRucEpOWk9CRFFCak9uQ3U0NHdPZFl2OW5rdlB4bGZQTUE0ekdETnc4QUp3N01nVlRITlN6NTdOa2JzdVVqRzdDYXNtcmNKODFTcjJOWUJIR0dPQ1NoU2gwV29naXFMY3BSRWJZckZJTUJZVXdHeXhvSEFhblYwV3MrWFZHL0duTDhsZEc3azN1d2dySDU5SVI3V3JlYXNBMWt1dFZxTlg5MjU0SUNvU1RScDd3OW5aV2U3eWlBM0p5YzFGd3MxRUhEOXhFanQrM3cyajBRVE9zVC8vdHRRdk9abk9sTm95dXdpclpvSHRaakhHMzNWd2NCRGVuVDBkdlh2MmdJdUxNKzQxV3lhcHZ6am55TTdKd1I4SERtSHF6RG5JenpkSW5QTVBycDAvOVcrNWF5UGxVL3paSVI4ZkgwZUI4V2NaWThMamZYdmpzVDZQd05YVmhZS0tsSXN4QmhkblovVHEzZzE5ZS9jQ1kwd1FCT0VGWDE5ZkI3bHJJK1ZUZkZocFhCbzFBbU02bFVxRjhOQVE2UFgxL3VRZnFTU2RUb2QyWWFIUWFEVGdnRnF0ZG00a2QwMmtmSW9QSzR0azhnVG5PbzFHQTI4ditsc2pWZFBZMndzT0RqcUFRMlBScWp6a3JvZVVUL0ZoSlFwcVBXZFFpYUlBSnljbnVjc2hDdVBzN0F5MVNnMHdpQUpFT2h0and4UWZWb1NRK29IQ2loQ2lDQlJXaEJCRm9MQWloQ2dDaFJVaFJCRW9yQWdoaWtCaFJRaFJCQW9yUW9naVVGZ1JRaFNCd29vUW9nZ1VWb1FRUmFDd0lvUW9Bb1VWSVVRUktLd0lJWXBBWVVVSVVRUUtLMEtJSWxCWUVVSVVnY0tLRUtJSUZGYUVFRVdnc0NLRUtBS0ZGU0ZFRVNpc0NDR0tRR0ZGQ0ZFRUNpdENpQ0pRV0ZXQndXREFva1dMY1BIaVJibExrYzJOR3plUWxaVlZyZWZtNXViaXhvMGJ0VjRUcVI4b3JLckFaREpoM2JwMVNFaElxUEcrVWxOVGtaaVlXT3EvNU9Sa0FJQWtTV1d1VDB4TXhPM2J0eXY5T3VmUG4wZnYzcjJ4WWNPR0d0ZHNOcHN4ZVBCZ3JGNjl1bHJQWDdwMEtaNTk5bG1rcHFiV3VCWlMvNmprTHNBZXZQWFdXemh3NEVDWjY5NTk5MTMwNnRXcjFQTFhYMys5ekJhYXQ3YzN0bTNiaHR6Y1hBd1lNS0RNZmZiczJSTWZmZlJScFdwTFRVMUZSa1lHbkp5Y0t0eldZREJneDQ0ZDVhN25uQU1BTGw2OGlLMWJ0NWE3blNpS2VQenh4MHNzMjdkdkh6WnQyb1Jubm5rR25wNmV5TW5Kd2FPUFBscGhUUUVCQWZqMjIyOHIzTTZHc1BEdzhBRE8rYzFUcDA3bHlsMk1QYUd3cWdVRkJRWFE2L1Y0K3VtbnJjc3lNakt3WWNNR21NM21jcDgzYk5nd2pCMDcxdnA0L2ZyMTJMUnBVNGx0bGl4WmdzaklTT3ZqdVhQblZxbTJvbFpZbzBhTkt0dzJPenNiSDM3NFlZWGJIVHAwQ0VlT0hDbDN2VmFyTFJGV2x5NWR3dXpac3hFVUZJUUpFeVlBQURRYURmNzFyMzlWK0ZvTkd6YXNjQnVaaWUzYXRYUG1uRGRpakQzR0dCdk9HQXV3V0N4ZEFKeVJ1emg3UW1GVkFVbVNzSFBuVHFDdzVRRUFNVEV4TUJxTllJeWhUNTgrQUlBR0RScGcxS2hSMXVmRng4ZFhlT2lsVXFuZzZPaFk0dkUvYVRTYVV0dmNLd0QvcWVpUTFkUFRzOEp0UFQwOXkyMGhvdkF3OE1FSEg4U0xMNzZJOGVQSFYrcjFyMSsvam5IanhrR3IxV0x4NHNYUTZYUkE0ZnNxL3ZOU21qWnQyalRXYXJVUmdpQkVjTTRmWW93OXlCaHpLMXlkTFhONWRvbkNxZ0ptc3hudnZ2c3VVT3d3S0RvNkdvSWdRS1ZTV2NPcU9sSlNVbkRpeEFucjQ2U2twRkxiWExwMENScU54dnI0OXUzYmNIWjJydlJyRkIxcXBxYW13dC9mdjlMUCsvdnZ2MUZRVUZCaW1TUkpRR0VBL3ZISEg2V2U0KzN0allDQUFPdmowNmRQWTlLa1NUQ2J6ZmpxcTYvZzdlMk42T2hvUFA3NDQ5RHI5Wld1eFZZRUJ3ZHJOQnJOSTRJZ0RBWVF5VG4zQmRDUU1TYitZMU11Q0FLWHFVeTdSV0ZWQVkxR1kyMXQvUGJiYjVnMWF4Ym16NStQSGoxNjFIamZPM2Z1eEo0OWU2eVB6V1l6UER3OFNtenp5U2VmUUJEK2R4N0VaRExoNFljZnJ2UnJuRDkvSGdCdzRNQUJSRVZGVmZwNWMrYk13ZTNidDB1MTluUTZIZmJ2MzQvOSsvZVhXRzR3R0RCbzBDRE1tVFBIdW16OSt2WGduR083QzR5d0FBQWdBRWxFUVZUWnNtVUlDQWpBbmoxNzhPR0hIMElVUlR6NTVKT1Zya1ZHcXJDd01DMkFRRUVRWGlnOHhQTkFzUyt1b3Y4WFlZd0JBSk1raWNsU3NSMmpzS3FDc2xvVDFkV3paMCswYXRVS1BYdjJ0QzY3Y09FQzR1UGpNWHYyYkhUbzBBRXpac3hBeDQ0ZE1XdldMSFRwMGdVdnZmUVNEaDQ4YUczaFZPVGF0V3U0ZGVzV0dHUFlzMmNQSmsyYVZLVWFod3daZ21uVHBsVnEyMEdEQnBWYU5ucjBhTHp5eWl0bzFxd1pjbkp5c0dqUklnUUVCR0RBZ0FISXpNeXNkQjJDSU1ERnhhVkt0ZGVBMkxadDJ4QzFXdjJBSUFqdE9PZGRBQVF6eHRTYzgxTGhoUDhGVlBFQUV3VkJDQXNMQzZ0OEU3Z09NTVp1bkR4NThxYmNkVlFYaFZVbDVlYm1ZdS9ldlFDQUsxZXVRS3ZWb25Qbnp0WGExNlZMbDlDMWExY0F3Tm16WjB1czgvYjJ4cSsvL2dvL1B6OTA3ZG9WZCs3Y3dhQkJnN0IwNlZLY1BYc1dvMGVQQmdERXhjV2hUWnMyOTN5ZG90YlAwS0ZERVIwZGpaaVlHTFJyMTY3U2RTWW5KK1B3NGNPVjJyYW9QNis0cGsyYld2Lzl3UWNmNE5hdFc1Zy9mejZ1WDcrT1o1NTVwdEoxRkowaHZiODQ5R284MnI1OSs0bWM4N2FNTVQvT3VaWXh4c29LcWFLQUtvY093RWVpS0pydWM5RlZ3aGk3RWh3Y1BPTHMyYlBYNWE2bE9paXNLbW5idG0zUTYvVXdHQXpZdm4wN3Z2enlTN3p6emp2bzI3Y3ZVUGp0WDFuVHAwL0g1Y3VYNzduTmwxOStpUysvL0xMRXNqLysrTVBhdWhNRTRaNW41QUJnKy9idDBPbDBlTzIxMTdCanh3NXMyclNwU21GMTRNQ0JHb1ZWa1kwYk4rSzMzMzdEQXc4OGdQRHdjT1RrNUdEZXZIbGxibnZvMENIOCt1dXZHRDkrUEx5OXZRRUFEZzRPbGE2NTJ1NDJWcDBBdEFMZ0EwQ05NZzd6N3FWWWdERUFIb3d4bStpMzRwd0xBTlNjY3plTlJ0TUNBSVdWdlRLYnpmanV1Ky93NktPUFl1M2F0Umc3ZGl6Mjd0MkwyYk5ubzAyYk5qQ1pURlhxTVA3MjIyOUxIY3BsWkdUZysrKy94NVl0V3pCOStuVGN2SGtUUC96d0E4YU9IWXVCQXdlV0NzTUt2dGx4L1BoeHhNWEZZZURBZ2REcjlSZzRjQ0RXckZtRE1XUEd3TmZYdDFKMTF2UXdFQUQrL1BOUDYzQ0lvdEJ4Y25KQ3YzNzl5dHcrTXpNVHYvNzZLN3AwNllMQXdNQkt2WGF0RUJoeVRkaDBKdmI0aExadDI0WnBOSnJIR0dNaEFNSTU1d0dNTVczeDRDcis3K0tIZ1lYL3pwY2thYklvaWpZUkNwenpNTWJZTktVUEFxZXdxb1RvNkdpa3BxWmk4T0RCV0x0MkxWRFlBZDJuVHg4MGE5WU1XVmxaYU55NGNhWDNwOVZxa1pDUWdDdFhydURzMmJNNGNlSUVUcDQ4aVNaTm1tRHg0c1hvM3IwN09PZnc5dmJHNTU5L2psV3JWcUY3OSs1bzA2WU5talp0Q2xkWFYrc1p3dklHZTY1Y3VSSUFyR08vaGc0ZGlqVnIxbURac21XWVAzOStwZXFzNldIZ25qMTdNR1BHRFBqNyt5dHAxRG8vYytiTVNRQW5nNE9EbmRScXRROWpMSmh6M284eE5vQXg1bzEvaEZVWmg0Z1dBQWVPSHo5dUUrT3MyclZyWjJDTUdUbm5PcmxycVFrS3F3cGtabWJpaXkrK3dPT1BQMTVpWUtVb2l1alNwWXQxbTZDZ29FcnRiOCtlUFpnNmRhcjFXN2g1OCtibzBLRURSbzhlamFpb0tPdTNOR01Neno3N0xQcjM3NDg5ZS9aZzkrN2QrUExMTDVHV2xnWVVqcmZhdEdsVG1XSDErKysvNDlDaFEzam9vWWVzL1ZvK1BqN28zNzgvZnZycEp3d1lNQUNkT25XcXNOYWFIZ2F1WHIwYS92NysrT0tMTC9Ec3M4OVdhaisyNU96WnN6a0FMaFQrOTJOa1pLVGFaRElORkVWeEpHT3NTK0dIWDgwS2YybkZRb3VHTHR3SEZGWVYwT3YxY0hGeHdiaHg0OHBjbjVtWmlWdTNibFY0eUxKNTgyWUF3T0RCZ3pGcjFpeDgvLzMzMW5GTVI0OGV4ZEdqUjRIQ0VkdGZmUEVGREFZRFhuamhoUkw3Y0hGeGdTUkphTktrQ1NaT25Gam00Vng2ZWpvKyt1Z2pxRlFxNjJqeEltUEhqc1hPblRzeFo4NGNyRm16cHNKUjdUVTlESHp0dGRmUW9rVUx1THE2Vm1vZnR1N1lzV01tQUpzQWJBb0xDL01WQktFdlkrd2hBQ0djODlZQTlJWDlWVFIwNFQ2Z3NLcUFXcTNHaWhVcjBLaFJJMlJubHg2WWZPellNUUJBKy9idDc3bWYyTmhZSEQ5K0hFT0dETUVUVHp5QkgzLzhFYjYrdnRZT2V2empNaFpKa25ENThtVzgrT0tMSlFaYS92REREM0IzZDBkRVJFU3AxekFhalpneVpRcFNVMU14YnR3NHRHalJvc1Q2Um8wYVljS0VDVml3WUFIZWVPTU5mUDc1NS9jY1lKcVVsSVNEQncvZTgzMFZLYXRsVlZhTjl1TFVxVk1KQUZaRVJrWitCNkN4SkVrdEdHTTlPZWVER0dPVkgzMUxLbzNDcWhLS3prcVZaZHUyYmZEMjlrYkxsaTN2dVkvYnQyK1h1dVNsZWZQbUpUcWFNek16UzUzaGk0cUtLakZFNHVEQmc4akx5eXUxZjRQQmdLbFRweUkyTmhhZE9uWEN5eSsvWEdZZFE0Y094YkZqeDdCejUwNk1HVE1HUzVZc0tiZUZkZWpRb1JJajdPOGxON2QrWHJOYjJOcTZYdmpmWGdCelEwSkNRZzBHQTgyRlU4c29yR3JnM0xsejJMZHZINlpQbjE3cTdGelIyYnVpUTczRXhNVDdkbllySlNVRlU2ZE94ZW5UcHhFU0VvSUZDeGJjY3lqRjIyKy9qWXlNREJ3N2RnelBQZmNjWnMyYVZXSndhcEhhT0J0WVZVVnpaVlZsS0lpTjRhZFBuejRsZHhIMmlNS3Ftckt6c3pGcjFpejQrdnFXK1VIMTlQU0VLSXBZdm53NTl1M2JoMHVYTHBVYUNMbCsvWHBzM0xqUit0aHNOc1BkM2IzRU5sT21UQ2wxdVUzUmdGSVV0dXdXTGx5SW5Kd2NSRVZGWWRHaVJSVk9CNlBUNmJCMDZWTE1uRGtUKy9mdng5U3BVOUczYjErTUdERUNjWEZ4UUdGTDdjcVZLL2VjQ3FhNDNOeGNYTDkrM2JwOVZGUlVwYzZRZnYzMTF6aC8vanowZWowNDU5aTVjeWRFVWF6UzJWVlNQMUJZVmRPMmJkdVFrWkdCYjc3NXBzU0Z4a1djblozeHhodHZZTXVXTGJoOCtUSUdEQmlBZ1FNSGx0aW1aOCtlSmFhVitmMzMzNjNYQ2pMR0lBZ0N4bzhmajdadDIxcTNXYkZpUllsOXBLYW1JamMzMXpvVFFsa3pONVRGd2NFQi8vblBmN0JxMVNxc1dyWEtlaW5QOHVYTHJkdkV4c1lpTmphMjBqK1R1TGc0YTlpOTk5NTdsUXFjdkx3ODdONjkyM29temNQREEyUEdqS25VL0Z1a2ZsSDhHUXYvb0hiZHdmZzZGMmRuN3k4LytSZ2RIK2hRWjYrZGtaR0JCZzBhMU5ucmxlZktsU3RvM3J4NXRaOXZOQnJMRE56NjRLKy9qMkxDbE9sSVRVL1BCTWNUVjgvRjdKVzdwdHJXcmwyNzdvSWdyT09jNnpqblQ4VEVLUE05S3JaandCYllRbENoc0tPK0p1cHJVQkZsb2JBaWhDZ0NoUlVoUkJFb3JBZ2hpa0JoUlFoUkJBb3JRb2dpVUZnUlFoU0J3b29Rb2dnVVZvUVFSYUN3SW9Rb0FvVVZJVVFSS0t3SUlZcEFZVVVJVVFRS0swS0lJbEJZRVVJVWdjS0tFS0lJRkZhRUVFV2dzQ0tFS0FLRkZTRkVFU2lzQ0NHS1FHRkZDRkVFQ2l0Q2lDSlFXQkZDRklIQ2loQ2lDSW9QS3dzMzV6REFKRmtrNU9YbHlWME9VWmk4dkR5WUxXYUF3MkxoNWh5NTZ5SGxVM3hZY1c1TUFrZSswV1JDU21xYTNPVVFoVWxKVFlQQlVBQUFCWndiaytTdWg1UlA4V0dWY09GQ01nZHlUU1lUNHM1ZmdNRmdrTHNrb2hCR293bG56NTFIUVVFQkFGNlFjT0ZDc3R3MWtmSXBQcXdBbU1HbERaeHo2YWRmZnNXUjR6SElOeGpBT1plN0xtS2pPT2N3R0F5SVBYTVdXMzc2QlpJa1NRRC9Eb0JaN3RwSStWUnlGMUFiak5ucG4yaGNHdlc3Y3llNzIrdHZ2SVVlM1I1Q2VGZ0ltdmcwaHJPVGs5emxFUnVTblpPRG16Y1RFWHZtTEg3Zit3ZHk4L0xBZ1VPbU8ya2Z5VjBidVRlN0NLdkV4TVE4SDJlUDBXck9WbVJsM2VuODB5Ky9DdiszZlNjY0hSMmhVdG5GV3lTMXhHUTJJUzh2SHlhVENaeHpEbzQvTGJDOGxwaVlTR2RuYkp6ZGZKSVR6NTg2Nzk2aVJYOFhqZk43REh4UWdjbW9Mc2d5cVFHSWN0Y21KeTV4c0tKL0EyQUNxK0FaZHM4Q2NCTURUSnp4N2RubXZDa1o4ZkYzNUM2S1ZNeHV3Z29BYmwrK25IVWJlTjNUTTNpR1l3T1ZwOFROSHFLZzFzdGRsNXgwYXQ1U3F4SmVGQmhUNTVzc1h4ZVkyU1c1YTVLVFdlSjVJdU9wdVJubTFOVFVzelJVUVVIc0txeUtwS2FlelVFcWNnQmNrYnNXdVVWRVJIREdXR3ZPdWM1UkxjYWZQMzFpbjl3MUVWSWQ5bkEya0JCU0QxQllFVUlVZ2NLS0VLSUlGRmFFRUVXZ3NDS0VLQUtGRlNGRUVTaXNDQ0dLUUdGRkNGRUVDaXRDaUNKUVdCRkNGSUhDaWhDaUNCUldoQkJGb0xBaWhDaUNYYzY2UUVoOXdxczJoL2VleW16RUdMTzVpYytvWlVVSVVRUUtLMEtJSWxCWUVVSVVnY0tLRUtJSTFNRk9pQjB3bTgxSVQwK3Y4WDRhTm14b3MzZUVzczJxQ0NGVmN1blNKVHovL1BNMTNzL2F0V3NSR0JoWUt6WFZOZ29yUXV5QW41OGZsaTFiVnU3NitQaDQvUGUvLzBWZ1lDREdqeDkvei8zWUtwc2JTMEdxTHpJeTBsR1NKTS9peXhoakhUbm5uekRHdEFCR2M4Ny9LcjdlWXJHa25UcDFLcmZPaXlXMXBxSnhWdnYzNzhlc1diT2cxK3Z4elRmZndNUERBMnExK3A3N3RNVnhWdFN5c2lObXN6bFFGTVhqLzF4ZTdPOXUvVC8vQmdWQmVBREFrVG9xa2RRaGc4R0FUejc1Qk92WHIwZkxsaTF4NmRJbC9Qbm5uNGlPamthclZxMHdmdng0K1ByNnlsMW1wZEhaUUR0eTh1VEpVNXp6Mk1wdXp6bVBpNG1KS1JWdVJQbU9IRG1DWWNPR1llUEdqWGo5OWRmeC92dnZBd0EwR2cyR0RSdUdvMGVQNHNrbm44U0hIMzVZS3gzemRZSEN5cjVZT09lcmNUZUlVTmJSUWZIbG5QUG91N2RUSi9iaXhvMGJlUFBOTnpGMjdGaVl6V2FzWExrU0kwYU1zTGF1R1dNWVBIZ3d0bXpaZ21lZmZSYWJOMi9HRTA4OGdiVnIxOEppc2UwL0JRb3JPeU5KMGs4QTdsUmkwenRtcy9tWE9paUoxSUdMRnk5aTFxeFpHREprQ0E0ZVBJaVhYbm9KYTlldVJkdTJiY3ZjM3NuSkNaTW5UOGFHRFJzUUVCQ0F4WXNYWS9qdzRZaU5yWFREdk01UldOa1pRUkNTQVp5OFYvOW80YnFURm92bFpsM1dSdTZmNk9ob2JOKytIZjM3OThlV0xWc3dZY0lFNlBYNkNwL243KytQRlN0VzRLMjMzc0tOR3pld2R1M2FPcW0zT215dXg1L1VtTmkrZmZzUE9PZFRpcjZNaW9LcjJHRWhaNHd0T243OCtDd0FKaGxySmJXQWM4N3o4dktRbEpTRWxpMWJscm5OblR0M3NHUEhEblRvMEFIKy92NWxicE9VbEFRWEZ4Zm85WG82RzBqcWhJVnpmaGhBRmdEM2NyYkpLOXlHZ3NwT09EbzZvbVhMbHRpNmRTdm16NTlmNWVmUG5Ea1RBd2NPdkMrMTFSWUtLenRrc1ZnT2k2S1lXaFJXLyt4b1o0emRNUnFOZjh0Vkg3bC9MQllMVENZVHhvNGRDM2YzOHI2ci91ZjI3ZHY0NG9zdmJMNXpIUlJXOXVuVXFWTUpFUkVSeHhsanJjc0lLZ0E0ZnZyMDZSdHkxVWZ1djc1OSsxWnFOUHFOR3pmd3hSZGYxRWxOTlVVZDdIYktiRGF2S20rZEpFa3I2cllhUW1xT3dzcE81ZWZuNythY0ovOXpPZWM4TlRNejh6ZDVxaUtrK3VndzBFN0Z4OGNYdEcvZmZoMkFTWnh6NnhsQlNaSzJYTDE2MVNCM2ZlVCt1blhyVnExdVp3c29yT3lZeFdKWkp3akNxd0EwdU51cU1nTFlLSGRkNVA0Yk8zYXMzQ1hVT2dvck81YWZuMzlacjlmSE1jYkNjYmR6L1p3Z0NPZmxyb3ZjZng5Ly9ERzh2THdxM0M0NU9SbVRKMCt1azVwcXl1WUdmcEhhMDZwVks2MnpzL09uQUVZV0xscHBzVmdtMHBRdzlxWDRGREVXaXdWbXN4a2FqUVkxR2RkcGk0TkNxWVBkanNYSHh4Y1VEdjdNQTJEa25CK21vTEp2b2loQ3E5WFdLS2hzRlIwRzJqbkcyRUVBcVFEMGtpUWRrcnNlUXFyTC91S1gvQk9MaUlqWUNjRDF4SWtURHdLUTVDNkkxSzEyN2RwMUZ3UmhIZWRjeHpsL0lpWW1acS9jTlZVSHRhenNIeTh3V1g3bmpEbFFVQkVsb3o0cit5YjZCNGIrSzgvTVhzbzM0ZG1tUVdFdjBSY1VVU3I2dzdWUHJHblRVRGZtSUx6QkJMd0ZNQTBBaUJ6TG13VzFDN0hrbUQ1SVNEaVRJWGVSaEZRRnRhenNqOWdzb0YwL1VTOXNGUVQyYjdWYW8zbTBkMC8wZit4UnFEVWFqY0R3cHNwWjlXdXpnSkRIQWR6N0ZpZUUyQkJxV2RrWHdUOG9mQ3JBSjNNT1Q1MVdnOWZHamNielR6OEpRUlFRMkRvQW4zKzFFcm01dVE4d1VWenBIeFMyN09xNVUvT29MNHNvZ1NoM0FhUldNTDlXSVMwYk5QSmV3NWd3VmhSRnZXOFRIN1o0d1h0NCtzbEJjSERRUWFmVjRvRU83UkVXMGhiSFRzU3duTnhjUFlEdWJoNk51cnU0TjlxZmxaR1NCZUNlOTU4anl1VHQ3ZTNQR0h1cXNIR3k0ZGF0VzFmbHJxazY2REJRK2RUK2dlRWpSTFg0RThENmFEVWFQUC8wazFqenpYSjA3OWFsMU1aZE8zZkUrbFZmNDdtbm40U2pvd01BMWswVWhaLzhnOEpmb2NOQ1lzdW9aYVZnalpxSGVIbDZlMy9DbURDSk1lYm41dXJDUHBqM05vWTlOeFFlRFJ1VU80clpTYS9IQTFHUkNBcHNqWU9IRGpORGdiRVJBeDUyYStnZHJuSHgzSitibVVLajNPMEl0YXlJbkVTL2xtMUNITFhpVHdCN1FWU0pMbEdSRWRpNGJoWDZQOVlIVG5jbi9DLzN5WXd4T09uMTZOdTdGMzdldEI1UmtSRlFxVlhPWUhqS1VTdisyTFJsVUNSOWtSRmJRMytRQ3RPOGVZaVhpMWZqVjBWUi9JSXhGdGpBM1kyTkh2a1NwazJaQ044bVBsWGVuNHV6TTdvLzFBWE96azQ0ZnlHZUdRd0dYMEVRaDdnMjlGWTNjUEU4bjBtdExNV3psNVlWaFpXQ2VBUUcrbWpVMnBVTStCZGp6RFVrdUEwV3pKdUxnWTgvQm1kbjUycnZWNjkzUkVSNEtCNk1pc1NadUhOSVRVdDNaRUJYcmhiRFhOdzlEMlZscE55dTFUZEM2aFNGRmFrei92NytPaGRQM3g1YVFiT1RNUmF1MDJwVlhUbzlpUDh1L2hCQnJRTWdpalgvTllxaWlNYmUzdWpWL1dIY1NFaEFRbUtTYUxGWUFnVEdocmsyYUhUYTNka3hJVE16MDF3cmI0alVLUW9yVWljOC9BSjl0QTc2OXdSQmVKOHg1aDdRcWlVbXZEb0cwNlpNaEt1TFM2Mi9ucE5lano2UDlFUmpMeTljdTM0REdiY3pIY0dFSVV6VU5ISndhWEFtSnpNdHE5WmZsTnhYRkZia3Z2TUxDTzJtMDZwWE0wSG9DOFljSXNMRHNPaURkOUd0YTJlbzFmZHZsSUVvaW1nVDFCb1BkR2lQeTFldUlTRXhVUTNHMm9taTJNZWxnZGVGclBUa0svZnR4VW10bzdBaTk0MlhsNWUrb1cvTFYxV0MrQlZqckptVGsxNzgxd3ZEOEo4UDMwTWpUMDhJd3YwL2ljc1lnNGRIUXd3ZTBBK2NjNXc5ZDE0MG1VeGVqTEdoTGcwYjVhZzkzTTdtcGFjYjczc2hwTVlvck1qOXdIeGJCeitnY1hSNVgyUnNBaGpUaDdZTnh0dXpwdUhab1VQdWEydXFQSUlnSUNxeVBkb0V0a2JDelNUY1NrNVdDMEFQTlJQYnVIazBTc2hLUzdsWjUwV1JLcUd3SXJWTjlBc0tmVkV0cUpjQTZLWldxMVhEbmhtS3ViT21JYVJ0RzZoVThsM0dLUWdDbWpYMXc4TVAzUjBSSDN2bXJFcVNlQnNHOW9pelI2UE1PMmtwcCtuNlF0dEZZVVZxVGRPbW9lNXUzbzFuaUFKYkFEQlBENCtHYlBxVUNSZzMrbVc0dWJyYXhIemFqREU0T2VuUnVlTURhT0RlQUdmUG5XZDVlWGx1QWxnL1Y0L0d6azVhdCtQWjJXbjVjdGRKU3FPd0lyVkJiTlk2OURGUkkzek9CRFpjcmRhSWZYcjF3SndaVTlIbmtaNjFNaVNodGdtQ2dMQ1FZRVJGUmlBM0x3OVhybDBYdVNSMUZqUmlEOWNHalc1bXBhZGNwVmFXYmFHd0lqVWwrQWVGdjhVWVd3QWdTS2ZWc3RkZkhZTko0OGVpUlhOL20yaE5sWWN4Qm04dkwzVHUrQUFjSEJ4d012WTBUQ2FURDJPc3Q1dUhseTR6TGZrUG1zSEJkbEJZa2VwaVRRTkNXN2g3ZWE4dWJ6b1hwYUJwWjVUQlhzS0tMbVN1VzJyL3dQQVJna3JZQ3M0ZXJXZzZGNldnYVdkSVhhQ1dWUjJwN25RdVNrSFR6dGd1YWxtUnlxclJkQzVLUWRQT2tQdU4vbmp1bzlxZXprVXBhTm9aMjJJdkxTc0txL3ZrZmszbm9oUTA3WXp0b0xBaVphcUw2VnlVZ3FhZHNRMFVWcVNVdXA3T1JTbG8yaGw1VVZpUkV1U2F6a1VwYU5vWitWQllFY0JHcG5OUkNwcDJSaDRVVnNUbXBuTlJDcHAycG01UldOVnZOanVkaTFMUXRETjFoOEtxbmxMQ2RDNUtRZFBPMUEwS3EvcEhjZE81S0FWTk8zTi9VVmpWTDRxZHprVXBhTnFaKzRmQ3FuNndtK2xjbElLbW5hbDk5aEpXZEY2OWZIWTVuWXRTMExRejVKK29aVlVHZTUvT1JTbG8ycG5hUVMwcisxUXZwbk5SQ3BwMmhoUkh2K2hDOVhVNkY2V2dhV2VxejE1YVZoUld0VENkUzI1dUxxNWZ2dzRIQjRjYWoxeTNXQ3d3bVV3UVJiRmFyYmlpNTlhRmhJUUU1T2Jtd3RuWkdWZXZYb1dqbytOOWZXMmFkcVo2N0NXczZ2VmhvTCsvdjY1cFFFaHZKNmFMWWNCak9xMVcxNjFyWjN5MWJDazZQdENoMHNIejk5OS80NWxubnNHWk0yZHFYTk8yYmR2UXVYTm54TVhGVmZtNVJxTVJmZnYyUlhSMGRLbDFJMGVPeEJOUFBGSGorb3A3Ly8zMzhmSEhIME9TSkx6MTFsc1lPWElrYnQyNlZXSWJnOEdBeE1URU12L0x5OHNEQUdSbFpaVzdqZGxjY2dZWnRWcU45dTNDc1dMWmY5SG5rUjdRNm5RYUJqd21pc0xoWnExREgvUDM5NmRUdEhhcTNsNFg0dUVYNk1PMDJsa2lZeStBTWVlQVZpM3gwckJuOGRRVEE2SFJhRXB0enpuSCt2WHIwYnQzYjNoNGVGVDZkVzdldkltREJ3OWk2TkNodGZ3T1N2dnJyNytRbVprSlB6Ky9Fc3NOQmdOT256Nk5mdjM2MWVycmFUUWFtTTFtQ0lLQVpjdVdZZnIwNmJoKy9UcTh2YjJ0Mnh3NmRBaHZ2dmxtbWMrZk8zY3VCZzRjaUsrKytncnIxcTByYzVzTkd6YWdWYXRXcFpaN05mTEVmeGQvaUIrM2JzUFgzMzZQaTVjdWV6QkIzTVMwTHQ4MGJ0NW1ZZEtWdUd1MStGYUpEYWlYWWVVWEVOcE5GSVgvZ3JGZ0FPcUk4RERNZitmZmFOV3lSYm1ITVVsSlNWaTJiQm0yYmR1R3I3NzZDZzRPRGhXK1RsNWVIaVpQbm96TGx5OGpNREFRWVdGaEFJQzR1RGdjT0hDZ3pPZWNPM2NPQVBEVFR6L2g0TUdEWlc3VHYzLy9Fb0ZRWk9mT25YQnlja0tIRGgxdzhPQkJwS1dsQVlDMWhXSTJtN0YxNjlZeTkvbllZNDlaVzVMbnpwM0R5SkVqSzN4L1J1UGRDUks2ZFBuZlVJN0preWNEaFVIVXAwOGY2L0xmZi8rOXhKZEE3OTY5Uyt3ck5EUVV5NVl0c3o2K2R1MGFoZzhmZnMvWDE2alZlT3FKZ1FnTENjYThEeGJoME45SEhNQ0VWN1JhelVOTlc0ZE52bjdoMU84VnZnbWlHUFVxckx5OHZQUmFONjlSSWhQZUJZT0xrNU1ldzU0Wmlpa1R4MWQ0OGJHUGp3L216NStQeVpNblk4YU1HVmk4ZVBFOSsyZk1aak5tenB5SlM1Y3VZZHEwYWRhZ0FvQXpaODdnODg4L2gxYXJMZFV2WmJGWUFBQS8vL3h6bWV0TUpoTWlJeU5MaFZWV1ZoWjI3ZHFGZnYzNlFhMVdZKzNhdFRoeDRnUlEySThGQUx0Mzc4YnUzYnZMckxkbno1N1dzSklrQ1FhREFYUG56b1dYbDFlNTczSGR1blc0ZlBreVpzMmFWV3BkeTVZdFN6eDJjSENBVnFzdGQxK0NJTURSMGJIRTlwVWhDQUtDQWx0ajFkZWZZK2xuWCtMYjFXdlZPVG01b1lMQWZtNGFHRFlqRHdVcjA4NmZ6NjdVem9oTnF5OWh4WHhiQjBlSmdtcWlBUFlrR0xTaGJZTXhjZndZUE5TbFU2Vm5TWGpvb1lmdzZxdXY0clBQUHNOSEgzMkU2ZE9ubDdtZEpFbVlNMmNPL3ZqakQ0d2NPUkpQUC8xMG1kdXRXcldxMUNITzFxMWI4YzQ3NzJERmloVUlEZzR1c1c3Nzl1MllPWE5tbWZ2YXVuVXJqRVlqdW5mdkRnRDQ5Tk5QcmV0ZWZ2bGxaR1JrNE1jZmY2elUreXpTdW5YcmNqdjVIUjBkRVJnWWlKaVlHRHo0NElNQWdKU1VGQmlOUnZqNitwYmEvdFNwVXlWK3pweVhISVNlbTV0ckRWY0FwZnErS2lLS0lpYThPZ2J0d2tLd2JQbEtISTg1NlNDQ2ZhaUh0cXMrS1BRLzE4N0Yva1VqMzVXdFBvU1Y2QmNVK29LS2liTTQ1eTFWYWpWN2J1aVRHRE5xQkx5OUdsVjVjcngvL2V0Zk9ISGlCSDc0NFFmMDY5ZXZSSXVweVBMbHk3RjkrM1lNSHo0Y3I3NzZhaTIrbGJJVkZCUmc5ZXJWUUJrdGt2ejhmSnc1Y3dhREJnMnE4bjZ2WHIyS2VmUG1sYmt1UER3Y2ZmdjJSWFoyTnJLenMrSHM3SXl2dnZvS3YvLytPLzd2Ly82dlZDdHEwcVJKcFdvdTd0S2xTM2p0dGRlcVhHTnhLcFdJN3QyNklyaE5FTDcrOW50OHQyYWQxbVF5UHdtd0RuNUJvZS9jT0JlN0dnRE4rYTVRZGgxV1RadUd1ak1INFEyQjRTMEFHZytQaHBnMGZneWVmdktKYWc4eFlJeGgzcng1T0h2MmJKbEJCUUREaGcyRHU3czdubm5tbVh2dXkyUXlsZnJRRnAzOXV0ZTZmOXE0Y2FPMWZ3b0FqaHc1Z3FTa0pBREFqUnMzS3V5dkFnQVhGeGRycXl3MzkrNlFwZmJ0MjVmYnQ0YkN2amNVdHBxYU5XdUduMy8rR2ErODhrcUpvUEx4OGNHZ1FZTXdjK2JNRWkyckgzLzhFWGw1ZVpnMGFSS0dEUnVHRGgwNklDOHZEOUhSMFpnNmRTcWFOR21DalJzM29tSERodVcrZmxrRVFZQzNWeU5NbXpJUlRmMzg4Tm1YSzFoS2FxcS9pZ3RmTmd0cTE5YWNiVmh3OCthNTlDcnRsTmdFZXcwcnNWbnIwRWNGUVpnSnhycW8xV3IwNnQ0TkkwY01SL3QyNFZVZXYzVHQyalhyQjdpSW01c2J6cDQ5Q3hTT055cmFycWpmSlRRMDFMcStpRTZuUTRzV0xheVA3OVdCL1BMTEwxZXF0c3pNVEh6OTlkZFFxVlRXTU51OGVUUDI3OThQRk9zRTM3NTlPN1p2MzE3dWZscTBhR0VOcTZ5c3UvZHZjSEZ4d2V6WnM4dnM1M3J2dmZmUXJWczNPRGs1WWUvZXZiaDA2Ukk4UER3d2JOZ3c2elozN3R5QnhXTEJVMDg5aFFzWExwUjRmdXZXcmJGdTNUckV4Y1ZCcjlkRHI5ZkRaRExCeWNrSkkwYU13TUtGQzlHNWMyY2tKU1hCWXJGVTZRd3NBS2hVS2d4L2JpaENROXBnNWFvMTJMNXp0OFprTXIycGR0WSszS3gxNk52WExzVHVCR0NxMGs2SnJPd3hyQVQvb1BDcEFDWnp3Rk9uMGVDMWNhUHgvTk5Qd3QzZHJWbzcvT0NERDNEa3lKRUt0NXMvZi80OTF3Y0VCR0Q5K3ZYV3gyKysrV2FwanZJalI0NWd3NFlObURScFVxbStuNWlZR092aFhwSEZpeGNqS3lzTEkwZU94TmRmZjIydEY0WDlRdjM2OVlPL3Z6OCsvL3p6U3J6VHU4NmRPd2NQRHcvb2REb1lEQVpFUlVWaDNMaHgxdlV2dnZnaUxCWUxSRkZFdDI3ZHNHWExGZ2lDZ0JVclZrQ24wMkhwMHFYbzFxMGIwdFBUTVczYXRBcGY3NFVYWGlpMXJQaHdoM0hqeG1IVXFGR1ZycjhJWXd6dHdrSXhiODVNQkFZRTRQT3ZWaUkzTjdjREU0UnYvSVBDbGwwOWQyb2V6Wk9sSFBZVVZxeHBRR2h6UWNVK1pXQ1BDWUlBbjhiZWVIZjJ6QnJQa2pCdDJqVGs1T1NVV0hicDBpWE1temNQcjcvK09pSWpJNjNMUjQwYWhaNDllK0w1NTU4dnRSK2RydVI0eGFpb3FGSWQ3Tm5aZDA5Y1JVWkdsdXBnTDJvbEZYZjU4bVU4L2ZUVGlJeU10SVpWa1dQSGppRWxKUVZqeG95cDB2czllUEFnUWtORHJZOWRYVjBSR0Job2ZWeThaZHE4ZVhOd3p0R3JWeStFaFlVaFB6OGZhOWV1aFNpS0dEdDJMUGJ1M1Z0aTM1eHovUFhYWDFpNmRDbDBPaDNtelp1SGlSTW5vbW5UcG5qcnJiZmc0MVA2MHFaN25VV3NERmNYRjR3Zk14TGhvVzB4NiszMzJNM0VwRWFTSkwzdEh4VFdRN0x3bDY5ZmpLWEovUlRBWHNKSzdSOFlQaHdDcG9DampWYXJ3ZEFoZy9ES3l5L0J6N2RKalhmZXZIbnpVc3VLUXFWdDI3WWxQdGlNTVRSczJMREVzdnRwMHFSSkNBOFBMM0VtclVqUm9kZkNoUXZ4MFVjZmxidVBmdjM2V1ljZkhEbHlCT2ZQbnk5eGlMcHIxeTRjUFhyVStyaG9LTVRHalJ1eGJOa3l1TGk0WVBmdTNUaDgrRERTMHRKZ05wdlJwVXNYcUZRcVdDd1dYTDE2RlJjdVhFQnNiQ3orL3Z0djNMNTlHLzM3OThmRWlSUGg2dXFLbFN0WFlzR0NCUmcyYkJnaUlpTFFxVk1uK1B2N28zSGp4dERwZE5CcXRXV0dXRlVWVFR1emJQblgyTEwxRitUbTVrV0xrR0FBQUNBQVNVUkJWSFVUUmZhVGYxRDRwMWZQblZ4Smg0VzJUZkZoMWFoNWlKZWpWbGpJd0FZRGNIRjFkY2E4dWY5RzkyNWRvQzgyYnFlMlhiMTY5L0txeG8wYlYzc2YyN2R2eDdGangwb3NPMzM2TkZBNHdETTJOcmJFdXFJQm84VkZSVVdWdS8rT0hUdGk3dHk1NWE3ZnZIa3pZbU5qMGJScFU2Q3dBMy9ldkhsd2QzZkhJNDg4QWdBSURnNkdyNjh2T25ic0NCUzI3alFhRFhidDJvWE5temZqK2VlZng2aFJvekJ5NUVpOCt1cXJZSXpCMTljWDRlSGhHRDU4dUxVVDNzbkpDZUhoNFJneFlrU3Bxd0Q4L1B6dzJXZWZJUzR1RGp0MjdNQ3VYYnR3K2ZKbGF5Z09HalFJYytiTXFjUlB0R0pGbmU5ZE9qMkltWFBlWlpsWmQwSVk1eC81QjRiM3lqTmFYays1Y2pxNVZsNkkxRG9saDVYbzE3Sk5HMUV0cmdEd2dLZ1NXZnQyWVpqLzdoeTBiTzUvMzEvODZOR2pjSEp5UXBNbTFXKzVyVnk1c3R4MXExYXRLbmVkeFdLQkpFa1ZEcnZRYURUbzFxMGIzTnhLOTlVdFc3WU1zYkd4ZU9XVlY2eDlSaXFWQ3BHUmtZaUtpa0plWGg0MEdnMkdEaDJLMjdkdnc4L1BEeGtaR1hqdXVlY3daY29VakI0OUdtRmhZUmd3WUFBQTRMdnZ2c00zMzN5RHk1Y3ZZL1RvMFJBRUFkT25UOGZ1M2J1eFljTUdlSHA2SWlrcENaczNiOGJtelp1QndyNm9uajE3NHZ2dnZ5OTFwdExIeHdjM2I5N0VwRW1UMExkdjN3cCtrcFZYZk5xWjBMYkJlR1BhTEp3NGVjclpaREkvNWFnVi9acTJESHJ0K3FWek1RQXN0ZmFpcEZZb01xeWFOdy94c21qRUVRTERHNHl4UnU1dXJuaHArSE40N3VrbjRWbkZzMGJWa1pDUWdBTUhEdURSUngrdDlKbkZ6ejc3RERkdTNDZ3hicW1zNjk2S0JvVisvLzMzcGZxc2lzVEZ4V0h3NE1HWU8zZHVpZjZ5ZjVvN2R5NHVYTGlBRjE5OEVjT0hENGVEZ3dNNDUxaTRjQ0dpbzZNeFljSUV2UFRTU3lXZU0yM2FOQnc3ZGd4OSsvYkZtalZyY1Bqd1lTeGV2QmlIRHg5R2d3WU4wS3RYTDh5Wk13ZkxseS9IZ0FFRGNQMzZkWmhNSnJSczJSSStQajRJQ1FsQlVGQVFBQ0FrSkFSMzd0ekJkOTk5aCtIRGg1ZTQzT2I5OTkrM25uVk1TMHVEMFdnczBiZVducDZPSlV1V29IMzc5bkIzZDYvVXo3aXFtdmcweHFmL1dZam96VC9pbTFWcldjYnQyeDFGdGZhM1pvSGhTd1dqNWFzcjFNcXlLWXFiZGNFak1OQ0g2MVRmQ0F4dk04WWFoUVMzd1dkTEZtSGNLeS9YU1ZBWmpVYk1uVHNYRm91bHhHbjZpcVNscFdIUG5qMVFxVlFJREF6RVN5KzlWTzBQWVZKU0VtN2V2R21kdGFBOFM1Y3V4ZENoUTdGeTVVb01IRGdRMGRIUm1EdDNMcUtqby9IV1cyK1ZDaW9VbmdSWXQyNGQvUHo4U2wweUF3QnZ2UEVHQWdNRHJUTTc3UDEvOXU0OFBxYXIvd1A0NTg1TTlrVkVRa1NRV0VvUVlpUnFMMEdvYWtxZm9oNVZqejR0S2FvdG9pbTFWbEZMaXk1RTdVcnRpcVpGRUtSMnNwSklaU1ZFTXNra3NzNWtsdlA3NDhuY256R1RuVXhtZk4rdmwxZk4zZWJNTlBtNDU5NXp2K2Y4ZVl3ZE94YVptWm1JajQvSC9QbnpkWVlwQUlDL3Z6OUdqQmpCLzNuMnFRRUhCd2V0OVpwaEZDK2FzN01UcG53d0NadC8raDZkTzNVRU9NNUp3R0VCc3hSdGI5WGVxMDAxRGtIcWlkR0UxZk1xNTFJWDJkblptRFp0R3FLam96Rmx5aFN0TzJRYVFxRlE3K0ROckt3c05HdldEQnpId2N2TEN6Tm56dFE3NEZFekFsMG1rMVhZRHMzRmRFOVB6MHJiYTJ0cmk1a3paK0xJa1NQdzhmSEJ0OTkraTlEUVVJd2VQYnJDQWF1UmtaRzRjdVVLZjRGZDA5WFVQTE1vRW9td2J0MDZMRm15QkFBUUh4K1B4bzBibzNuejV2eFFqS0NnSUoyN3B3MFpsWjB4RGtiUkRheHBPWmZuTFRzN0c0Y09IY0tlUFhzZ2s4bncwVWNmWWNxVUtYcTNiZDY4T1M1Y3VBQlBUMC9ZMk5nQUFPN2Z2NDlidDI1aDBLQkJWYjZYcDZjbkJBSUJWcTFhaGRkZWUwM251cFJFSXNHSkV5Zmc2ZWxaN1lHU3paczN4NG9WS3pCcTFDZ3NYNzRjUjQ4ZXhaTW5UekI3OW15ZGNWNGJObXlBaDRjSFJvNGNDUUQ4TmJrMWE5YkF4OGVIMzQ0eGh0VFVWSVNIaHlNZ0lBQW9QeXRidkhneHBrNmRpcWlvS1BUdjM1L2YvdGtxQzgrRzhaMDdkN1NxTnhnQ2xaMXAyQnA4V05XbW5NdnpwRmFyTVd2V0xDUWtKS0JEaHc2WU0yY094R0p4aGR2UG5qMGJhOWFzd2ZMbHkva3pMRXRMUzNoNmVpSXdNTERLOTNOemM4T2lSWXV3WThjTzdOMjdGMnExOXZBZmMzTnpkTy9ldmNLSHFDdno2cXV2NHNDQkE5aXlaUXNPSERpQS9QeDhuYkQ2OXR0dklaVksrZSsyYjkrK0dEMTZORTZmUHMxZkdOZXd0cmJHZ0FFRDhNa25uL0RMdkx5OGNPTEVDWjJ6eHJWcjEycU5sL3JzczgvNElCWUlCR2pidHEzV1o1SklKUGp5eXk5ci9CbnJpc3JPTkZ3TmR2YUR1cFJ6ZWQ3UzA5T1JtNXRiYVVnWm01S1NFcTJTTEVTWFNxWFNsSjFCVVZFeEdFT3BtcW1OcnV5TXQ3ZjNRSUZBOEJ0anpKSXhOam82T3ZwOE5YWnJjQnBrV0xWOHBiT3ZVR0QyT1FmMk5qak9vcXRYWjh6OGVBcjY5KzFkTDllbUNORlFLbFc0K1BjbC9MeDVLeUtqWXdIRzVBRCtrSmZJdm0vcWFGVU1vSGJQY05VdmI0N2pGZ0FRVUZnOVI2NXR1N1EwTnhNZTREaXVsMGdrd3ZneC8wTGdSNVBScktsempjdTVFUEk4cU5WcVpFdHlOR1Zub0ZTcXdKZ3F2ckdWNkRFQVl6amRGZ0d3QmxCZ3pHSFY0SzVaQ1VSb3pBRzJBR0JsYVFsckcydFlXdXBXMUNTa3ZuQWNCMHRMQzFoWlc4SEswZ3FGUlVYZ0FIT1ZXbDBtRWdvcnZtM2JzQlFCeUdTTVBUUjBRMnFyUVNaQXl3NWRmSVNjYUJaMUE0bWhhYnFCRzMvWmpsdFIwY2JhRFFUK2Q0YVlFeHNiRzIrc0QyMDN5TEFDQUFkM2R3Y0h5MGFCSERBUEhHZm4yTGd4SnY1N0xHWUVmbFJ2OCtJWnMvejhmSDZtbXhmNWZlWG41L1BERko2OThYSG56aDBrSnlmelF4c2VQMzZzZDZLTGhrcWxVaUZrNnc1czI3a0gwcnc4TUlaU2dDMVZGaWszWjJUY2tScTZmUytiQmh0V0dxM2FldzBSaUxoTkhBU3RBWWg4ZTNUSHFtK1dvS1ZiaXdaNURTc25Kd2ZMbGkzRFo1OTlCbmYzdWoyaldGSlNndHpjeW90YU9qczc2NVNlQVlDUWtCQnMzcndaWjgrZTVaOE5URTlQeDcxNzkyclZGZ3NMQzYxeFU4Kyt6NzU5KzlDK2ZYdXRkUnMyYk1ET25UdHg3ZG8xWkdSa1lOeTRjUmcxYWhRKy8veHp2VzF1S05ScU5lNC95TUNpWlNzUmNla0tBQ2labXQwSDJQUzB4TmlUaG03Znk2ckJYYk42MXYxN2NXZmNYdW4ybWhtbm5nZU9tM2pqVnBUZGxCbWYxK3VnMEpvb0tTbEJYRndjQWdNRHNXWExGcmk1dWFHMHRKU3ZZbENWMmJObjQrMjMzd2JLSDJWWnNHQkJwZHYvOE1NUDZOT25ENTQ4ZWNJL2NGelJtZFNGQ3hmNE9sTFAwcFErcm1pZHZiMDl3c0xDdEpiTFpESWNPSEFBL3Y3K09rR0ZwK3AzS1JRS3VMdTc0OXR2djhYQ2hRc1JHUm1Ka0pBUU9EbzZWdkZ0MUw4eWhlTHBRYUZnREtVY1UyK1hseWxvVUtpQk5maXdBb0NNZjJJZU9qdDMrc0ttc1RDTUV3aCt1WmVVN0xSODlmZTRkT1VhRm4vMVJiMDhFMWhkclZxMXdvWU5HekJseWhSTW16WU4yN1p0ZzdXMU5XUXlHVWFNR0ZGaFNSZUZRb0hseTVmelpWR2U5dlhYWCtzTXNreFBUOGUzMzM3THZ6NXk1QWgrL1BGSHJUTXBmUVFDQVM1ZHVvUW5UNTZndExTVTc1WnQyTEFCdTNmdjVtdXVhN3FSN3U3dTJMQmhBMDZjT0tGenJBTUhEcUNvcUtqQ1NURTBZVlZXVmdZckt5c01IRGdRTzNic3dOR2pSMS9ZdzhsMUljbkp3WXJWNnhCMkxoekZ4U1ZnakVuVlRCMVlLbFg5SlpFa0dNL3pReWJLS01JS0FDU1MrQ0tKQkwrM2FOZjFwcG1JMjFOU1V0ejdyOU5uekI1bFBzYVNCY0hvN05teHdWekw2dHk1TXhZdFdvUmx5NVloSlNVRlhicDBBY3FyRUdpdTN6eXJwS1Nrd3JMSTN0N2VPc1huN096czZ0VEdlZlBtUVNLUllQdjI3ZnhqUVU5YnRXb1Z3c1BEY2V6WU1iMzdGeFVWWWVmT25Yajc3YmZSc21WTEpDUWtvSEhqeGxyWHBEVFBPZWJuNXlNdkx3OVpXVm5JeXNxQ25aMGRsaTFiQnJGWWpEZmVlS05PbitONVVLcFVTRTVPUWZDQ0pZaUp1d01BU3Nad1dWbFc5bUZHU2tMdCtzM2t1VE9hc05KNG1CU2I0ZTdlYVJ5ekZFMEc4RmxNM08ybWs2ZE1yOWNTTWRYaDcrK1BWMTk5RlkwYU5hcXlPb0loekpneEE1TW1UY0kzMzN5akU1SVhMMTdFcVZPbkVCZ1lpS1pObStyZGY4dVdMVkFxbFpnNmRTcFVLaFVXTEZpQXNySXl2UFBPTzNqNDhDR3lzcktRbkp3TUFIeTNGdVVQUWpzNU9jSEZ4WVV2SldOSUVrbU9wa1FNcEhsNUFHTTVhb2IxZ2pMVkx4bXBDVlFpcGdFeHVyQUNnTFMwK01jQTFyUm81eGx1SmpMN1VacVhMLzVwMHhZdU1qb1dpK2QvQWZmV3JRemRSS0M4ZHZuejhOTlBQK2s4R3BPWGwxZW5ZM3A2ZXVLRER6NUFRa0tDVHRmejhPSEQ4UFgxclhBSytidDM3Mkx2M3IyWU0yY09IQndjY1B6NGNhU21wbUxGaWhVNGZQZ3dpb3VMMGF4Wk03UnQyeGFQSGozQ3A1OStDbTl2YjdpNHVNREp5YW5CM0JqSmZKeUZMeGN1eGRYck55Q1hsekVPN0paU3hXWS91QmQzbWVZWGJIaU1NcXpLS1I0bUpWeDFkKzgwa2xtS2ZpeFRLRWRjL1B1eTFkdnZUc1RhbGN2USs5V2VzTEF3cjdmQnBMR3hzVm96d0F3Wk1vUXZvMUpYS1NrcE9qY1NTa3RMYTNVc3hoak9uRGtEbEUrLzFhNWRPMXk0Y0FIcDZlbjh1aEVqUnFDa3BJU2ZnaXM5WGZ1Njh2SGp4NkZTcWJCOSszYUVoSVNnc0xBUVBYdjJoTCsvUC96OS9mbnQ0dUxpRUJFUkFVOVB6d3JuV0t4dmpESEk1V1c0ZmpNU244K2RoN3o4L1A4TlNXRHNQSk1yUDNqd3YzOElTUU5rekdFRi9QOVoxbmozRHQzZVl4eG01K1UvOFp6MjZSekI4NXd3b2pwY1hWM3grZWVmQXdDMmJ0MnFkeWFhbXZMdzhNQjc3NzJILy83M3Y5aXlaUXU2ZGV1R3dZTUhBK1gxc2ZidTNWdmppUlFZWTNycnNpdVZ5a3JYMmR2Yjg2L2ZlT01OT0RvNm9sR2pSamgxNmhUdTNMbWpkMXA3elVYMHZMdzhNTWFRazVPRGpJd01QSGp3QUJrWkdjakl5TURYWDM5ZHI5Y2FzN0t6OFZNSVAyRUU0NEE3QUg1TVM0eWxDU01hT0tNUHEzS0t0TVNZblc0ZHZXNEtPZTU3ZVZuWjROOE9Ic0gxbTVINDZzc2c5T3Y5Nmd0dmdKT1RFOTU1NXgyZ2ZOWVhmZTdldlZ2aFJLUDZ3czNUMDVNdnNIZjQ4R0ZZV2xyeVlkV3NXVE0rSEt0TExCYnJMV1VNUFhjRG4zYnIxaTBrSlNYeHJ6dDM3b3pPblR2ajNyMTdXTE5tRFFJREE5R3laVXVvMVdvOGV2U0lENlNVbEJRQXdPclZxN0ZreVJLK2hwV1ptUmxhdEdqQkQrdXd0Yld0MGVlb3JhdlhiMkxwOGxXNGw1d0NsVW9GQmx4Ukt4VlQ3aWZGMzZXYTZ3MmZxWVFWQUtnejdzYkZBZkIzNytpMVNLbGtueWJlUzdML2FOcW4zSnpQWm1EY3YwYlYyeTlGUlU2Y09JRS8vdmlqV3R0cXhqQnBsSldWSVQ0K1htY2lDVjlmM3lvcmhtb0loVUswYWRNR0VSRVJPdXN5TWpMQUdOTzdEdVZuanZuNStmeXdpTEt5TWl4WXNBRHQyN2ZuSjV3b0tpckNXMis5QlpRUFczQnpjNE9scFNXYU5HbkNCMXJMbGkzQkdJT2pvMk85RFF3dExpbkJ2b05Ic083SGpTZ3FLbVlBQ2dCc1RMOGI4eFdGbFBFd3BiRFNVS2ZkalZ2YStoV3Zhd0tCWUo1Y0x1Kzc2cnNOdUJVWlhldnA0NStYb0tDZ0Nzc0psNVNVYUkwUWw4dmwyTEZqQjFEZWRWT3IxWWlPanRhYWt2N0preWNJQ2dxcWRsanQzcjFiNzFUd0tIKzBoREdHb0tDZ0N2Zi8rZWVmK1pwZUsxZXVSSHA2T2padTNNZy9WaU1TaWJCOSszYTR1cnJ5VlV3LytlUVRGQlFVNEYvLytoZFFQaEhFZi83ekg3aTZ1aUlrSktSYTdhNHR4aGhpNG01cnBvL1gzRWk0eWRScXpmVHhGRlJHeEJURENnQlU2Zi9FL2RXeVE0ZG9BU3huS1JSbE0wK0duVFdMdXhPUG1kT21ZRlRBU0pqVll3RS9LeXNybkQ5L0hwYVdsdnkwNjgreXRyYm10MEg1blVSTnNDUW5KMlBzMkxGWXNXSUZIMmdGQlFVWU5HaFFqVWJ3VnphOXZhWWJlUFhxMVNxUEV4Y1h4NCsvMHR3eEZBZ0VlTys5OTNUR2tYbDVlV0hidG0wb0xTMUZjWEV4SDE2clZxMnFkcnRyUTZWUzRjaXhFL2dwWkN2dVA4Z0FHQ3RUQTV1VlN2YnR3NlM0aHdEWUMyMEFlZTVNTmF3QWdEMUlUSHdFNEF2M0R0MlN3TEd2TWg0K2NwMi8rQnZ1WGxJcVB2NW9NaHdjR3Izd3M2eW9xQ2ljUG4yYW40TCt3dzgvUkVCQUFEKzkvSWtUSjNEczJER3NYNysrd29HZXFhbXBBSURXclZ2enkrUnlPVkJlNXJncUNvVkM1NDdlcy9Mejh3RkE2OXFVUGc0T0RuQjNkOGVJRVNQZzRlRUJEdzhQdEc3ZEdpMWJ0dFJiRWFOMzc5NElDUW5CN3QyNzhmdnZ2Nk8wdEJRLy9QQUQyclp0QzZWUytkeXJ2akxHOE9SSkFiYnUvQlVoVzdkRG9WQXljTWhXUTczby90MjRyVFFrd1hpWmNsaHBxTklTWTBMY1h1a1VLUlNJUGxVcUZQL2FzbU9YeGJVYk4vSHA5S2t2dE96TXI3LytpZzBiTm1EZ3dJRlFxVlFJRGc1R2NuSXkzTnpjK0cwNGprTlVWQlRtekptRERSczI2RzFMV0ZnWUdqZHVyRFdocW1ib2dtYVV1RkFvclBCelBINzh1TUx1NTdPcTJtN3MyTEg0NG9zdnRPWS8xQ2dxS29LbHBhVldBSGw2ZXNMZTNoNGhJU0h3OFBEQTVzMmI0ZWJtaHV2WHIyUGV2SG5ZdUhHajN1Y0thK1AvcTNwdVEyUjBETUNZbklHZEFHUGYzYjhiZDVYT3BvemJ5eEJXQU1BeS9vbS83dUR1UHQzQnNsRWN4OWk4dUR2eGRuUG5MMzRoWldjS0NncHc3dHc1bkQ1OUd1Kzk5eDQrK2VRVHJGcTFDbGV1WE1FWFgzeUJBUU1HOE51T0hEa1NLU2twMkxsekp4WXRXb1J2dnZsRzYyd3ZQVDBkNGVIaG1EQmhnbFliTlJPRWFnYUx2di8rKzNqLy9mZjF0c2ZWMVJWLy92a25VbEpTY09mT0hRd2JOZ3ptNXViSXk4dERUazRPSHhZcWxRcWhvYUVZT25Rb0g0SUZCUVhZdjM4L1B2amdBd2lGUXEzQnFSa1pHWWlKaVVGTVRBeGlZMk9SbEpTRU0yZk84QmZoTDE2OGlBMGJOcUNnb0FBQU1IMzZkRDZvMDlMU2tKZVg5OXllRVZTcFZOaTg3ZGx5TGxpcUtsSlJPUmRpdkZxMTl4cmk3dGsxeWNQVFcrSGg2YzNHdmplWnBhWGZaeXFWaXRWVmJHd3NFNHZGYk1DQUFlemN1WE9NTWNiV3JsM0x4R0l4Vzc5K3ZkNTkxR28xbXpWckZoT0x4ZXpubjMvbWw4dGtNalp1M0RqV3IxOC85dWpSSTYxOWpoNDl5c1JpTVV0TlRkVjd6SFhyMWpHeFdNenk4L1A1WmNIQndleTExMTVqUlVWRmpESEc1czZkeTBhTkdzV1VTaVZqakxISGp4K3pYcjE2YWJYejh1WExyRWVQSG16eDRzWDhzdjM3OTdNaFE0WXdzVmpNeEdJeEd6bHlKRnUwYUJFN2Z2dzRrOHZsN015Wk0yenk1TWxNTEJhemNlUEdzWXNYTDdLQWdBQTJiTmd3OXVEQkE4WVlZOHVXTFdPdnYvNTZyYjdqcDZsVUtwYVdmcDlOK3ZCajV1SHB6VHc4dlJYdUhib2x1M2ZvK3Z6bW5DZkVrTnhlNmRiQ28wUFhuenc2ZGl2dzhQUm0vbS8raSszWmQ1REo1Zkk2L2ZJb0ZBcTJlUEZpOXM4Ly96REdHRnU5ZWpVVGk4WHMyMisvclhTL2twSVNObTdjT0NZV2kxbG9hQ2pMeTh0ai8vM3ZmNWxZTEdiSGpoMWo0ZUhoYk5XcVZXekxsaTNzcDU5K1lvTUdEV0lqUjQ3a2crYkNoUXRzNTg2ZDdPREJnMnpYcmwzTXo4K1A5ZW5UaDZuVmFzWVlZMGxKU2N6SHg0ZHQyclNKZjgrWW1CZ21Gb3Zaa1NOSCtHVnIxNjVsUFh2MlpDa3BLZnl5N2R1M003Rll6Ty83OTk5L3M4V0xGN00vL3ZpRFpXWm1hbTNuNysvUEI5anZ2Ly9PL3dOdzkrNWQxcjkvZitibjU4ZFdybHpKK3ZUcHc1WXRXMWFuNzFwZVZzYjJIenJLL045OG0zbDRlalAzanQ0bEhoMjYvdFRjdzdOMU5YNEVDREVlenM2ZGJOMWY4UnJsMGJHYnhNUFRtM1h1MFlkTiszUU95NVpJNnZSTHBKR1ptY21HREJuQ2xpMWJ4b2RHVmRzUEhUcVUvZmpqajJ6bnpwMU1MQmF6elpzM00xWitoak5reUJEV3QyOWYxcWRQSHpacDBpUVdIeC9QNzd0MTYxYitURWNzRnJNZVBYcXduVHQzOHVzREF3T1puNThmS3l3czFIclB5Wk1uczNmZWVZZC9uWmVYeC9yMzc4OSsrZVVYcmUyQ2c0T1pXQ3htY1hGeEZiYi95SkVqN0tPUFBtTG56cDNUZTVhYWtwTENwaytmem5yMzdzM0dqeC9Qc3JPenEveE9LcEl0a2JEUDU4NW5YWHo2bEFkVnQ5eFdIYnpHT0R0M011eGdPdkxDTlBoS29mV2hSYnV1Ym1ZaXdSNk9ZNzBCenF5YlY1Zm5WblltSnljSFRabzBxZlpkeDZLaUl0amEyb0l4aG12WHJxRlhyMTdWMnErd3NCQ1ptWm44Tk8vTm16ZlhxbXQxOCtaTmxKU1VhRjB2US9tMUkwZEhSNjNIYVhKeWNuUm1lNWJKWkxoOCtUTDgvUHlxMVo0WFJhVlNJVWx2T1JjNWxYTXhjUlJXNWR6ZE83bkFValFaNEQ3ak9LNXBZNGRHRGE3c3pNdE9rcE9EUTBlUFlldU9QVHJsWEZKVGIxTTVGeE5IWWFYTnJFVTd6eDVtSXJNZkFVNXNibWJHOWU3VnMwR1ZuWGxaVVRrWDBqQkthelljNmtKcFRvYURiWlBqVENUd1VLdVp4LzBIRDh5Ty9mRW5YbW5mRHMxZFhDQVVDbWtPdzNxaUtlZHkrZW9OVFByd1l5VCtjdzlLcGJvVWpKMkJYUG51L1pRN2Q0eDFXaWxTY3hSV2V1VG5TNHFlNUdRZGRXalNMQU1jMnNsa2NxZFRZZWM0cVZTSzl1M2FvdEZUMTNmSWk1T1ZuWTIxRzM3QzJ2VS9vcUNnVUZQTzVldTB4Tmd2OHZNbEJZWnVINmxmRkZZVlUrZm5ac1hhT2pXOXlISG9vRmFwMjl4SlNNVGZsNi9DM2IwMVdyVjBxOFloU0cxZHUzRUxzK2JPeDhXL0w2T3NyRXhUem1WUytqKzNUMU8zNytWRVlWVTVWcENUbmYwa0ordFhCeWRuVHExbTNybFNxY1ZmcDg1d1ZsYVdlS1ZkbXdZM0ZaaXhLeTRwd2U2OSt6RnYwZGQ0bFBtWXFkWHFBZ0RyMHUvR1RId2lsV1RSSXpNdkx3cXI2bUg1T2RrUmpSeWJ4Z2c0emwybFVyVzZldjBta2xOUzRlTFNGTTFkbXRGMXJEclNsSE5acys1SDdOcXpEektaSE9YbFhENUpUNHlsQjVBSmhWVU5zQ2U1MlVsMlRSeE9BaUl3dGNvM0tTVlZlUG5xZGRqWjJlS1Y5dTBnYkNBVElSZ2JsVXFGdzc4Zng5Y3IxdURHclNpb1Zhb3lOYkJScVdRekg5eUxpNlM2VXdRVVZqVlhrSnRiK0NRbjY2eERFNWRzQU4wTENndnR6a2RjNGtxS1M5R2xreWNzTFMzb0xLdWFOT1ZjTnY2eURhdSszd0JwWHI2bW5Nc1g5Ky9HcmlpVVp1VWJ1bzJrNGFDd3FoMlduNXQxeTlheHlkOGNKN0JoYXZVcmtUR3hvaXZYYnFCWlUyZTR0WEJ0TUJPdU5sUktwUW9YSXY3R2dxVXJjRHowTDZoVmFqa0QreDFnbjkyL0czZU1oaVNRWjlGdlZCMFU1RW9lY3JaVzV5eEZsa1VjOEdxMkpNZmk3OHZYVUZaV0J0OGUzUnZNL0hnTmphYWN5NnJ2ZmtCS1dwcW1uTXNTVlpGcXlZT1UyL1RJRE5HTCtpdlBTYXYyWGtNRUltNFRCMEZyQUNMZkh0Mng2cHNsYU9uV2drS3JuRnF0eG9PTWgxajA5UXBjdkhRRkFKUk16ZTREYkhwYVl1eEpRN2VQTkd4MFp2V2NQSkZtcDlnNnVod1dnbGtENlBnbzg3SEY1YXZYSVJJSzBlR1ZkaTk5dDdCTW9jQ1JZMzlnNllwVmlJcUpBMk1vNVpoNnE3eE1NU1VqNmM0dFE3ZVBOSHgwWnZXY09UdDNzclZwTEJ6Q0NRUy9nT09jcksydDhWcS9QbGo4MVJjdjdRUFJrcHdjckZpOURtSG53bEZjWEFMR21GVE4xSUdsVXRWZkVrbDhrYUhiUjR6RHkvM1AvUXRRVWlJcHk4L052bXZqME93M2dZRHpVU3JMWEpPU1U0VTNia2FoazJjSE9EVnA4dEowQzFVcUZlNGxKZVBUT1YvaVFzUWxLQlFLSldQNFcxbFdGdkFnNlU1RVNZbWs3dE5XazVjR2hkVUxVaWpOS25Dd2RUd0prU0FmZ0ZkV3RzVG1WTmhabENrVWFPUGhEcHVuYXBtYklrbE9EbmIvdGg5ZkxWbU90UFQ3bW5JdTN3cktWRi9lVDQyL2IrajJFZU5EM2NBWDc2VXJPMFBsWE1pTFFHZFdMOTVMVVhhR3lybVFGNDNDcXA2WWV0a1pLdWRDWGpRS3EvcGxrbVZucUp3THFROFVWdlhQWk1yT1VEa1hVcDhvckF6SGFNdk9VRGtYWWdnVVZvWmxkR1ZucUp3TE1SUUtxd2JBR01yT1VEa1hZbWdVVmcxSGd5MDdRK1ZjU0VOQVlkWEFOTFN5TTFUT2hUUVVEZk1LTGdFTVhIYUd5cm1RaG9iT3JCb3dRNVdkb1hJdXBDR2lNeXNqVUo5bFo2aWNDMm1vNk16S0NOUkgyUmtxNTBJYU9nb3JJL0tpeXM1UU9SZGlES2diYUp5ZVc5a1pLdWRDakFXZFdSbW5PcFdkb1hJdXhCaFJXQm14MnBhZG9YSXV4QmhSV0JtL0dwV2RvWEl1eEZoUldKbUdLc3ZPS0pSS0t1ZENqQnBkWURjOXd0YnR2WWNMaE94TGNGeGZNek16K0Ezc0R6T1JHVTZkT1FlRlFnR0FYVmNyVlV2VDc5MCtEVUJoNkFZVFVoMFVWcWFKYTltaFEzTUJaemxMd0dFbXdKa0JBQmdyVXdPYmxVcjI3Y09rMklkME5rV01DWVdWYVJPMmJOZGxpc2hNOENWalRLUlFxWlkrdkJlL2hhNU5FV01rTW5RRHlBdWxjckl6dTZ4V3M3dWNnRFBuSUxyeWtJS0tHQ2tLSzlQbklCUUt2QmhqbGdBY0ROMFlRbXFyWWRYTUpZU1FDdEExS3lQSEdIdnVGOGs1UTlkUUprUVBPck1paEJnRkNpdENpRkdnc0NLRUdBVUtLMEtJVWFDaEN5Ym0zRG5OSXpYVjUrL3ZiL0I1Q1FtcEN2MkVHcmxuN3dhKzl0cHJrTWxrRUltcS9uZElxVlJDcVZUaTJyVnJXdHZUM1VCQ3lIUEhuakZnd0FDMmFkT21aeGZydFdmUEhpWVdpNWxDb2RCYWJ1alBSSWcrMUEwMFFlbnA2WWlJaUtoeXU1U1VsSHBwRHlIUEE0V1ZDVHA3OWl3dVhMaFE1WFpLSlQwbVNBaXBKOVFOSkM4TE9yTXlRWW1KaVRoKy9IaVYyOTIrZmJ0ZTJrUEk4MEJoWllLdVhyMks2T2pvS3JlVHkrWDEwaDVDbmdjS0t4TVRFQkNBbmoxN29uLy8vbFZ1ZStQR0RadytmYnJPc3prVFVoOW9QSTJSWTR5eGE5ZXVJVGs1dWM3SGF0NjhPUVlOR2tUanJFaURSR2RXSnVEcTFhdjQ2NisvS3QwbUp5Y0hGaFlXc0xPenEzQWJYMTlmREJvMDZBVzBrQkR5MG52MkRsOWhZU0g3OWRkZm1VUWkwVm8rYU5BZ3RtVEprbXJkSlRUMFp5SkVIenF6TWpIaDRlSDQ3cnZ2SUJhTDRlVGtwTFh1NGNPSE9IWHFsTjc5T25mdUREYzNONzNyQ0drSUtLeE16TEZqeCtEaTRnSlBUMCtkZFZGUlVSVU9Wd2dPRHFhd0lvUzhPRTkzMy83KysyOG1Gb3VaV0N4bVI0NGNvVzRnTVNsMFptVWk4dkx5c0h6NWN2ajQrTURIeHdmTGxpM0Q0OGVQTVhueVpGaGFXaHE2ZVlUVUdZV1ZDWGp5NUFrKy8veHpGQlVWWWNtU0pXaldyQmxrTWhtMmJ0MktRNGNPb1UrZlBwREw1YmgvL3o1Q1EwTzFhbGNwbFVxb1ZDcit2MlBIampYb1p5R2tJalNleHNncGxVbzJidHc0WkdabTR2dnZ2MGZQbmozNWRRa0pDZmo5OTk4UkdSbUo3T3hzRkJVVlZYb3NYMTlmYk5xMGljWlprUWFKZmlpTkhHT01IVDkrSEI0ZUh2RHk4cXB5ZTgwWkZHTk02dzhBbUp1Ync4ek1qTUtLTkVqMFEybmtYc1FGY1FvcjBoRFJRMkdFRUtOQS80S2FrQjQ5ZWxpcjFXcm5wNWR4SE5lTE1mWUR4M0VXQUtZd3hxNCt2VjZsVXVYRXhzWVcxM3RqQ2FraHVodG9RcFJLWlFlaFVCajU3UEtuZW5YN251M2hDUVNDbmdCdTFGTVRDYWsxNmdhYWtKaVltRmpHV0Z4MXQyZU1KVVJIUit1RUd5RU5FWVdWYVZFeHhuN0YvNElJK3E2OVA3MmNNWFlBZ0tyK20wbEl6VkZZbVJpMVduME1RRUUxTmkxUUtwVi8xRU9UQ0hrdUtLeE1qRUFneUFJUVU5bm9nL0oxTVNxVjZtRjl0bzJRdXFDd01qSFIwZEdGQUs0eXh0UW83L1pwUE5YOVl3Q3VKaVFrNUJpdXBZVFVESVdWNlZFeHhxNEJlRkxKTmlYbDJ5anFzVjJFMUFtRmxRbFNxVlRYbGd2MEFBQUFJQUJKUkVGVUFFZzByNSs5Mk01eFhJRkNvYmh1cVBZUlVoc1VWaVlvTmpZMkEwQ2t2dXRXNWNzaWI5KysvY0FRYlNPa3RpaXNUSlJTcWR4VjBUcTFXcjJsZmx0RFNOMVJXSm1vMHRMU2M0eXhyR2VYTThZaytmbjVKdzNUS2tKcWo4TEtSQ1VsSmNrNWp2dE4weFhrT0E0Y3g0RXhkalF0TFUxbTZQWVJVbE1VVmlaTXBWTDl4aGdyMDd3dS8vc2h3N2FLa05xaHNESmhwYVdsS1FBU25qcTd1aXNVQ2hNTjNTNUNhb1BDeW9TcDFlcENBRGVlbXJqbWhrS2h5RFYwdXdpcERRb3JFNWFVbENRdkgveFpBcUNNTVhhTmFsY1JZMFgxckV3Y3gzR1h5d2VJMnFqVjZpdUdiZzhoaEZTRTY5NjkrNW51M2J2Zm9ETnBZc3hNc3F5eHMzTW5XMnRIa2JPYXFaeUVBak1iUTdmSDBLeEVHTUhBTEdSSzdxaWgyMkpvU2pVckVYSk1VcHdyejhuSlNTdzBkSHRJOVpsVVdEbDM2bVJyb3hiTjQ4QzlDWTZ6QkdPV2pLT3U3bFAvbjEvNnFlRTVCaVU0VHNiQTVHQTRYU3hRTEpURXgxYytvU0pwRUV3bXJGcTA2K3BtSnVLMkFoakNjWnhBSkJUQzNNSWNRcUhRMEUwakRZaEtwVWFaWEE3bC8rWk9WQU00bzFLcXBqMUl1cDFzNkxhUnlwbEVXTG02OXJBMmE2UThMZ0EzMk16TURJTUhEa0JQM3g1bzBkd0ZkbloyaG00ZWFVQ0tpb3VSOGZBUklxTmljUHJzT1pTVktjQVlMcGJtcVVka1pkR2Qwb2JNSk1LcWRRZnYrUnpIbGxwWldRbVdMZ2pHVUw5QnNMZTNBODNWU2ZSaGpLR3dxQWdSbDY0Z2FONUNsSmJLMUl5eEZlbUpzVjhadW0ya1lrWi9kOGpWMWRWYXdMRjNPWTRUdkRGOEtGNzNINEpHamV3cHFFaUZPSTZEdlowZEJnOGNnT0ZEQjRQak9JRkFJSmpvNXVabVplaTJrWW9aZlZpWjJ6ZHRDbzZ6RklsRTZPYlZCVFkyTC8zTlAxSk5scGFXOE83cUJYTnpjekRBek16TXJxbWgyMFFxWnZSaHBWSXJuTUdZcGJtNU9WeWEwYzhhcVpubUxzMWdaV1VKTUppckxFUk9obTRQcVpqUmg1VlFZR2JET0lpRVFnRnNiVzBOM1J4aVpPenM3R0FtTWdNNENBVVEwdDJZQnN6b3c0b1E4bktnc0NLRUdBVUtLMEtJVWFDd0lvUVlCUW9yUW9oUm9MQWloQmdGQ2l0Q2lGR2dzQ0tFR0FVS0swS0lVYUN3SW9RWUJRb3JRb2hSb0xBaWhCZ0ZDaXRDaUZHZ3NDS0VHQVVLSzBLSVVhQ3dJb1FZQlFvclFvaFJvTEFpaEJnRkNpdENpRkdnc0NLRUdBVUtLMEtJVWFDd0lvUVlCUW9yUW9oUm9MQWloQmdGQ3FzYWtNbGtXTE5tRGU3ZHUyZm9wdFNMaElRRTVPWGw2U3hYcVZRSUN3dERmbjUrbmQ5RExwY2pQajRlT1RrNWRUNFdNVzBVVmpXZ1VDancyMisvSVNNam84N0hra2drZVBUb2tjNmZyS3dzQUlCYXJkYTcvdEdqUjNvRHBDS0ppWWtZT25Rbzl1L2ZYK00yenBrekJ4czJiTkJaWGxoWWlLVkxsMkwzN3QwMVB1YXpIang0Z0lrVEorTEVpUk4xUGhZeGJTSkROOEFVekowN0Y1Y3VYZEs3YnVuU3BSZzhlTERPOGs4KytVVHZHWnFMaXd0Q1EwTlJYRnlNTjk5OFUrOHgvZno4c0hyMTZtcTFUU0tSUUNxVnd0Yld0bHJiYXlRbkorUHg0OGQ0OWRWWGNmbnlaWjMxUFhyMHdQNzkrK0h0N1EyaFVLaXp2bHUzYnJDeHNhblJleEpTR1FxcjUwQXVsOFBHeGdaang0N2xsMG1sVXV6ZnZ4OUtwYkxDL1NaTW1JREF3RUQrOWI1OSszRDQ4R0d0YmRhdFc0Y2VQWHJ3cnhjdFdsU2p0bW5Pd3BvMmJWcWovY0xEdzJGcmE0dFdyVnJoNDQ4LzFydU5VQ2pFVjE5OXBYZmRsaTFiMEw1OSt4cTlKeUdWb2JDcWdscXRSbGhZR0ZCK3pRb0FvcU9qVVZaV0JvN2o0Ty92RHdCd2RIVEVoeDkreU8rWGxKUlVaZGRMSkJMQjJ0cGE2L1d6ek0zTmRiYXBMQUNmcGVteU9qczdWM3NmQVBqamp6OHdiTmd3ZE9yVUNSY3VYS2pSdnZwRVJFVGd6ei8veEp3NWM5Q2tTWk02SDQrOGZDaXNxcUJVS3JGMDZWSUFBR01NQUhEZ3dBRUlCQUtJUkNJK3JHb2pPenNiVVZGUi9Pdk16RXlkYlpLVGsyRnViczYvenN2TGc1MmRYYlhmUTlQVmxFZ2tjSGQzcjlZK1VWRlJlUERnQWViT25jc3ZXN05tRFk0ZVBWcmx2ci8rK2lzOFBEeDBscWVtcHVMMDZkT1lObTBhaFJXcEZRcXJLcGlibS9QWG8wNmVQSW41OCtkaitmTGxHRFJvVUoyUEhSWVdodkR3Y1A2MVVxbUVrNU9UMWpZLy9QQURCSUwvdncraVVDancybXV2VmZzOUVoTVRBUUNYTGwyQ3I2OXZ0ZmJadVhNblVQN1pOZVJ5T2RxMmJZdmc0R0M5KzJSbVptTHUzTGxRcVZUVmJ0dlRJaUlpa0p1YnE3UGMzdDRlVTZaTXFkVXhpV21oc0txQmlJaUk1M1lzUHo4L3RHdlhEbjUrZnZ5eWYvNzVCMGxKU1Zpd1lBRjhmSHp3NVpkZm9sZXZYcGcvZno3Njl1MkxTWk1tNGZMbHkxQ3IxZFY2ai9UMGREeCsvQmdjeHlFOFBCeWZmZlpabGZ2Y3UzZXZ3czhwRUFpMEF1eHBabVptMVdwVFJlN2N1Y01INjlPYU4yOU9ZVVVBQ3F2cUt5NHV4dm56NTRIeUxvMkZoUVg2OU9sVHEyTWxKeWVqWDc5K0FJRDQrSGl0ZFM0dUx2anp6ei9Sc21WTDlPdlhEd1VGQlhqcnJiZXdmdjE2eE1mSDg3KzRDUWtKOFBUMHJQUjlMbDY4Q0FBWU0yWU1EaHc0Z09qb2FIaDdlMWU2ei9yMTYrSGc0S0IzRE5YdDI3ZngzbnZ2NmQxUDAwV3VyY0RBUUV5ZVBMbE94eUNtamNLcW1rSkRRMkZqWXdPWlRJWlRwMDRoSkNRRVM1WXN3ZkRodzRIeXM0N3FDZzRPUmtwS1NxWGJoSVNFSUNRa1JHdFpSRVFFZjlZakVBaHc0OGFOU285eDZ0UXBXRnBhWXNhTUdUaDkralFPSHo1Y2FWaGR1blFKVjY1Y3dieDU4N0I4K1hLdGRXUEhqa1ZBUUFDOHZMejA3bHRhV29xYk4yK2llZlBtbGJhSmtOcWlzS29HcFZLSm5UdDNZdGl3WWRpN2R5OENBd054L3Z4NUxGaXdBSjZlbmxBb0ZEVWFVN1JqeHc2ZHJweFVLc1h1M2J0eDlPaFJCQWNINCtIRGh6aDQ4Q0FDQXdNUkVCQ2dFNFljeDFYNkhwR1JrVWhJU0VCQVFBQnNiR3dRRUJDQVBYdjJZT3JVcVhCemM5TzdEOGR4OFBYMXhmRGh3L213K3ZMTEwva3p0Sm9JQ2dyQ3FGR2phcndmSVJXaHNLcUdBd2NPUUNLUllOU29VZGk3ZHk4QVlPSENoZkQzOTBmcjFxM3g1TW1UR3AxUldGaFlJQ01qQTZtcHFZaVBqMGRVVkJSaVltTFFva1VMckYyN0ZnTUhEZ1JqREM0dUx0aTRjU04yN2RxRmdRTUh3dFBURTYxYXRVS2pSbzM0YTBjVkRmYmN0bTBiVUg1R2hQS3U0SjQ5ZS9Eenp6L3JuRFZwOU9yVkMrM2F0ZE1LUXJsY2pzNmRPK08vLy8xdnRUL2ZyRm16YWpTOGdwRHFvTENxUW41K1BqWnQyb1EzM25oRGEyQ2xVQ2hFMzc1OStXMDZkdXhZcmVPRmg0Y2pLQ2dJakRGd0hBY1BEdy80K1BoZ3lwUXA4UFgxNVlPQzR6aTgrKzY3R0RseUpNTER3M0h1M0RtRWhJVHd6OUNKUkNJY1BueFliMWlkUFhzV1Y2NWNRZi8rL2ZucldxNnVyaGc1Y2lTT0hUdUdOOTk4RTcxNzk5YlpUeUFRb0duVHBpZ3BLZEZhM3FSSkU3ejY2cXZWL3M3MGpSY2pwSzdvcDZvS05qWTJzTGUzcjNBVWQzNStQaDQvZm93T0hUcFVlcHdqUjQ0QUFFYU5Hb1g1OCtkajkrN2RrTXZsQUlDYk4yL2k1czJiUUhrd2JOcTBDVEtaREJNblR0UTZocjI5UGRScU5WcTBhSUZQUC8xVWIzY3VOemNYcTFldmhrZ2t3c3laTTdYV0JRWUdJaXdzREFzWExzU2VQWHVxTmFwOTFhcFYvTDdSMGRGVmJqOXo1a3lFaFlYcGZRU0hrTHFnc0txQ21aa1p0bXpaZ3FaTm02S3dzRkJuL2ExYnR3QUFZckc0MHVQRXhjVWhNaklTYjcvOU5rYVBIbzNmZi84ZGJtNXUvQVY2QUxoeTVRcC8wVnl0VmlNbEpRWHZ2LysrMW1NckJ3OGVST1BHamRHOWUzZWQ5eWdySzhQczJiTWhrVWp3OGNjZm8wMmJObHJybXpadGlwa3paMkxseXBXWU5Xc1dObTdjV09VQVU4MVowbWVmZllhaW9pS3RkUXNYTGtTUEhqM3cxbHR2OGN2YzNOd3FITjVBU0YxUVdGV0RpNHRMaGV0Q1EwUGg0dUtDdG0zYlZucU12THc4blVkZVBEdzhNR0xFQ1A1MWZuNit6aDArWDE5ZnJTRVNseTlmMXVtbW9meFJvS0NnSU1URnhhRjM3OTc0NElNUDlMWmp6Smd4dUhYckZzTEN3akIxNmxTc1c3ZXVXbWRZK3JxNWxwYVdjSEZ4Z1krUFQ1WDdFMUpYRkZaMWNQZnVYVnk0Y0FIQndjRTZkK2MwZCs4MFhiMUhqeDVWMlZXc3JlenNiQVFGQmVIMjdkdm8wcVVMVnE1Y1dlbFFpc1dMRjBNcWxlTFdyVnNZUDM0ODVzK2ZyelU0dGJwS1Mwc3JmWjlmZi8wVlVxa1VLQi8wQ1FDN2R1M1NPcHZUak9lNmZQbXkzak5YQUhCeWNzSy8vLzN2R3JlUG1CWUtxMW9xTEN6RS9Qbno0ZWJtcHRVTjBuQjJkb1pRS01UbXpadHg0Y0lGSkNjblk5eTRjVnJiN051M0Q0Y09IZUpmSzVWS05HN2NXR3ViMmJObjZ6eHVveGxRaXZJenUxV3JWcUdvcUFpK3ZyNVlzMlpObGVWZ0xDMHRzWDc5ZXN5Yk53OFhMMTVFVUZBUWhnOGZqbSsrK2FiUy9iS3lzckI2OVdwWVdWa2hOemNYMmRuWkZRNkRRUGwxdXZUMGRKMWwra1JHUmlJeU1sTHZ1alp0MmxCWUVRcXIyZ29ORFlWVUtzWDI3ZHYxWHFPeHM3UERyRm16Y1BUb1VhU2twT0ROTjk5RVFFQ0ExalorZm41YVpXWE9uajNMUHl2SWNSd0VBZ0dtVDUrT3pwMDc4OXRzMmJKRjZ4Z1NpUVRGeGNWNC8vMzNNWDM2OUdyZmliT3lzc0ozMzMySFhidDJZZGV1WFpnMGFWS1YrelJwMGdTRmhZV1FTcVVRaVVTWVBIa3lYbi85OVFxMzM3OS9mN1VmRGFwTVRRYmNFdE5WK2NoQ0krRGUwWHNnT1BhYnZaMmRTOGdQMzZOWHovcTdmaUtWU3VIbzZGaHY3MWVSMU5SVXZaVU9xcXVzck95bHZTaCs5ZnBOekp3ZERFbHViajRZUnFmZGpUNXY2RFlSL2VpZnJEcG9DRUdGOGd2MWRmR3lCaFV4TGhSV2hCQ2pRR0ZGQ0RFS0ZGYUVFS05BWVVVSU1Rb1VWb1FRbzBCaFJRZ3hDaFJXaEJDalFHRkZDREVLRkZhRUVLTkFZVVVJTVFvVVZvUVFvMEJoUlFneENoUldoQkNqUUdGRkNERUtGRmFFRUtOQVlVVUlNUW9VVm9RUW8wQmhSUWd4Q2hSV2hCQ2pRR0ZGQ0RFS0ZGYUVFS05BWVVVSU1Rb1VWb1FRbzJEMFlhVml5aUlPVUtoVmFwU1VsQmk2T2NUSWxKU1VRS2xTQWd3cUZWTVdHYm85cEdKR0gxYU1sV1dDb2JSTW9VQzJKTWZRelNGR0psdVNBNWxNRGdCeXhzb3lEZDBlVWpHakQ2dU1mLzdKWWtDeFFxRkFRdUkva01sa2htNFNNUkpsWlFyRTMwMkVYQzRId09RWi8veVRaZWcya1lvWmZWZ0JVSUtwOXpQRzFNZisrQk0zSXFOUktwT0JNV2JvZHBFR2lqRUdtVXlHdUR2eE9IcnNENmpWYWpYQWRnSlFHcnB0cEdLY29SdndQTGk2dWxxYjJ6ZjlpK013d043ZURvTUc5RWUzcmwzUXdyVTU3R3h0RGQwODBvQVVGaFhoNGNOSGlMc1RqN1BuSTFCUVVBQTFZNWNVQlJML1I0OGUwVVhQQnN3a3dnb0FYRHQwN1dBR2JndkhvUS9IY1FKek16TllXMXRESkJJWnVtbWtBVkVvRlNncEtZVkNvUUJqaklIaGJ5VlVNeklTYjhjYXVtMmtjaVlUVmdEUXVFMmJSdmJtZHNzRUhONWlnQm5BbVFFUUdycGRoc1RValArZnpBQndBcFA2WDE0YktvQXBPRUNoQmp0VnFDaVpMVTFLS2pCMG8walZUUEluMTltNWs2MjFvOGhaelZST1FvR1pqYUhiWTBnV0luVmJDNUhnZlFISG1aVXFWRnZsU2tHeW9kdGtTRW8xS3hGeVRGSWlWVW9ra25nYXFtQkVUREtzeVAvcjNyMzdheHpIN1dPTVdRSVlGUlVWZGNIUWJTS2tOa3poYmlBaDVDVkFZVVVJTVFvVVZvUVFvMEJoUlFneENoUldoQkNqUUdGRkNERUtGRmFFRUtOQVlVVUlNUW9VVm9RUW8wQmhSUWd4Q2hSV2hCQ2pRR0ZGQ0RFS0ZGYUVFS05BWVVVSU1Rb1VWb1FRbzBBMWYwMUlqeDQ5ck5WcXRmUFR5emlPYzJHTUNUbU9Fd0J3NmQ2OWUrdW4xNnRVcXB6WTJOamllbThzSVRWRVlXVkNsRXBsQjZGUUdQbnNjbzdqYXl6dWUrcnZBQUNCUU5BVHdJMTZhaUlodFViZFFCTVNFeE1UeXhpTHErNzJqTEdFNk9ob25YQWpwQ0dpc0RJdEtzYllyeWlmRzAvZjNJbFBMMmVNSGZqZkJBcUVOSHdVVmlaR3JWWWZBMUNkMlZvS2xFcmxIL1hRSkVLZUN3b3JFeU1RQ0xJQXhEeDdiZXBwNWV0aVZDclZ3L3BzR3lGMVFXRmxZcUtqb3dzQlhHV01xVkhlN2RONHF2dkhBRnhOU0VqSU1WeExDYWtaQ2l2VG8yS01YUVB3cEpKdFNzcTNVZFJqdXdpcEV3b3JFNlJTcWE0QmtHaGVQM3V4bmVPNEFvVkNjZDFRN1NPa05paXNURkJzYkd3R2dFaDkxNjNLbDBYZXZuMzdnU0hhUmtodFVWaVpLS1ZTdWF1aWRXcTFla3Y5dG9hUXVxT3dNbEdscGFYbkdHTlp6eTVuakVueTgvTlBHcVpWaE5RZWhaV0pTa3BLa25NYzk1dW1LOGh4SERpT0EyUHNhRnBhbXN6UTdTT2twaWlzVEpoS3BmcU5NVmFtZVYzKzkwT0diUlVodFVOaFpjSktTMHRUQUNROGRYWjFWeWdVSmhxNlhZVFVCb1dWQ1ZPcjFZVUFickQvZDBPaFVPUWF1bDJFMUFhRmxRbExTa3FTbHcvK0xBRlF4aGk3UnJXcmlMR2llbFltanVPNHkrVURSRzNVYXZVVlE3ZUhFRUlxd25YdjN2MU05KzdkYjlDWk5ERm1GVCthYjhTY25UdlpXanVLbk5WTTVTUVVtTmtZdWoyR1ppWENDQVptSVZOeVJ3M2RGa05UcWxtSmtHT1M0bHg1VGs1T1lxR2gyME9xejZUQ3lybFRKMXNidFdnZUIrNU5jSndsR0xOa0hIVjFuL3IvckZ1Tjd5WERNU2pCY1RJR0pnZkQ2V0tCWXFFa1ByN0kwTzBpVlRPWnNHclJycXVibVlqYkNtQUl4M0VDa1ZBSWN3dHpDSVZDUXplTk5DQXFsUnBsY2ptVUtoWEt5K2ljVVNsVjB4NGszVTQyZE50STVVd2lyRnhkZTFpYk5WSWVGNEFiYkdabWhzRURCNkNuYncrMGFPNENPenM3UXplUE5DQkZ4Y1hJZVBnSWtWRXhPSDMySE1yS0ZHQU1GMHZ6MUNPeXN1aE9hVU5tRW1IVnVvUDNmSTVqUzYyc3JBUkxGd1JqcU44ZzJOdmJvYkpxbWVUbHhSaERZVkVSSWk1ZFFkQzhoU2d0bGFrWll5dlNFMk8vTW5UYlNNV00vdTZRcTZ1cnRZQmo3M0ljSjNoaitGQzg3ajhFalJyWlUxQ1JDbkVjQjNzN093d2VPQUREaHc0R3gzRUNnVUF3MGMzTnpjclFiU01WTS9xd01yZHYyaFFjWnlrU2lkRE5xd3RzYkY3Nm0zK2ttaXd0TGVIZDFRdm01dVpnZ0ptWm1WMVRRN2VKVk16b3cwcWxWamlETVV0emMzTzROS09mTlZJenpWMmF3Y3JLRW1Bd1YxbUluQXpkSGxJeG93OHJvY0RNaG5FUUNZVUMyTnJhR3JvNXhNalkyZG5CVEdRR2NCQUtJS1M3TVEyWTBZY1ZJZVRsUUdGRkNERUtGRmFFRUtOQVlVVUlNUW9VVm9RUW8wQmhSUWd4Q2hSV2hCQ2pRR0ZGQ0RFS0ZGYUVFS05BWVVVSU1Rb1VWb1FRbzBCaFZRTXltUXhyMXF6QnZYdjNETjBVUWw0NlZKKzhCaFFLQlg3NzdUZjA2TkVEN2R1M3I5T3hKQklKRkFxRnpuS2hVSWhtelpwQnJWYmo4ZVBIZXZlMXNySkM0OGFOcS9VK2lZbUptREZqQmo3ODhFT01HemV1VG0xK1ZrRkJBYVJTS1NRU0NUSXpNNUdabVFsSFIwZU1HVE9HMytiT25UdTRkT2tTcGt5Wm9yVnZaR1Frbmp4NVV1bnhtelp0aXM2ZE96L1hOaFBqUldIMUhNeWRPeGVYTGwzU3UyN3AwcVVZUEhpd3p2SlBQdmxFN3htYWk0c0xRa05EVVZ4Y2pEZmZmRlB2TWYzOC9MQjY5ZXBxdFUwaWtVQXFsZGFvSXNYOSsvZHg0c1FKeUdReS9rOWhZU0VLQ3d0UlVGQ0Fnb0lDNU9mblE2bFU2dXdyRkFyeDZxdXZvbFdyVmdDQTgrZlBZOXUyYlhCeWNzTGJiNy9OYjdkKy9YcmN1WE1ISXBIK0gwR0ZRbEdqejBsTUg0WFZjeUNYeTJGalk0T3hZOGZ5eTZSU0tmYnYzNi8zRjFwandvUUpDQXdNNUYvdjI3Y1BodzhmMXRwbTNicDE2TkdqQi85NjBhSkZOV3BiWGw0ZVVINldVbDNwNmVuWXRtMGJSQ0lScksydCtUOTJkblpvMGFJRk9uYnNpRWFOR3FGeDQ4WndjSENBbzZNakhCMGQwYVJKRXpnNU9jSFMwcEkvMXRTcFUzSHQyaldzWHIwYW5UdDNSb2NPSGZoMWd3WU5xakNNUHZyb294cDlUbUw2S0t5cW9GYXJFUllXQnBSZnN3S0E2T2hvbEpXVmdlTTQrUHY3QXdBY0hSM3g0WWNmOHZzbEpTVmgvLzc5bFI1YkV3WlB2MzZXdWJtNXpqYVZCZUN6TWpJeUFBRE96czdWM2tmanA1OStnbytQVDQzM2U1cElKTUxTcFVzeGZ2eDRMRnEwQ0wvOTlodVZuQ2ExUW1GVkJhVlNpYVZMbHdMbEV3MEF3SUVEQnlBUUNDQVNpZml3cW8zczdHeEVSVVh4cnpNek0zVzJTVTVPaHJtNU9mODZMeSt2UmpQMmFMcWFFb2tFN3U3dXRXNXJYYmk3dTJQUm9rWG8wS0dEVmxDZFAzOGVmZnYyMWJ1UFhDN0hvRUdENnJHVnBLR2pzS3FDdWJrNWZ6M3E1TW1UbUQ5L1BwWXZYLzVjZnBIQ3dzSVFIaDdPdjFZcWxYQnkwcTZzKzhNUFAwQWcrUCtidGdxRkFxKzk5bHExM3lNeE1SRUFjT25TSmZqNit0YW9mYUdob1lpT2pxN1JQaHBEaGd6UkNzZmh3NGZyYk5PNWMyZE1talJKNy80Ly8veHpyZDZYbUM0S3F4cUlpSWg0YnNmeTgvTkR1M2J0NE9mbnh5Lzc1NTkva0pTVWhBVUxGc0RIeHdkZmZ2a2xldlhxaGZuejU2TnYzNzZZTkdrU0xsKytETFZhWGEzM1NFOVB4K1BIajhGeEhNTER3L0haWjUvVnFJMm5UcDJxZFpldGJkdTJTRTFOUldIaC8yWm90N2EyeHBBaFE3UzJjWFoycmpEMDkrN2RXNnYzSmFhTHdxcWFpb3VMY2Y3OGVRQkFhbW9xTEN3czBLZFBuMW9kS3prNUdmMzY5UU1BeE1mSGE2MXpjWEhCbjMvK2laWXRXNkpmdjM0b0tDakFXMis5aGZYcjF5TStQcDRmQXBDUWtBQlBUODlLMytmaXhZc0FnREZqeHVEQWdRT0lqbzZHdDdkM3RkdjUwMDgvb1h2MzdyWDRoUC96OXR0dkl6MDluZjljejRaVmRuWTJUcDA2cFhkZnFWUUtCd2VIV3I4M01UMFVWdFVVR2hvS0d4c2J5R1F5bkRwMUNpRWhJVml5WkFuZnZYbTZxMWFWNE9CZ3BLU2tWTHBOU0VnSVFrSkN0SlpGUkVUd1ozY0NnUUEzYnR5bzlCaW5UcDJDcGFVbFpzeVlnZE9uVCtQdzRjUFZDaXVWU2dXVUQwT29pMTkrK1FWS3BSSWJOMjdVMjliNCtIaitldUN6NUhJNTJyUnBVNmYzSjZhRndxb2FsRW9sZHU3Y2lXSERobUh2M3IwSURBekUrZlBuc1dEQkFuaDZla0toVU5Sb3ZzSWRPM2JvZE9Xa1VpbDI3OTZObzBlUElqZzRHQThmUHNUQmd3Y1JHQmlJZ0lBQW5UQ3NxbnNXR1JtSmhJUUVCQVFFd01iR0JnRUJBZGl6WncrbVRwMEtOemUzS2o4dkFKaVptUUhsZDBHcjIvVVVDb1d3c0xBQUFEUnAwZ1FvSDhTcXo4Q0JBN0Y2OVdxa3BLVEEzdDVlNjNyZDFhdFhFUnNiaTE5KytZV0dNUkNBd3FwNkRodzRBSWxFZ2xHalJ2SFhVaFl1WEFoL2YzKzBidDBhVDU0OFFmUG16YXQ5UEFzTEMyUmtaQ0ExTlJYeDhmR0lpb3BDVEV3TVdyUm9nYlZyMTJMZ3dJRmdqTUhGeFFVYk4yN0VybDI3TUhEZ1FIaDZlcUpWcTFabzFLZ1JmNGV3b3NHZTI3WnRBd0IrN05lWU1XT3daODhlL1B6enoxaStmSG1sN1NzcEtRRUFQb0FuVHB4WTVabWd4bXV2dllidnZ2dXUydDhGQUh6MzNYZUlpNHZEeHg5L2pERmp4aUErUGg0N2QrN0U5ZXZYNGVqb2lHSERodkdEVE1uTGk4S3FDdm41K2RpMGFSUGVlT01OcllHVlFxR1F2KzJlbjUrUGpoMDdWdXQ0NGVIaENBb0tBbU1NSE1mQnc4TURQajQrbURKbENueDlmZmt6Sm83ajhPNjc3MkxreUpFSUR3L0h1WFBuRUJJU2dweWNIS0I4L05MaHc0ZjFodFhaczJkeDVjb1Y5Ty9mbjcrdTVlcnFpcEVqUitMWXNXTjQ4ODAzMGJ0Mzd3cmJxQmxJMnFoUkkzNVpodzRkS3J4enA3RnUzYnBxZlFmUFdydDJMVFp2M296dnZ2c09PM2JzZ0VRaVFZOGVQYkJpeFFyNCtmbFZPTXFkdkZ6b3A2QUtOalkyc0xlM3g4Y2ZmNngzZlg1K1BoNC9mcXcxTWx1ZkkwZU9BQUJHalJxRitmUG5ZL2Z1M1pETDVRQ0FtemR2NHViTm0wQjUxMm5UcGsyUXlXU1lPSEdpMWpIczdlMmhWcXZSb2tVTGZQcnBwM3E3YzdtNXVWaTllalZFSWhGbXpweXB0UzR3TUJCaFlXRll1SEFoOXV6WlUrR285b3lNREZoWldXbUZsYk96TTRZTkcxYnBaOXl5WlV1bDZ5dkNjUnphdEdtRGFkT21JVFEwRkxtNXVlalFvUVA2OWV0SFFVVjRWSFdoQ21abVp0aXlaVXVGdjlpM2J0MENBSWpGNGtxUEV4Y1hoNTA3ZDBJZ0VHRDA2Tkd3czdORDI3WnRNWG55WlA1UHg0NGRrWmFXQnBTUG5FOUpTVUcvZnYyMHRuRnpjNE9qbzZQZXUzUmxaV1dZUFhzMkpCSUpQdnJvSTUwTDFFMmJOc1hNbVRNaGxVb3hhOVlzZmxqQnMySmpZOUdwVTZkcWYwZTFVVlJVaEx5OFBLeGZ2eDZ2di80NkZpNWNDQWNIQit6ZHV4ZnZ2ZmNlZnZ2dE43enp6anZQZGJnSU1XNzB6MVkxdUxpNFZMZ3VORFFVTGk0dWFOdTJiYVhIeU12TDAzbmt4Y1BEQXlOR2pPQmY1K2ZuNjl3MTgvWDExUm9pY2ZueVpmNmEwdE5rTWhtQ2dvSVFGeGVIM3IxNzQ0TVBQdERiampGanh1RFdyVnNJQ3d2RDFLbFRzVzdkT3EwZ1RrcEtRbEpTRXViTW1WUHA1Nmt1cFZLSmxKUVVLQlFLcU5WcUNBUUNKQ2NuSXkwdERXbHBhWWlQajhmdzRjTXhmdng0dnBMRnA1OStpZ0VEQnVDcnI3N0MwcVZMY2ZUbzBSbzlpRTFNRTRWVkhkeTlleGNYTGx4QWNIQ3d6dDA1emQwN1RWZnYwYU5IVlhZVmF5czdPeHRCUVVHNGZmczJ1blRwZ3BVclYxWTZsR0x4NHNXUVNxVzRkZXNXeG84Zmovbno1L09EVXc4ZVBBZ2JHeHVkaWc4eW1Rd1BIanlvdEIzUGxyeVJ5V1NZTzNjdW9xT2pJUktKOE0wMzMyRHUzTGxvMjdZdFJvOGVEUWNIQjB5Y09GR3J1Nm5Sdlh0MzdOdTNEeGtaR1JSVUJLQ3dxcjNDd2tMTW56OGZibTV1ZU91dHQzVFdPenM3UXlnVVl2UG16Ymh3NFFLU2s1TjE2a250MjdjUGh3NGQ0bDhybFVxZE9sV3paOC9XZWR4R002QVU1V2QycTFhdFFsRlJFWHg5ZmJGbXpab3FmN2t0TFMyeGZ2MTZ6SnMzRHhjdlhrUlFVQkNHRHgrTy8vem5Qemh5NUFobXpKaWhjNHliTjI5aTFLaFJWWDR2VDNjOVAvLzhjOXk0Y1FPclZxMENZd3p6NXMzRHBVdVhNR2pRSUxScjF3NVdWbFk0Zi82ODFrMEZsSS96VWlxVi9IOXYzNzZ0VlNPTHZKd29yR29wTkRRVVVxa1UyN2R2MTNyUVdNUE96ZzZ6WnMzQzBhTkhrWktTZ2pmZmZCTUJBUUZhMi9qNStXbVZsVGw3OWl6L3JDREhjUkFJQkpnK2ZicFdBYnBuTDJKTEpCSVVGeGZqL2ZmZngvVHAwNnQ5UWRyS3lncmZmZmNkZHUzYWhWMjdkbUhTcEVuSXk4dER0MjdkTUdIQ0JKM3R1M1hyaHM4Ly83elNZODZmUDEvcmRkT21UVEY3OW16K3JHM3YzcjNZdTNjdnJsNjlpaE1uVHZCZHc2ckdjSTBZTVlMQ2lzRG9hM1c0ZC9RZUNJNzlabTluNXhMeXcvZm8xYk51SlUxcVFpcVZ3dEhSc2Q3ZXJ5S3BxYW53OFBDbzlmNWxaV1Y2QTdldWlvcUthdFNGWTR4QnJWYnovOVg4M2N6TTdJWGRGYng2L1NabXpnNkdKRGMzSHd5ajArNUduMzhoYjBUcWpNNnM2cUFoQkJYS0w5VFh4WXNJS2xReVlMVWlITWZWK1JFZllycG82QUloeENoUVdCRkNqQUtGRlNIRUtGQllFVUtNQW9WVkxkMjdkNjlHRXpkVVJTcVZvcUNnb0ZiN3FsUXFKQ1FrVk5vZXVWeU9CdzhlOElOVUc1ck16TXdLNTBra0JCUld0ZlBvMFNQOCs5Ly81c3V3UEE4Yk4yN0UwS0ZEK2FvS05SRWZINC8zM25zUEowNmNxSENic0xBd2pCbzFxdGFCK0NJVkZSVmg3Tml4V0xac21hR2JRaG93R3JwUUM3dDM3NGE1dWJuV2dNNmFlUExrQ1NRU0NmK2FNWVl6Wjg3QTI5c2IrZm41eU0vUDE5bkgyZGxaNzJNcEFIRDkrblZ3SEZmcFJCSXhNVEZ3ZFhXdGNrcXVxS2dvYk4rK0hURXhNU2dySzBPYk5tMHdZY0lFcldjWW54WWVIbzZkTzNmaTNyMTdFSWxFNk42OU8yWjd6eTlNQUFBZ0FFbEVRVlRNbUlGMjdkcHBiVmRjWEZ6cERNekRoZzNEMGFOSGNlYk1tUW9mb3JhM3Q2ZEhiMTVpRkZaVmlJcUtRbTV1THY5YXJWYmorUEhqOFBUMDVNdTZWS1ZuejU2d3Q3Zm5YNTg4ZVJLclZxM1MyZTdtelpzVlR2RStkKzVjclhYNStmbElTa29DeW11dHU3bTVJU1VsaFMrU1oyTmpBeWNuSjc1cmRldldMYlJvMFFKeGNYRmF4N1d6cytObm9Ra05EY1hpeFlzaEZBclJ1M2R2V0ZoWTROcTFhMWl3WUFHeXNySXdlZkprclgzMzd0Mkx0V3ZYd3NIQkFVT0dERUZPVGc0aUlpSnc4K1pON05peFF5dXcvdnJyTDZ4WXNhTEs3K3FMTDc2b2NOM0hIMytzTlRjamVibFFXRlZoNjlhdHVITGxpczd5cUtnb3JUbi9Lck43OTI2OVp3djc5dTNUZVJid1dYbDVlWGozM1hmMXZ2K3psUkdtVHAzSy83MUxseTRZT0hBZ2Z2enhSMzVaZW5vNi92T2YvMmp0MDY5ZlA2eGZ2eDVTcVJUTGx5K0hwYVVsdG0zYnhsZEF5TTdPeGtjZmZZUk5telpoNk5DaGZBMnRodzhmWXYzNjlXamV2RGwyN2RyRkQ1RFZCTmphdFd1eGNlTkduWGIvK09PUC9ObFJZbUlpb3FPajlRYjBsU3RYa0plWHAzVkcxNnhaczBxL0syTGFLS3lxc0h6NWNwU1ZsUUVBQ2dvS01ISGlSQXdiTmd6VHBrMER5bitabHk5ZmpzbVRKNk5idDI1NmoxSFJMQzBxbFlxZm5LRWlGYTBmTUdBQUlpSWljUExrU1h6enpUZll0V3NYa3BPVCtiTTRnVUFBZ1VEQTE0UmFzR0FCZHUvZWpaWXRXMm9kUi9NWXkvbno1eUdUeVRCcDBpUStxRkQrZk4rTUdUTVFIQnlNRXlkTzhFVUlEeDA2QktWU2lTbFRwbWlONUI4L2ZqejI3dDJMNjlldkl6czdXNmNPbUtlbkovOTlSRVZGNGErLy90SjdyZXJRb1VPSWo0K3Y5RXlMdkZ3b3JLcndkUGR0ejU0OS9DK29abktEb3FJaUpDUWtnREdtTTBGcFZmUTlNRnhkUXFFUTF0Yld1SGp4SXJwMzd3NlJTSVFsUzVaZ3g0NGRXdlczek0zTmtaQ1FBQWNIaDBvTDZqMTY5QWdBMExwMWE1MTFYYnQyQmNxTDhtbG96allIREJpZ3RTM0hjZWpkdXplT0hEbUM2T2hvblJtcmYvLzlkL3p5eXkvQVV4TlQ2SnVWV2ZPUTg5UHJWcTllWGV2cHo0anhvN0NxSm9sRWd2Mzc5K090dDk2cXRCaGZUZXpaczZkYTNjQ0tRcTJvcUFoWHIxNUZVRkNRenJyTXpFdytYQzVkdWdSblorY0s1K2pyM0xrejN6VzdmLysrem5yTkhVUk5vS2xVS3FTbXBzTEp5VW52V2FQbVdVVjl4M3IxMVZmNVFvWG56cDNEOGVQSHNYTGxTcDN0OXV6Wmd3Y1BIaUE0T0poZlZ0MDY5OFEwVVZoVjArYk5td0dnUVUwTEZSb2FDc1lZQmc4ZWpLeXNMSzExY1hGeFdMcDBLUmhqa012bE1EYzNyM0NPdnVEZ1lQVHAwd2MvL1BBRERoMDZoTmRmZjUyL09GNVNVb0x2di8rZS96dks3MllxbFVwK3FxMW5hUUpZM3pDSjVzMmI4NU5ZcEthbUFnRDY5Kyt2czkyWk0yZVFtNXVyZHgxNU9WRllWVU51Ymk2T0hUdUdWMTU1QmVmT25kTlpoL0p5dzAvZk5VVDU3RENhU1ZEMXFXazNNRGMzRjE5ODhRWCsvZTkvdzgvUEQ0Y09IVUt2WHIzZzRPQ2dFMWIrL3Y3dzkvZkhuMy8raVFVTEZ1RGd3WU5WemhjNGR1eFlIRGh3QUJNbVRFRDM3dDFoYTJ1TG1KZ1l0R3JWQ2lLUmlLL09JSlBKZ0VxcU5Xam1EWHkyY21oRkt1b0c2dXVTa3BjWGhWVTFGQlVWd2N6TURLbXBxZGl3WVlQZWJmNzY2eStkYmxhYk5tMHFEYXVhZEFNVEV4T3hjK2RPcUZRcU5HblNCTG01dVVoSlNVRjJkamJlZU9NTi92clA3Tm16WVdabWhvNGRPMkx0MnJXNGV2VXFXclJvVVdWUW9YellRTnUyYlhIZ3dBRkVSVVhCMXRZV0F3Y094TFJwMCtEdjc4K1A4OUtVY2FubzRyOG1wQ3d0TGZsbGxRV2N2bmtHZCszYWhlenM3Q3JiVEY0ZUZGYlYwTHAxYTF5NmRFbnZ1clMwTlB6clgvL0MxMTkvalNGRGhsUjZITTFnejlMU1VxRDhGMWR6RmxJUnpTLzNzV1BISUJhTHNYTGxTalJwMGdRbEpTV1lNbVVLdjExT1RnNk9IRG1DZnYzNm9WbXpadnhkdUZ1M2JxRng0OGJZdjMrLzN1TjdlWGxwWFhoLzU1MTM4TTQ3NzJodGMrL2VQZUNwYTFGMmRuWkFCZDI4cHovbjAzY0ppNHVMd1hHYzF1ek1FeVpNd0xoeDQvUitCNzYrdm1DTVZmcmRrSmNMaFZVOWtjdmxHRHg0c05heW1wVHFmZjMxMTdGNDhXSitxSUcxdGJYV3VLckV4RVFjT1hJRW8wZVBocGVYRjcrOFVhTkd5TXZMdzY1ZHU3U09WMUpTZ29LQ0FreWJOcTNLYWJldVg3OE9BUEQyOXViZjI4bkpDWm1abVpESlpGcG5VQ2dQY0FCYU0vNFVGaGJDMnRvYUhNZGg5dXpadUhyMWFyVS8rK2JObTdWS081T1hFNFZWUFRFM044ZnUzYnVydGExVUtzV09IVHNRRlJXRmxpMWI0c0dEQi9EeThxcFdhVitwVklyWTJGZzhldlFJZmZ2MjVhZTdmNXBtb0tlVGt4UGVmdnZ0U285WFZsYUcvZnYzdzl6Y1hPdk0wY2ZIQnlkUG5zU1ZLMWN3YU5BZ2ZqbGpESmN2WDRhbHBhWFdYSXBwYVduOFhkVEpreWNqSUNBQXExYXRna2drd21lZmZhYnoyZExTMHZEamp6L0N4Y1VGcnE2dVZYNXVZdm9vckNweDRNQUJyRisvdmxyYkxsaXdBSXNXTGRLN3pzSEJBYUdob1ZXZXdUeCsvQmo3OXUzRHdZTUhZV3RyaXdVTEZxQnYzNzU2cjN2RnhjWGg0c1dMeU1yS1FsWldGaDQrZkFnQW1EVnJGa1FpRVZ4Y1hOQ3JWeThzWGJvVXZYdjN4dENoUTRIeTdtSmdZQ0JFSWhFMmJkcWtkYzNzOGVQSFdzTXlaRElaRmkxYWhJY1BIK0xERHovVTJuYjA2TkU0ZWZJa05tN2NDRjlmWDM3b2cyYjZyUEhqeDJ1ZGNTVW5KL1BoMWFWTEZ3Q0FtNXNiUHZqZ0F4dzVjZ1RMbHkvbnU1Y1JFUkhZc21VTFBEdzg4Tk5QUDFWNVhZKzhIQ2lzS3VIbDVhWFYxZEpIMDhVYU9uU296c083R3M5Mms1Nm1WcXR4NDhZTkhEeDRFQmN1WEVDalJvM3czLy8rRisrKyt5NnNyYTByck1MdzhPRkRYTDkrSGE2dXJ1amF0U3U4dmIyeFpjc1dmUC85OStqWHJ4OEVBZ0dLaW9yQUdFTndjREQyN2R1SER6LzhFR3ZYcmdWakRKczNiOVlaZXJCNDhXSThlZklFN2R1M2gwcWx3clZyMTVDWGw0ZEJnd1pwWFI5RCtabFZRRUFBamg4L2pqRmp4cUJYcjE3SXlzckN0V3ZYMEtaTkd3UUdCdkxicHFXbElUczdXMmZleExadDIyTHo1czJZUFhzMjNubm5IY3lZTVFNWEwxN0V1WFBuTUhyMGFNeWFOUXZXMXRhVmZ2K0VHQTMzanQ0RDNUMjdaWGJ0Mlk5ZHVYYUQxYmZVMUZRbUZvdFpXRmhZdGZkUnFWUXNKaWFHclY2OW12bjcrek94V013Q0FnTFkvdjM3bVV3bTA5cjJuMy8rWVdLeG1QMysrKytWSHZQdTNidE1MQmF6Mk5oWW5YVjM3dHhoa3laTlltS3htUG40K0xENCtIaTl4L2oxMTEvWnFGR2pXTy9ldlZuLy92M1o1TW1UMmJGang1aGFyYTd3Yyt6YXRZdU5HaldLOWV6Wmt3MGZQcHl0V3JXS0ZSWVdhbTIzY2VOR0poYUwyWU1IRDNTT29WQW8yTW1USjFuUG5qMlpXQ3htWXJHWXpaa3poMlZuWjFmNmVaK1hLOWR1TU45K2c1bTdwM2VlZTBmdmdZYitlU1lWb3pPcmVzSVl3NGtUSjNENThtVmN2MzRkVDU0OGdZV0ZCZno4L1BEV1cyL0J4OGNISE1maC9Qbnp1SG56SnF5c3JDQVFDUGh4WFhXWnpibFRwMDdZdm4wN2poMDdoblhyMWlFd01CQWZmL3d4eG80ZHF6V0I2b1FKRTJvMDlrc2dFR0RpeEltWU9IRmloZHRJcFZMczI3Y1BYYnQyaFp1Ykc5UnFOZExUMHhFZkg0OGJOMjdnd29VTEtDZ29nSmVYRi96OS9YSDE2bFdjTzNjTzU4NmRRNmRPbmY2dnZUdVBpNnJjL3dEK2VjNHN6TENMb0Fnb2lCaHFicVNXdTJsdWVWMUx1N2U2WnJhcHFYWE5YSkxVdEt4K1dsNXRWYStaNXBhV3VXSzVWRnBYMDNEQkpWUkNVU0dSYmRoaGxqUG4rZjBoekdWa2dBSFJ3eG0rNzllclY4N1o1anNzSDg1NXpuT2VCNTA3ZDBaWVdCaENRME1SSGg1dTkvZ1RxVjhvck80UnhoaGlZMlB4My8vK0Y5MjdkMGZmdm4zUnExZXZjdU16RlJjWDQ1dHZ2b0hWYWdYbkhINStmcGc4ZWZJZFAyckNHTVBJa1NQUnMyZFBMRm15QkpjdVhhcDBpdm5hY3ZMa1NlVG41K1BsbDEvRy92MzdzWERoUWx2WGpkRFFVQXdiTmd3alI0NjB6ZVQ4MUZOUElUVTFGUWNPSE1DUkkwZXdaY3NXMitpbTc3enpEaDU5OU5HN1hqTWhkNFhjbDRIVlVWaFl5RTBtazl4bGNNNTVoWmQyZDhOUFAvM0VPZWU4dUxpWUwxKytuQjg4ZUpBYkRBYW45aldiemZ6aXhZdjhoeDkrNEZhcnRkWnJvOHRBNWFBenEzdW9MalVXTTNidkp1TXU3ZHFnMCtud3lpdXZWR3RmalVhRHlNaklPN29NSnE2QnhtQW5oQ2dDaFJVaFJCRW9yQWdoaWtCaFJRaFJCQW9yUW9naVVGZ1JRaFNCd29vUW9nZ1VWb1FRUmFDd0lvUW9Bb1VWSVVRUktLd0lJWXFnK0xDeWNyR0FBUmJKS3RubXRTUEVXVVZGUlJDdElzQmh0WEt4UU81NlNNVVVIMWFjbTFQQlVXeTJXSkNlNFhoVVRVSXFrcDZSQ2FQUkJBQW16czJwY3RkREtxYjRzRXBKU0VqalFLSEZZc0dGU3dtMitla0lxWXJaYkVIOHhVc2w0MlZ4VTBwQ1Fwb1R1eEdaS0Q2c0FJamcwaGJPdWJSenoxN0Vub3BEc2RGSWM4NlJDbkhPWVRRYWNlNlBlR3pmdVFlU0pFa0FYd2RBbExzMlVyRjdONmpSWFJRVUZPU3U5VzcwUFdQbzdlM3RoYjY5ZTZGRCs3WUlEbW9Dcjl0RzRpVDFXMzVCQWY3NjZ3Yk8vUkdQSHcvOWlyeThQRWljSDdIa1pReThjZU1HTlhyV1lTNFJWZ0FRRk5rK1VnTzJtakYwWjR3SldvMEc3dTd1VHMyMVIrb1BpMmhCVVZFeExCWUxPT2NjSFA4VllaMlNjdW44V2Jsckk1VnptYkFDZ0FiaDRUN2VXcTkzQklZUkhOQUFUQU5BSlhkZGN1SVN0MzJUT1FBbXVOUzN2Q2FzQUxjd3dDS0I3OHUzRkUwM0pDYm15VjBVcVpwTC91UUdCTFR4ZFBkVEIwamM2cThTTkI1eTF5TW5ON1hVd2swdFBDTXdwaW0yV0w4d2ljSmx1V3VTa3lqeEloWGpHVVVHTVNNakk1NjZLaWlJUzRZVitaK29xS2crakxHdk9lYzZBQ05Qbno1OVdPNmFDS2tKVjdnYlNBaXBCeWlzQ0NHS1FHRkZDRkVFQ2l0Q2lDSlFXQkZDRklIQ2loQ2lDQlJXaEJCRm9MQWloQ2dDaFJVaFJCRW9yQWdoaWtCaFJRaFJCQW9yUW9naVVGZ1JRaFNCd29vUW9nZ1VWb1FRUmFBeGYxMUlwMDZkM0NWSkNpaTdqREVXeURsWE1jWUVBSUZSVVZHaFpkZGJyZGJNczJmUEZ0N3pZZ21wSmdvckZ5S0tZcVJLcFRwMSszTEdiR01zZmwzbTN3QUFRUkFlQkJCN2owb2twTWJvTXRDRm5EbHo1aXpuL0p5ejIzUE9MOFRGeFpVTE4wTHFJZ29yMTJMbG5HOUF5ZHg0anVaT0xMdWNjNzcxMWdRS2hOUjlGRll1UnBLa25RQ2NtYTBsVHhURlBmZWdKRUpxQllXVml4RUVJUTNBbWR2YnBzb3FXWGZHYXJYK2RTOXJJK1JPVUZpNW1MaTR1SHdBeHpqbkVrb3UrMHFWdWZ6akFJNWR1SEFoVTc1S0Nha2VDaXZYWStXY0h3ZVFXOGsyUlNYYldPNWhYWVRjRVFvckYyUzFXbzhEeUNoOWZYdGpPMk1zejJLeC9DNVhmWVRVQklXVkN6cDc5bXdLZ0ZPTzJxMUtscDA2Zi81OHNoeTFFVkpURkZZdVNoVEZyeXBhSjBuUzZudGJEU0YzanNMS1JSVVhGLy9FT1UrN2ZUbm5QQ01uSitjSGVhb2lwT1lvckZ4VVltS2lpVEcydWZSU2tERUd4aGc0NTl1dlhyMXFsTHMrUXFxTHdzcUZXYTNXelp4emMrbnJrbjkvSzI5VmhOUU1oWlVMS3k0dXZnTGdRcG16cTRzcWxlcVMzSFVSVWhNVVZpNU1rcVI4QUxIOGYySXRGa3VXM0hVUlVoTVVWaTRzTVRIUlZOTDVzd2lBbVhOK25NYXVJa3BGNDFtNU9NYlkwWklPb2g2U0pQMG1kejJFRUZJUkZoVVZkVEFxS2lxV3pxU0prbFg4YUw2Q0JRUzA4WFQzVXdkSTNPcXZFalFlY3Rjak43MGFRemk0bTFGazIrV3VSVzZpeEl0VWpHY1VacGt5TXpNdjVjdGREM0dlUzRWVlFKczJuaDZTZWc0REd3YkdkT0JjeHhsZDZwYjVQcGNmamErZVlSd2lHRE55Y0JNNDloY0tsbmtaOGZFRmN0ZEZxdVl5WVJVYzBUNUVvMlpmQU9qUEdCUFVLaFcwYmxxb1ZDcTVTeU4xaU5VcXdXd3lRYlJhVVRLTXprR3JhSDA1T2ZIOFpibHJJNVZ6aWJBS0N1cmtydkVSZHdsZ2oyZzBHanp5Y0c4ODJLVVRncHNFd3N2TFMrN3lTQjFTVUZpSWxMOXU0TlRwTTlqLzQwOHdteTNnSEw4VVowdEQwdExvVG1sZDVoSmhGUnJaTVpveHZsQ3Yxd3NMNTg3R2dINTk0ZTN0aGNwR3l5VDFGK2NjK1FVRitQWEliNWd4Wng2S2k0MFM1L3k5YTVmT3ZpbDNiYVJpaXI4N0ZCUVU1QzR3L2cvR21QQzN3UVB3Nk1EKzhQSHhwcUFpRldLTXdkdkxDNDg4M0J1REJ6d0N4cGdnQ01MWWtKQVF2ZHkxa1lvcFBxeTAzbzBhZ1RHZFdxMUdoM1p0NGVGUjcyLytFU2ZwZERwMGJOOE9XcTBXSE5Cb05GNk41SzZKVkV6eFlXV1ZMQUhnWEtmVmFoSFltSDdXU1BVMENXd012VjRIY0dpdGJtcC91ZXNoRlZOOFdLa0VqUWRuVUt0VUFqdzlQZVV1aHlpTWw1Y1hOR29Od0tBU29LSzdNWFdZNHNPS0VGSS9VRmdSUWhTQndvb1FvZ2dVVm9RUVJhQ3dJb1FvQW9VVklVUVJLS3dJSVlwQVlVVUlVUVFLSzBLSUlsQllFVUlVZ2NLS0VLSUlGRmJWWURRYThjRUhIK0RQUC8rVXV4UkM2aDBhbjd3YUxCWUxObS9lakU2ZE9xRmx5NVozZEt5TWpBeFlMSlp5eTFVcUZSbzNiZ3hKa25EejVrMkgrK3IxZWpSbzBNQ3A5N2wwNlJLbVRKbUNGMTU0QVgvLys5L3ZxT2JiNWVYbHdXQXdJQ01qQTZtcHFVaE5UWVdmbngvR2pCbGoyK2FQUC83QWtTTkg4TkpMTDludGUrclVLZVRtNWxaNi9FYU5HdUgrKysrdjFacUpjbEZZMVlLWk0yZml5SkVqRHRjdFhMZ1Fqenp5U0xubFU2ZE9kWGlHRmhnWWlKaVlHQlFXRm1MWXNHRU9qOW12WHo4c1diTEVxZG95TWpKZ01CaXFOU0xGOWV2WHNYdjNiaGlOUnR0LytmbjV5TS9QUjE1ZUh2THk4cENUa3dOUkZNdnRxMUtwOE5CREQ2RlpzMllBZ0VPSERtSE5talh3OS9mSFk0ODladHR1K2ZMbCtPT1BQNkJXTy80UnRGZ3MxZnFjeFBWUldOVUNrOGtFRHc4UFBQSEVFN1psQm9NQlc3WnNjZmdMWGVycHA1L0d4SWtUYmErLy92cHJiTnUyelc2YlpjdVdvVk9uVHJiWDgrZlByMVp0MmRuWlFNbFppck91WGJ1R05XdldRSzFXdzkzZDNmYWZsNWNYZ29PRDBhcFZLL2o0K0tCQmd3Ync5ZldGbjU4Zi9QejgwTEJoUS9qNyswT24wOW1PTldIQ0JCdy9maHhMbGl6Qi9mZmZqOGpJU051NnZuMzdWaGhHTDc3NFlyVStKM0Y5RkZaVmtDUUpCdzRjQUVyYXJBQWdMaTRPWnJNWmpERU1IRGdRQU9EbjU0Y1hYbmpCdGw5aVlpSzJiTmxTNmJGTHc2RHM2OXRwdGRweTIxUVdnTGRMU1VrQkFBUUVCRGk5VDZsUFAvMFVuVHQzcnZaK1phblZhaXhjdUJCUFB2a2s1cytmajgyYk45T1EwNlJHS0t5cUlJb2lGaTVjQ0pSTU5BQUFXN2R1aFNBSVVLdlZ0ckNxaWZUMGRKdytmZHIyT2pVMXRkdzJseTlmaGxhcnRiM096czZ1MW93OXBaZWFHUmtaQ0FzTHEzR3RkeUlzTEF6ejU4OUhaR1NrWFZBZE9uUUlQWHIwY0xpUHlXUkMzNzU5NzJHVnBLNmpzS3FDVnF1MXRVZjk4TU1QaUk2T3hydnZ2bHNydjBnSERoekF6ei8vYkhzdGlpTDgvZTFIMXYzNDQ0OGhDUCs3YVd1eFdOQ25UeCtuMytQU3BVc0FnQ05IanFCTGx5N1ZxaThtSmdaeGNYSFYycWRVLy83OTdjSng4T0RCNWJhNS8vNzdNVzdjT0lmN2YvYlpaelY2WCtLNktLeXE0ZGRmZjYyMVkvWHIxdzhSRVJIbzE2K2ZiVmxDUWdJU0V4TXhkKzVjZE83Y0dXKzg4UWE2ZHUySzZPaG85T2pSQStQR2pjUFJvMGNoU1pKVDczSHQyalhjdkhrVGpESDgvUFBQK05lLy9sV3RHdmZ0MjFmalM3WVdMVm9nS1NrSitmbTNabWgzZDNkSC8vNzk3YllKQ0Fpb01QUTNiZHBVby9jbHJvdkN5a21GaFlVNGRPZ1FBQ0FwS1FsdWJtN28zcjE3alk1MStmSmw5T3paRXdBUUh4OXZ0eTR3TUJCNzkrNUYwNlpOMGJOblQrVGw1V0hFaUJGWXZudzU0dVBqYlYwQUxseTRnTmF0VzFmNlByLzg4Z3NBWU15WU1kaTZkU3ZpNHVMUXNXTkhwK3Y4OU5OUEVSVVZWWU5QZU10amp6MkdhOWV1MlQ3WDdXR1ZucDZPZmZ2Mk9kelhZRERBMTllM3h1OU5YQStGbFpOaVltTGc0ZUVCbzlHSWZmdjJZZVhLbFZpd1lJSHQ4cWJzcFZwVlpzK2VqU3RYcmxTNnpjcVZLN0Z5NVVxN1piLysrcXZ0N0U0UUJNVEd4bFo2akgzNzlrR24wMkhLbENuWXYzOC90bTNiNWxSWVdhMVdvS1Fid3AzNHozLytBMUVVOGZubm56dXNOVDQrM3RZZWVEdVR5WVR3OFBBN2VuL2lXaWlzbkNDS0l0YXRXNGRCZ3daaDA2Wk5tRGh4SWc0ZE9vUzVjK2VpZGV2V3NGZ3MxWnF2Y08zYXRlVXU1UXdHQTlhdlg0L3QyN2RqOXV6WitPdXZ2L0ROTjk5ZzRzU0pHRDU4ZUxrd3JPcnk3TlNwVTdodzRRS0dEeDhPRHc4UERCOCtIQnMzYnNTRUNSTVFFaEpTNWVjRkFJMUdBNVRjQlhYMjBsT2xVc0hOelEwQTBMQmhRNkNrRTZzakR6LzhNSllzV1lJclY2N0EyOXZicnIzdTJMRmpPSHYyTFA3em4vOVFOd1lDVUZnNVordldyY2pJeU1ESWtTTnRiU256NXMzRHdJRURFUm9haXR6Y1hEUnAwc1RwNDdtNXVTRWxKUVZKU1VtSWo0L0g2ZE9uY2ViTUdRUUhCK1BERHovRXd3OC9ETTQ1QWdNRDhmbm5uK09ycjc3Q3d3OC9qTmF0VzZOWnMyYnc4Zkd4M1NHc3FMUG5talZyQU1EVzkydk1tREhZdUhFalB2dnNNN3o3N3J1VjFsZFVWQVFBdGdBZU8zWnNsV2VDcGZyMDZZT2xTNWM2L2JVQWdLVkxsK0xjdVhPWU5Ha1N4b3daZy9qNGVLeGJ0dzYvLy80Ny9QejhNR2pRSUZzblUxSi9VVmhWSVNjbkJ5dFdyTURmL3ZZM3U0NlZLcFhLZHRzOUp5Y0hyVnExY3VwNFAvLzhNMmJNbUFIT09SaGphTjY4T1RwMzdveVhYbm9KWGJwMHNaMHhNY2J3ajMvOEEwT0hEc1hQUC8rTW4zNzZDU3RYcmtSbVppWlEwbjlwMjdadERzUHF4eDkveEcrLy9ZWmV2WHJaMnJXQ2dvSXdkT2hRN055NUU4T0dEVU8zYnQwcXJMRzBJNm1QajQ5dFdXUmtaSVYzN2tvdFc3Yk1xYS9CN1Q3ODhFT3NXclVLUzVjdXhkcTFhNUdSa1lGT25Ucmh2ZmZlUTc5Ky9TcnM1VTdxRi9vcHFJS0hod2U4dmIweGFkSWtoK3R6Y25KdzgrWk51NTdaam56MzNYY0FnSkVqUnlJNk9ocnIxNitIeVdRQ0FKdzRjUUluVHB3QVNpNmRWcXhZQWFQUmlMRmp4OW9kdzl2Ykc1SWtJVGc0R0srKytxckR5N21zckN3c1diSUVhclVhcjd6eWl0MjZpUk1uNHNDQkE1ZzNieDQyYnR4WVlhLzJsSlFVNlBWNnU3QUtDQWpBb0VHREt2Mk1xMWV2cm5SOVJSaGpDQThQeDhzdnY0eVltQmhrWldVaE1qSVNQWHYycEtBaU5qVHFRaFUwR2cxV3IxNWQ0Uy8yeVpNbkFRQVBQUEJBcGNjNWQrNGMxcTFiQjBFUU1HclVLSGg1ZWFGRml4WVlQMzY4N2I5V3JWcmg2dFdyUUVuUCtTdFhycUJuejU1MjI0U0VoTURQejgvaFhUcXoyWXpwMDZjakl5TURMNzc0WXJrRzZrYU5HdUdWVjE2QndXREFhNis5WnV0V2NMdXpaOCtpVFpzMlRuK05hcUtnb0FEWjJkbFl2bnc1SG4zMFVjeWJOdysrdnI3WXRHa1Qvdm5QZjJMejVzMFlQWHAwclhZWEljcEdmN2FjRUJnWVdPRzZtSmdZQkFZR29rV0xGcFVlSXpzN3U5d2pMODJiTjhlUUlVTnNyM055Y3NyZE5ldlNwWXRkRjRtalI0L2EycFRLTWhxTm1ERmpCczZkTzRkdTNicmh1ZWVlYzFqSG1ERmpjUExrU1J3NGNBQVRKa3pBc21YTDdJSTRNVEVSaVltSmVQMzExeXY5UE00U1JSRlhybHlCeFdLQkpFa1FCQUdYTDEvRzFhdFhjZlhxVmNUSHgyUHc0TUY0OHNrbmJTTlp2UHJxcStqZHV6ZmVmUE5OTEZ5NEVOdTNiNi9XZzlqRU5WRlkzWUdMRnkvaThPSERtRDE3ZHJtN2M2VjM3MG92OVc3Y3VGSGxwV0pOcGFlblk4YU1HVGgvL2p6YXRtMkw5OTkvdjlLdUZHKzk5UllNQmdOT25qeUpKNTk4RXRIUjBiYk9xZDk4OHcwOFBEektqZmhnTkJxUm5KeGNhUjIzRDNsak5Cb3hjK1pNeE1YRlFhMVdZOUdpUlpnNWN5WmF0R2lCVWFOR3dkZlhGMlBIanJXNzNDd1ZGUldGcjcvK0dpa3BLUlJVQktDd3FybjgvSHhFUjBjakpDUUVJMGFNS0xjK0lDQUFLcFVLcTFhdHd1SERoM0g1OHVWeTQwbDkvZlhYK1BiYmIyMnZSVkVzTjA3VjlPblR5ejF1VTlxaEZDVm5kb3NYTDBaQlFRRzZkT21DRHo3NG9NcGZicDFPaCtYTGwyUE9uRG40NVpkZk1HUEdEQXdlUEJqUFB2c3N2dnZ1TzB5Wk1xWGNNVTZjT0lHUkkwZFcrWFVwZStrNWJkbzB4TWJHWXZIaXhlQ2NZODZjT1RoeTVBajY5dTJMaUlnSTZQVjZIRHAweU82bUFrcjZlWW1pYVB2LytmUG43Y2JJSXZVVGhWVU54Y1RFd0dBdzRNc3Z2N1I3MExpVWw1Y1hYbnZ0Tld6ZnZoMVhybHpCc0dIRE1IejRjTHR0K3ZYclp6ZXN6STgvL21oN1ZwQXhCa0VRTUhueVpMc0I2RzV2eE03SXlFQmhZU0dlZWVZWlRKNDgyZWtHYWIxZWo2VkxsK0tycjc3Q1YxOTloWEhqeGlFN094c2RPblRBMDA4L1hXNzdEaDA2WU5xMGFaVWVNem82MnU1MW8wYU5NSDM2ZE50WjI2Wk5tN0JwMHlZY08zWU11M2Z2dGwwYVZ0V0hhOGlRSVJSV0JJb2ZxeU9zVmNlSHdmaG1ieSt2d0pVZi94dGRIN3l6SVUycXcyQXd3TS9QNzU2OVgwV1NrcExRdkhuekd1OXZOcHNkQnU2ZEtpZ29xTllsSE9jY2tpVFovbC82YjQxR2M5ZnVDaDc3L1FSZW1UNGJHVmxaT2VBWWRmVmkzS0c3OGtia2p0R1oxUjJvQzBHRmtvYjZPM0UzZ2dxVmRGaXRDR1BzamgveElhNkx1aTRRUWhTQndvb1FvZ2dVVm9RUVJhQ3dJb1FvQW9YVlBXUTBHbTJkUkV0WkxCWVVGeGZMVmxOV1ZoYlMwOU5yL2JnNU9UbE9qOVJBaURNb3JHcVJLSXBZdlhvMXpwdzU0M0Q5My8vK2Q3ejU1cHQyeTVZdlgrNzBlTzVaV1ZsNDVaVlhzSEhqeGxxcEZ3QSsrZVFUakI0OTJ1RWpQSGRpNXN5Wm1EaHhvc05KTUFpcENRcXJXaVNLSXZidTNZczVjK1lnTHkrdjFvL3Y0ZUVCTHk4dkxGMjYxRGFLdzUzSXpNekUzcjE3OGZqamo5dE45MVViNXN5WkE2UFJTR09wazFwRC9heHFrVTZudzZKRmkvRHNzOC9pcmJmZXF2WWdkTTRjLysyMzMwWnhjVEVXTDE2TTl1M2JJeUlpd3FsOWMzTnp5ejBrZmZqd1lZaWlpTURBUUJ3OGVMREtZL2o3KzlzTml6eDQ4R0RrNU9SVXVMMG9pdmptbTIvd3pUZmZPRnp2Nit1TEgzNzR3YW42Q2FHd3FtV3RXN2ZHMDA4L2pYWHIxbUhYcmwxbzNibzFQdi84YzZEa1RNWm9OT0sxMTE2emJaK1ltQWhSRkczTFFrTkQ4ZXFycjFaNGZFRVFzSERoUW93Wk13YnZ2UE1PdnZ6eVM2ZG1vTGwrL1RwbXpacmxjTjNpeFl1ZCttdzllL2JFOHVYTGJhL05aalBhdG0xYmJwb3RnOEdBMU5SVXRHN2R1dElIcWt1SFB5YkVHUlJXZDhGTEw3MEVuVTZIUVlNRzRmcjE2M2E5c20vdnBWMGFOS1hMbk9uQjdlbnBpZUhEaDJQMTZ0WDQvdnZ2N1lhWnFVanIxcTN0WnBMNTRvc3Y4TjEzMzJIRGhnMjJoNmZYclZ1SDFOUlV6SjQ5MitFeEhJVkw4K2JOTVhyMGFMdGx5NWN2eDY1ZHUvRGtrMC9pdnZ2dXE3STJRcHhCWVhVWDZIUTYyNVJaTFZ1MnhKSWxTd0FBdzRjUFI2dFdyZXpPWkQ3NDRBTjgrKzIzdG0yY1ZUcm8zNG9WS3pCdzRNQXFuNTFUcTlXMkNSa01CZ04yNzk2TjRjT0gyOGFRUXNtWjM3VnIxOHBOdEZxVjVPUmsyL0F4bkhQczJMRURZV0ZoeU16TXRBM0Q3S2llQng5OHNGcnZRK28zQ3F0YVlqUWFzWC8vZnR2cnBrMmJsaHZOczNUNitUdGxNQmh3NXN3WnRHblRCdkh4OGRpN2QyKzVFUjBxODhVWFg4QmlzZUQ1NTUrdmxYcjI3dDJMVlFpS1BIZ0FBQ0FBU1VSQlZLdFcyUzNMeTh2RDFLbFRLOXpIMDlNVGh3OGZycFgzSi9VRGhWVXRLU2dvd0lJRkMyeXZodzRkV2k2c0pFbXE4UXpIWmUzZHV4ZVNKTmxHMGx5elpnMkdEaDNxMU55RnFhbXArUGJiYnpGNjlPaEtSMEN0anJGangrTHh4eDlIYm00dXhvOGZqd2NmZk5CMktmblJSeC9CemMwTkV5Wk1zTnVuT3ZNc0VnSUtxOXJqNysrUG8wZVBBb0J0UEtqaTRtS2NQbjNhdG8zUmFFUldWcFp0TzVTRUIrZmNibGx3Y0RCQ1EwTWR2bzhrU2ZqdXUrL1FzbVZMMjR3emI3enhCdmJ0MjRkSEgzMjB5anJYcjE4UFVSVGg2ZW1KTFZ1MjJLMjdmdjA2OHZMeXlpMEhnQjQ5ZWppY29JSXhCbmQzZDdpN3UrUGpqeitHMVdyRjY2Ky9icnVVdkhidEd2UjZmYlV2TFFtNUhZVlZMU3B0Z0M0OWUwcExTeXQzS1hUNjlHbUhsMGRsbDQwYk42N2N6RFNsRGg0OGlHdlhybUg2OU9rQWdQNzkrMlBGaWhYNC9QUFAwYjkvZjl2RXBCVXBMQ3lFVHFmRGhnMGJ5cTBySFF6dm80OCtLcmV1VWFORzVjTEtiRGJiSmpDTmpZM0ZuajE3TUdYS2xGbzdZeU9rTEFxcnU2aHAwNmI0OGNjZmdaSkc2R2VmZlJaVHBrekJxRkdqYk50OCt1bW4yTDE3dDExL0k1MU81L0I0WnJNWm4zMzJHUUlDQW16SEVBUUJreVpOd3V6WnM3Rng0MFk4Kyt5emxkYTBZTUVDdTh2VnN0NTQ0dzBrSmlaVzJDK3FMTTQ1aW91TGJST2hIamh3QUNnWnliVHNhS1lta3dtTU1kc2NpNlhjM2QxdCt4RGlEQXFydTBpbFVzSFgxeGNvYVdjQ2dLNWR1OXFXb2N6WldObGxGZm55eXkrUm5KeU10OTkrMjI1Szl2NzkrNk45Ky9aWXRXb1YrdmZ2WCtYMDhMV2hvS0FBS0RQQTNzQ0JBeDNPOExOKy9YcG90ZHB5NDg5WGRRWkl5TzBvck80QlVSU3hlZk5taElhR09qMXo4KzFPbno2TjFhdFhvMTI3ZHVYYXBoaGptRFZyRnNhT0hZczMzbmdEYTlhc3VldGhVUHFRY2xoWUdBQ2djK2ZPNk55NS9KRFNlL2Z1aFY2dkx4ZFdoRlFYaGRVOThPR0hIK0xHalJ0NDY2MjNhblEzTURrNUdUTm56b1NIaHdjV0xGamc4Qml0V3JYQ2M4ODloOVdyVitQdHQ5L0d3b1VMN2RZUEhqeTR3a2xOUzVXMldkMSt5VmJXOU9uVDhkaGpqK0hQUC84RVN2cVI3ZHExcThMdHM3T3pVVmhZNkhBYnZWNlBBUU1HVkZvVElhVW9yR3BaZG5ZMnNyT3pZVGFiZ1pLZzJycDFLL3IxNjFkdUxqNW5wS1NrWU5La1Njak56Y1VubjN4UzRWMUNBSGp4eFJkeDh1Ukp4TVRFUUtmVFlmYnMyYll1QXVQSGp5ODNQTTN0dnYvK2UyUmxaZUdmLy94bmhkdVV6clJ6Nk5BaEJBY0hJeUFnb01JMnNMSWNiUk1RRUVCaFJaeEdZVldMMHRMU01HblNKQlFWRmVIZ3dZUG8wNmNQQmc4ZURKUEpoQmt6WmpqY3g5dmJHMDJhTkhHNDd0U3BVNWd4WXdaeWNuSVFIUjFkWlk5dnRWcU54WXNYWS96NDhkaTJiUnV1WDcrT2VmUG1JU2dveUtuTHNBc1hMa0FVUlR6enpETlZmczdmZi84ZDQ4ZVBCOHIwcG5kazNMaHgwT3YxV0xGaVJaWHZUMGhsS0t4cVNYWjJOcDUvL25rVUZCUmczYnAxMkxwMUs2S2pveEVWRllWdTNicmgrKysvaDBhanNVMHJwVmFyd1RsSHk1WXRFUm9haWoxNzlzQnNOa01VUlRSdDJoU3BxYWw0OTkxM29kVnE4Zjc3N3p0OUJ1TG41NGVWSzFmaTVaZGZSbXhzTEo1NTVobnMyTEdqVm1jMVhycDBLUVJCcUZhdmVVTHVGSVZWTGZIeThvSkdvOEcvLy8xdnRHelpFdEhSMFhqb29ZZXdZOGNPYk5teUJkbloyVlZPNWxscXdZSUY2TmF0RzFxMmJJbDU4K2FoZGV2VzFhb2xNREFRYTlldXhidnZ2b3RodzRiVit2VHJJU0VoR0RkdUhJS0RnMnYxdUlSVWhpWTVyVVc1dWJudzhmR3BjTDBrU2JCWUxCQkZFYUlvMmowcnlCaXpOWng3ZW5wQ0VBUnd6bXZsOFp5N1FSVEZ1emJ4NkwxRWs1d3FoL0ovMnVxUXlvSUtKUjA0M2R6Y25CN0hxYTRHRlVyYXh3aTVsK2hwVWtLSUlsQllFVUlVZ2NLS0VLSUlGRmFFRUVXZ3NDS0VLQUtGRlNGRUVTaXNDQ0dLUUdGRkNGRUVDaXRDaUNKUVdCRkNGSUhDaWhDaUNJb1BLeXNYQ3hoZ2thd1Npb3FLNUM2SEtFeFJVUkZFcXdod1dLMWNMSkM3SGxJeHhZY1Y1K1pVY0JTYkxSYWtaemllcXB5UWlxUm5aTUpvTkFHQWlYTnpxdHoxa0lvcFBxeFNFaExTT0ZCb3NWaHc0VklDakVhajNDVVJoVENiTFlpL2VLbGt1R2R1U2tsSVNKTzdKbEl4eFljVkFCRmMyc0k1bDNidTJZdllVM0VvTmhydHhvb2lwQ3pPT1l4R0k4NzlFWS90Ty9kQWtpUUo0T3NBaUhMWFJpcFdkd2RNcW9hZ29DQjNyWGVqN3hsRGIyOXZML1R0M1FzZDJyZEZjRkFUZU5YeUtKbEUyZklMQ3ZEWFh6ZHc3bzk0L0hqb1YrVGw1VUhpL0lnbEwyUGdqUnMzcU5HekRuT0pzQUtBb01qMmtScXcxWXloTzJOTTBHbzBjSGQzcDBIaWlCMkxhRUZSVVRFc0ZnczQ1eHdjL3hWaG5aSnk2ZnhadVdzamxYT1pzQUtBQnVIaFB0NWFyM2NFaGhFYzBBQk1BMEFsZDExeTRoS0hTbUFDQUZnbExqSEJwYjdsTldFRnVJVUJGZ2w4WDc2bGFMb2hNVEZQN3FKSTFWenlKemNnb0kybnU1ODZRT0pXZjVXZzhaQzdIam5wQkI2cGN4TmVCcUF4bXFUbFJvbGRrcnNtT1lrU0wxSXhubEZrRURNeU11S3BxNEtDdUdSWWtmK0ppb3Jxd3hqN21uT3VBekR5OU9uVGgrV3VpWkNhY0lXN2dZU1Flb0RDaWhDaUNCUldoQkJGb0xBaWhDZ0NoUlVoUkJIb2JxQUw2ZGl4NHdoQkVIWlVaeC9PK1pqVHAwOS9lL2VxSXFSMjBKbVZDOG5Nek53UDRLYXoyM1BPMHpJeU1tTHVibFdFMUE0S0t4ZVNrcEpTekRuL3BxcnRTaC95NXB6dlNrbEpLYjRYdFJGeXB5aXNYSXdrU1Y4Q0VEbm5Ea2VlS0xOTXRGcXRHKzkxZllUVUZJV1ZpMUdyMWNrQTRobXJ1RG15WkYyOFZxdE51cGUxRVhJbktLeGNUeTduL0dqcGk3Sm5WN2Y5KzJoV1ZsYjZ2UytQa0pxaHNISXhKMCtldEFDSTVad1hWcktaRVVEczFhdFhhVmhWb2hnVVZpNklNZlliQU50WjArM3RWNXp6UEFESDVLcVBrSnFnc0hKQnAwNmRTZ0JRMlZBd2lhZFBuMDY0aHlVUmNzY29yRnlUMVdxMWJuYlV5TTRZQTJQc0t4cHZuQ2dOaFpXTE1wdk5NU1dYZTdmTEYwVnh1d3dsRVhKSEtLeGMxTVdMRjdNQTdDeDdkc1VZZ3lSSlA1dzllNWJ1QWhMRm9iQnlZWklrYmJnMTVyaXRiNVVWUUpVOTNBbXBpeWlzWEJqblBJNXpubFRtN0NwSkZNVlQ4bFpGU00xUVdMa3dnOEdRenhnN1h2cWFjeDVyTkJvejVLMktrSnFoc0hKaEtTa3B4WklreFhMT1RTWFBDLzZlU05OT0VZV2lHVUJkSEdQc0NJQU1BUHF5aitFUVFraGRvNHFLaWpvU0ZSWDFCd0NOM01VUVVsTTBVdWh0L1AwanZYVGVRcUJheFR5NFNuQm5VR3ZscnVsT2VXcnhCR1BRNVp2d2xkeTEzQ2tPMFN4YXBTSW1zWUlpWmtxbjJaVHJEd29yQUtFdDI3YUdvSG9jREYwWlF4ZzQ5SXd4TmVkUWczSEZ0K3N4emdVQWpETm1sYnVXTzhhWnhCaEVEbGdBR0xra1hRTndWQkt3TS9uQzJmTnlsMGZ1bnZvYVZrTGpGdTM5OVJvK0JCQW1Nc1llS3J2U1RhdUZvRkpCSlFoZ1FuMzlFdFZObkhOWXJSS3NWaXNzRmpQS2ppOG9jWDZTUzFodXRGajNweWVkendBZ3lWa3JxVjMxN2pjeHJGWEhNRW5pL3hBRWpHR01QUUFBS3BVS3JWdmRoNGp3Y0RRUEMwVlFZR040ZUhqQTNWMFByVmJ4VjRFdXhXeXhvS2lvQ0FVRmhVaExUOGVWcEd2NE0vRXlMdjM1Snl3V0VaeHpDUXhuT09mZldzemloaHRYNHEvTFhUT3BIZlVxckVMQ1c3ZlVhTFZmQXVnQ3hyUU5mSDB4YXZqZk1HVHdBRFFKYkF3dlR5OTRlbnJJWFNhcGhvTENRdVRuNWVObWVnYjJIL3dKVzdmdFFIWk9EZ0J1NFdDL1dheVdWLzVLK09PTTNIV1NPMWMvd3FwTkcyMXpTVDJJZzIxZ2pIbnI5WHBFZFdpUCtkRXpFQkVlanNxR0FDYkt3VGxINHVVcmVHL0pNaHcvY1JMRnhjWGduT2RMbkQ5M1hTWHVRbnk4V2U0YVNjMnA1Qzdncm12VFJodG0xZjZMTWJaTVlNejcvamF0TUdQYUs1ZzViU29DL1AwcHFGd0lZd3dOL2Z3d1pQQkFOQTlyaG12SnljaktNcmlCc2FFK25CVjdhRlZ4K2ZuNUZybnJKRFhqOG1FVjVoZjBPbU1zR2d6ZWJWcEZZdG5pZC9GUWwwNVFxNmsvckt0U3FRUkV0QWhIbDg0UDROd2Y4VWhMUzljd3NLNkNtOTZhbTVuMnE5ejFrWnB4NWJCU05XdlY0U1ZCWU10VWFzR3RVMVFIckZ2OU9ab0VCa0lRRk44YmdWU2g5Q3pyMFlFRGNPcDBITkxTMDkzQThZaVBYNk9NM0t5MFV3REt6MU5HNmpSWERTc1dkbCs3NFl5eHBTcVZ5dVBSZ2YyeCtKMjM0TmVnZ2R4MWtYdE01K2FHL3YzNklEbmxCcTRrWFFVSDc5NmdZZVA0bkt5MFB5bXdsTVVsd3lyb3Z2djhWWUxiR2dEaG9jMmFzZy9lZXh1QmdZMnBmYXFlMHJtNW9WM2Ixamg2UEJhWm1WazZDS3kxdTNmRHZmblpHYmx5MTBhYzU0clhReXFOb0ovSEdEcDRlWHF5ejVaOWdLWWh3UlJVOVJoakRFMURRdkR2eGUvQXk4dUxNYkNPV28xNnRxditzWFpWTHZmTkNtdlYvaGtHNFIyZFRpdk1uek1MRC9mdUlYZEpwSTd3YjlnUWdZMGI0ZkF2UjJDVnBDaHZ2NEFidVZucE5CaWhRcmpVbVZXemx1M0NHZGpyakVIVnAxY1BET3pmVis2U1NCMHpvRjlmOU9uVkF3RFVnaUM4RVJyWnZybmNOUkhudUZKWU1ZRUpJd0JFZUhwNDRCK2pINE92ajQvY05aRTZ4dFBUQTA4OFBnb05mSDNCR0F0aEVFYlVtODdSQ3VjeVlSVVNjbjhEcVBBUE1LYUw2dGdlM1I3cUluZEpwSTdxMXJVTHVuUitBQUEwWUhpaWFXUmtFN2xySWxWem1iRFNlTEQrRExjZVRKNyt5bVM0dWJuSlhSS3BvL1E2SGFaTWZBRUF3Qmc2TThHdHY5dzFrYXE1UmxoRlJMaHhwbm9iZ0hySW9BRm8zKzUrdVNzaWRWemJOcTB4OU5GQkFLQlJjVFlYRVJIMDE2Mk9jNG13Q2xON1BNc1l1OCt2UVFPODhPeFl1Y3NoQ2pIcHBlZlF3TmNYWUN3aVZPUDVndHoxa01xNVFsaXBBZjRVQUR6Y3F3ZGFSb1RMWFE5UmlMRFFadWpWc3hzQWdJRS83NHBkZVZ5SjRzTXFOS0pETzhhRU1EYzNMYnAzZXdnZUhqUWVGWEdPWHFkRGo2NFB3VjJ2QitNc0pQaSsrOXZLWFJPcG1PTERDZ0x2eGprQ1BEMDhFZFdobmR6VkVJWHAyTDRkR2pSb0FJQjdhNWk2bTl6MWtJb3BPcXpDd3NKMFRCQWVCTGd1TExRWm1qVU5rYnNrb2pETnc1b2h0RmtJT0tBRnc0T05HN2VuVS9NNlN0RmhWYXp5OWdiRGc0d3g5cmZCQTZCU1VaTURxUjYxV28xQi9mdUIzWHA0OUVHOTNod2dkMDNFTVVXSGxWcU50Z3hvcWRWcU1XVHdBTG5MSVFvMXNIOC91TG01Z1RFV3lUVTY2dmRTUnlrN3JCZ2JDa0Q5WU9jSEVPRHZMM2M1UktFYUJmampvUzZkQUVBTkZSOGtkejNFTVVXSEZSaTZBRUNQcmcvUkVEQ2t4aGhqNk4yanBHMmRJVXJ1ZW9oalNnNHJ0Y0JaZXdCbzNTcFM3bHFJd3JWdmQ2dlhBdU9zbmNKL0wxeVdZcjhwd2ExYWhZUEIyOHZURTRHTkc4bGREbEc0SmswYXc4UGRIWXpCSnlTOGRRdTU2eUhsS1Rhc1ZGemJIZ0FDQXh2RDNWMHZkemxFNFhSYU45c2ZQYlZhOVlEYzlaRHlsQnRXVElnQ2dLQW1nWERYVTFpUk82TjEweUlvNk5aSU1WeFFkNWE3SGxLZVlzTktBdThBQUUwQ0cwTmZqOFBxMUtucWo4cDc4dVJKNU9Ua1ZMZytKeWNIKy9idFEyWm1abzNyR2p0MkxMWnUzVnJqL2U4MXJWYUxKb0dOZ1Z2UENkS1pWUjJrMUprK0dXTXNHQUFDR3pXQ1RsZjNSdmNRUlJGSlNVbTRjT0VDV3JWcUJROFBEeVFrSkZTNVg1OCtmWnllMTNEWHJsMVlzR0FCM25qakRZd2VQZHFwZlFvS0NqQnQyalIwN2RvVml4Y3ZkcmhOVWxJUzVzeVpnNDgvL2hqK05ld1NjdVhLRldSblo5ZG9YemxvTlpxeWJaOWg4bFpESEZGa1dEVnUzTjZkY2E1V3FkWHc4dktzRTkwV3NyS3lzR3JWS3FTbXBpSTFOUlVwS1Nrd204MFFCQUV2dnZnaWZIeDhzSGp4WW1nMEdvZjdTNUlFcTlXS28wZVBPajF3NEpBaFE3QjE2MVo4KysyM0dEbHlwRk96VEcvZnZoMkZoWVY0OGNVWHEvMFpTNldscFNFOVBiM1NiVGpuU0V0THc3bHo1eXJjUmhBRTNIOS8zZWlEeVJpRGw2Y24xR28xUkZGVWg0U0U2Rk5TVW9ybHJvdjhqeUxEU3VWajFIUG1yaElFQm0wZEdSSFV4OGNIQ1FrSmFOaXdJUm8yYklpa3BDU3NYYnNXTFZ1MmhFNm53NVl0V3dBQWh3OGZkaGhHVzdac2NYaW1NM2Z1WFB6MDAwOFZ2cThvaWhBRUFYMzY5S2x3bTNmZWVRZDkrL2FGMFdqRSt2WHJNWGp3WUxSczJSSUFZREFZWURBWTdMYS9jZU1HQUNBMU5SV0ppWWwyNjd5OXZiRmp4dzZzV3JXcXlxL0p6cDA3c1hQbnpnclg2M1E2SERseXBNcmozQ3RhTnplb0JBRWk1NElnTk5BQkZGWjFpU0xEQ2xhdG5xbTRtakVCYmxxdDNOVUFKYytZZmZubGwwREoyY3ZKa3lmUnJ0MmRqd0poTkJvQkFKTW5UNjd4TVNJaUlnQUFXN2R1Ulc1dUxsNSsrV1hic1RkdjNvdzFhOVk0M08vZGQ5OHR0MnpvMEtGNC9mWFhNV3pZc0VyZmM4eVlNUmcxYWhTZWV1cXBDcmR4OW5MM1huSFRhaUdvVk9CZ0F0ZWI5UUNVY3gxYkR5Z3lySmhHcGVjY0trRVFvS3NqWjFaM2s1dWJXNlcvOU00d0dBeFl2WG8xbm5ycUtRUUhCK1BjdVhPWU1tVUsvdld2ZjJIOSt2VjIyeVlrSk9EdHQ5L0dqQmt6MEw1OWU3dDF2cjYrOFBMeWdwZVhWNVh2NmVYbGhhQ2dvRHVxKzE1eUt6bXpZb3lydUVYdExuYzl4SjRpd3dxU3FJZEtVM0laV0RmT3JOTFQwM0hwMGlVQXdKOS8vZ25PT1g3OTlWY0FRT1BHalczYnpaczN6K0VaeGZYcjE2dDhqNHNYTCtMNTU1OTN1cWJ3OEhCYkVDMWV2Qmg2dlI3UFAvODhPT2RZc21RSjNOemNNR0RBQUhoNmV0cnRaektaQUFETm1qVkRtelp0S2p6K0J4OThnTzNidHp0Y1p6UWFzV2JOR256MTFWY08xMi9hdEFtaG9hRk9mNVo3d2MxTkMwRWxBSndKRENxZDNQVVFlNG9NSzQyazBrUGdhb0VKZFdZV203aTRPQ3hZc0FBQVlEYWJ3VG5IN05temdaS0c4TkpMc1R2UnVIRmpUSnMyRFFCUVdGZ0lqVVlEN1cyWHdiR3hzVGg0OENBQUlDcnExbU51Qm9NQkJ3NGNRSU1HRGZEU1N5K2hxS2dJeWNuSmVPKzk5OG9GVlhXWVRDYTR1N3ZqOWRkZkw3ZHUvdno1Nk5XckYvcjN0NTg0SmlFaEFXdlhyZ1hudk1idmU3ZmNPck5TZ1RNSVVBbjF0ejlNSGFYSXNMSUswS2pBQk1ZWU5FN2NBYnNYQmc0Y2lJRURCNEp6anFGRGh5STlQZDJ1OFRnckt3dHQyclJCMjdadEhkNjl6TXJLd28wYk44cUZUMWtOR2pTd2RWR1lPblVxa3BPVEVSMGRqUzVkdWlBdExRMy8vdmUvY2ZEZ1FiUnAwd2F6WnMxQzI3YTNubmZ6OC9QRFN5KzlCSlZLQlVtU3NITGxTblRyMWcwREJ3NEVBSXdhTmNydTdsNXBrRXlmUHQzdUxORGQzUjBIRGh5d3E4bmQzUjJEQnBVZnFHRGh3b1dJaUlnb3Q4N0x5d3RyMTY1MTRpdDY3MmswNnBMUHl3VUcxSTIvZ3NTbWJ2eW1WNU9Ldzh6QXJaeHpXQ3dXdWN1eGMrTEVDZHk4ZVJPQ0lHRC8vdjNvM2JzM2twS1NuRzRnYjk2OE9iNzQ0Z3U3Wlk3Q2JkNjhlVmkwYUJFbVRweUk3dDI3NDlTcFU5RHBkSmc3ZHk1R2pCaFJicDhKRXlZQUFONTY2eTI0dTdzak9qcmF0bTc4K1BFb0xxNzZ4bGRGM1M1Y2hXZ1JJWEVKQUpNa2NMUGM5UkI3aWd3clVaQ0tOVXh0bFNRSlJxTko3bkxzN05tekIvNysvc2pNek1SNzc3Mkh2WHYzWXQ2OGVlVXVsWTRkTzRhWW1Cak1tREVEM3Q3ZXR1VzNOMXlieldhSFBmUURBZ0t3Yk5reWJOdTJEVXVYTG9YSlpNS0dEUnZRdkhuekNtczdjdVFJZHUvZWpUZmZmQk5ObXZ4dkV1TGh3NGZYK1BNYWpVWWNQWHEwM0hKSmtwQ2NuRnh1M1lVTEYycjhYbmViMFdTQzFXb0Y0NUFnU3RSdG9ZNVJaRmpCWWkzbVd0V3RzRElaNWE3R3htQXc0TWNmZjhUSWtTT3haY3NXTEZxMENGT25Uc1c2ZGV0c2JVMmw4dlB6RVJNVGc3NTkrOW8xd04rdXFLZ0lucDZlV0xkdUhUNzU1Qk9IMjBpU0JBQjQ0b2tuSEs3ZnRXc1gxR28xNXMrZmorN2R1MlBreUpISXlNakFsU3RYMEtSSkUrajFlbVJrWkZUNStmejgvQkFZR0dpM0xETXpFMU9uVG5XNC9mZmZmNC92di8rK3l1UFdGVWFqRVZhckZXQmNZZ0l2a3JzZVlrK1pZYVhXRmpGQWxMZ0VvNm51bkZsOS9QSEhDQThQUjRzV3QwWVk2ZDY5T3laUG5venc4SnJQWlZoUVVBQlBUMDkwN2RxMXdtbkd2djc2YStUbTV0b3U5VXB0M0xnUnFhbXA4UER3d0x4NTg1Q2RuWTByVjY2Z1Y2OWV0c3UrWmN1V0lUNCszcWxPbms4KythVGRHV0x2M3IwUkhoNk9NV1BHMkphZFAzOGVzMmJOUW1abUpnUkJ3SWdSSXpCejVreGIyOWRmZi8yRkgzNzRBYjYrdmpYK210d3RScU1KVnFzRXpwa1ZLZ3VkV2RVeGlnd3JYbWd5Y20rZFZaSTRUSFhrTXZEQ2hRdll2WHMzRmkxYWhLS2kvLzFSZnU2NTV3QUFMN3p3Z3QwbGtDaUtBSURISG52TTdqZ0xGeTdFSTQ4OEFwUTBkRisvZmgyREJ3OUdaR1FrSWlNZER6SjQ2TkFoU0pKazkzeGdVbElTM24vL2ZZd1pNd2JlM3Q1bzJyUXBvcUtpMEx4NWN6UnYzaHpObWpWRFdGZ1lnb0tDRUI4ZkQwRVFLdTF0N3FpZlY2OWV2ZXhlNzlpeEF4OSsrQ0htenAyTEJRc1c0TEhISHNPNWMrZncrdXV2NCsyMzM0YVBqdzlDUTBQTGhXcGRVWHBteGNDbFBHY2E4Y2c5cGNpd1lxeWdpSEUzc1M2MVdjWEZ4U0VpSWdJREJneHcrRXMvWWNJRTVPYm0ybDRmUFhvVU8zZnV4UFRwMCszYXJFcnY0S0hrTE1Sb05Ob2VqYW1PRlN0V1FLUFIyTUp5K3ZUcFZlNVRXUWZPeW5xYkd3d0dMRnEwQ0NkUG5zVGl4WXZSclZzM0xGaXdBSjZlbnZqMDAwOHhhOVlzUFBIRUUzanp6VGZMQlZ4ZFV0cG1CY2FrWEsyV0xnUHJHRVdHVlVwS2lqR3N0WDlKbTFYZENLc2hRNGFnYmR1MkZmNVNkK25TeGU1MVZsWVdBS0JIang0VnRsbVZOazdYNUxHZHA1NTZDdDI2ZFVOQVFQbVpwZExUMDNIdTNEbWNQMysrWEJ0VWRZaWlpSzFidDJMbHlwVUlEZzdHeG8wYkVSd2NiTGVOaDRjSFB2cm9JNnhjdWRJMjJzT1VLVlBRcWxXckdyL3YzY0E1aDlGb2dpUko0SnlMU0V5c0d6OVl4RWFSWVhYclo0dW5NTVk2NXVUbXdtdzJWOW8vNlY3dzhmR3BsV2NCeTRxSmlVRklTRWlWSXhPSW9saXVxMEtIRGgzUW9VTUhBRUJ1Ymk1Mjd0eUpzMmZQNHZ6NTg3Ykc5SVlORzlib2tzeGlzV0RQbmoxWXUzWXRidDY4aWVlZmZ4N1BQZmRjaGFNK0NJS0FTWk1tb1ZldlhsaTBhQkdlZnZwcGRPblNCWTgvL2pqNjl1M3IxR2dSZDVzb1dtMWpmSEdPSkxuckllWEovMU5TUXd6OEpNQ0cvdlhYRFJRVkZjc2VWcFVaUFhvMFVsTlQ3WlpWMUdZRkFKTW1UVUxEaGcxeC92eDVoLzJ6VHAwNmhVT0hEc0hIeHdkR294RnhjWEcyM3VxT3FGUXFmUExKSndnS0NrSzNidDBRRlJXRnFLZ29ORzNhRkFDd2N1VktTSktFVHAwNk9mVjV0bS9manYvN3YvOURyMTY5c0h6NWNvU0ZPVGY4VTl1MmJiRmh3d2JFeE1UZ2l5Kyt3SGZmZlllK2ZmczZ0ZS9kWmpLYmtITGoxdmVJTWY2NzNQV1E4aFFiVnFMRXptaFV3RitwcVNncUxvYXZyNC9jSlZWbzJyUnBUblc2TEJVUkVZRmZmdmtGd2NIQkRodTJSVkhFeG8wYmJhOURRa0l3YWRLa0NvL242ZW1KZ3djUDJyV04zWTR4aHZmZmY3L0M5YVdQRXFHa2kwVEhqaDF4MzMzM09mbUova2VsVW1INDhPSDQyOS8rQnJQWlhDZk9xZ0RBYkRMalJrbFljZUNrM1BXUTh1UWZ0YTZHUWtQYk4yZDZkcm1CcnkvYnVtRU5JbHJVdkh0QVhaV1Nrb0tRa0pBSzE1ZjJyNnByUTYwb1Vlck5tM2gweEJQSXpjdmpSaU1MdjNrMTdxcmNOUkY3aXYwcHYzYnQ3RFVPWnNqSnpVWHF6VFM1eTdrcktnc3FsSVFVQlZYdHVKR2Focno4ZkRBZ2s0S3FibEx5VDdvRVNLY0I0TUtscXNjMko2UXlaODZkTC9rWFB5TnpLYVFDU2c0ck1DQVdBSTRlKzcxT0RqbENsSUZ6amwvLyt4c0FRR0k0TFhjOXhERkZoeFVIM3czQWN1ejNFMGhMci9yWk5rSWNTVXRMeDlGanh3SEF3aUVkcUhvUElnZEZoNVZKTEU3azRIK2F6V2I4c1ArZzNPVVFoVHI0ODJGWVJCSGcvSkxGYUtVMmhUcEswV0YxVXhUendWa3M1NXp2aXZuaDFxTVNoRlNEMVdyRnZvTS9nWFBPT2NQdlVwR201ak83a3J0SzBXR0ZxMWVONE5KeGdCbXZKNmZnU2hMZHhDSFZjL2xLRXE1ZXV3NEdtTUZ4UEMzdGJLSGNOUkhIbEIxV0FLeVFZaG5qbVlXRmhUaDdQbDd1Y29qQ25EMGZqK3ljSEFBc240djhoTnoxa0lvcFBxeVNMNTAvd3psdW1NeG0vSGI4ZHhRVzBoOUc0aHlqeVlSanY1OUFVVkV4QU9ubXRjU3oxRzJoRGxOOFdKWGN3ZGtBQUQ4Zi9pOHVKaVJXdlFjaEFLNWV2WTZmRHY4QzNIcDQrUXNBMU9oWmg3bENXS0VveTdxV2cxL0x6c25CVjV1K2xyc2NvaEQvK2ZJcjVPVGtnbk9lVkdnUVY4dGRENm1jUzRSVlJrWjhnV1RsOHppSGRYZk1EOVNqblZRcC9tSUN0dS9hQTg1aEJhVDNNekxpQytTdWlWVE9KY0lLQUtRaTZ4NEdmZ29BM3Y5Z21XMVdZVUp1WnpRYThkR25LMjY5WVB5RUtBa3hjdGRFcXVZeVlaV1M4a2NPNSt4YmNHNDZmZVljWWsrZWtyc2tVa2Y5ZnVJVVRweUtBd0FMay9pMmxJUXpxVlh2UmVUbU1tRUZRTEl3dm9NRFZ3c0tDckJwNnpia2xCbnpuQkFBS0N3c3hKWnZ0OE9RblEwQXFSYlJ1djNXUS9Ha3JsUEpYVUJ0eXM5TXkvTDJiNXpQd0lZbHA2UUlEUm8wd0FNZDI4dGRGcWxEdG03YmdiVWJOc05xbGF5U1pKMlZuSGllbnROU0NKY0tLd0RJelV5TDkvVnYzRXlTcEtpNE0rZndRRlFIaEZReWF3dXBQMDdIbmNYTU4rZWp1TmdJenZuRzZ3bG5GOUpabFhLNFhGZ0JrRFNlRFk5ck5hcVJKcE9wd1pIZmpyTitEL2VHcjQ5UHVVa1ZTUDNBT2NmVmE5Y3g5YlZadUptV3pnRWtjRWw2TWRlUW5pVjNiY1I1cmhoV0tNckpLUEp1Mk9pR3dGamZ3cUppait2SktlajBRRWQ0ZTN2SlhScVJRVVpHSnVZdVdJUXo1LzRBNThqakVxWmUvL1BzOFZ2RHJST2xjTW13QXNCenN4b20rallVakdCc2NITEtYNGc3Y3c0REhua1llcDFPN3RySVBXUXdaR1B5dEprNEhuc0NFdWV3TXV1YzY1YzBHNEJVNnEydU1LNGFWZ0F5ckRsWmFjZDgvUnRCa3ZEUXpiUTB6YS8vL1EwOXUzZUZ0NWNYWFJLNk9FbVNjUFY2TWw3KzF3eWNqanNEU2VMRmtzVGZTYjUwOXYrQVZHcW5VaUFYRHF0YmNueTlqdmtLYWdzRDY1S1psZVYyUFBZa05Cb05XclpvQWJYYTVUOSt2V1EybTdGOTF4Njg4LzRIdUhEeEVqaFFCTVlYV3ZJemx1WG41MXZrcm8vVVRMMDR2UWdLQ25MWGV2cVBnY0ErWjR6cFBUemMwYWxqUjd3NlpRSTZ0S3Q0eW5laUxKSWs0ZlNaYy9oczFSZjQvY1JKRkJZVzNRb3Fqc25tdlBTdE4yN2NLSks3UmxKejlTS3NTb1ZFdG0ydlp1cjFBTzVuRENxTldvMkgrL1RDK0xGUDRiNldMZUN1MTBOSGJWcUtZalNhVUZSY2hJVEV5MWkvY1FzTy9QUXpSTkVLenJrRWhyT2kxVEloSlNHZVpsaDJBZlVxckFDZ2FVVGJGaXExNmdVd05wd0JiVkF5LzE1a3l3aEUzdGNTemNOQ0VSVFlHQjRlSG5CMzE5ZnBhZW5ySTdQRmdxS2lJaFFVRkNJdFBSMVhrcTdpd3FVRS9KbDR4VGFzTmVmOEVtZHNGeGV0SzY3L2VlNkszRFdUMmxIdndnb0FFQkhoMWhTNkVFR3RlcFFCNHhsakQ1U3VZZ3pRNi9WUXE5VlFxOVIwaVZqSFNGeUNLSW9RTFNLS2pVYTdLZGc0eHhuTzhCK3JDZnRUaElMclNFeWtwOWxkU1AwTXE5dUVoTGRxcDlacW53UVRlakR3NWdDMDRFekZHUmNBUm1sVnAzQ0oxTTRRRndBQUFMQkpSRUZVY1NhQmNTc0FzeVRobXNENEw1Q3NXNU1TL3FDUlBsMFloZFZ0L1AwanZYVGVRcUJheFR5NFNuQm5VTk4xWUIzQ0lacEZxMVRFSkZaUXhFenBoc1RFUExscklvUVFRZ2doaEJCQ0NDR0VFRUlJSVlRUVFnZ2hoQkJDQ0NHRUVFSUlJWVFRUWdnaGhCQkNDQ0dFRUVJSUlZUVFRZ2doaEJCQ0NDR0VFRUlJSVlRUVFnZ2hoQkJDQ0NHRUVFSUlJWVFRUWdnaGhCQkNDQ0dFRUVJSUlZUVFRZ2doaEJCQ0NDR0V1SXovQi9kRXlMTXhDdFQrQUFBQUFFbEZUa1N1UW1DQyIsCgkiVGhlbWUiIDogIiIsCgkiVHlwZSIgOiAiZmxvdyIsCgkiVXNlcklkIiA6ICIzODM1OTc3NDgiLAoJIlZlcnNpb24iIDogIjE1Igp9Cg=="/>
    </extobj>
  </extobjs>
</s:customData>
</file>

<file path=customXml/itemProps123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1311</Words>
  <Application>WPS 演示</Application>
  <PresentationFormat>宽屏</PresentationFormat>
  <Paragraphs>190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Wingdings</vt:lpstr>
      <vt:lpstr>Archivo</vt:lpstr>
      <vt:lpstr>MiSans Medium</vt:lpstr>
      <vt:lpstr>MISAN</vt:lpstr>
      <vt:lpstr>SWAstro</vt:lpstr>
      <vt:lpstr>MiSans ExtraLight</vt:lpstr>
      <vt:lpstr>仓迹高德国妙黑</vt:lpstr>
      <vt:lpstr>MiSans Bold</vt:lpstr>
      <vt:lpstr>MiSans</vt:lpstr>
      <vt:lpstr>微软雅黑</vt:lpstr>
      <vt:lpstr>苹方</vt:lpstr>
      <vt:lpstr>汉仪润圆-65简</vt:lpstr>
      <vt:lpstr>Arial</vt:lpstr>
      <vt:lpstr>苹方-简</vt:lpstr>
      <vt:lpstr>黑体</vt:lpstr>
      <vt:lpstr>Arial Unicode MS</vt:lpstr>
      <vt:lpstr>Archivo</vt:lpstr>
      <vt:lpstr>仓迹高德国妙黑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黑客Mr.Li</cp:lastModifiedBy>
  <cp:revision>181</cp:revision>
  <dcterms:created xsi:type="dcterms:W3CDTF">2026-03-06T10:42:00Z</dcterms:created>
  <dcterms:modified xsi:type="dcterms:W3CDTF">2026-03-20T02:05:03Z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84BC11F87FA6F115026FAA694312D370_41</vt:lpwstr>
  </property>
</Properties>
</file>