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84" r:id="rId3"/>
    <p:sldId id="260" r:id="rId5"/>
    <p:sldId id="257" r:id="rId6"/>
    <p:sldId id="258" r:id="rId7"/>
    <p:sldId id="259" r:id="rId8"/>
    <p:sldId id="262" r:id="rId9"/>
    <p:sldId id="287" r:id="rId10"/>
    <p:sldId id="301" r:id="rId11"/>
    <p:sldId id="315" r:id="rId12"/>
    <p:sldId id="297" r:id="rId13"/>
    <p:sldId id="298" r:id="rId14"/>
    <p:sldId id="303" r:id="rId15"/>
    <p:sldId id="310" r:id="rId16"/>
    <p:sldId id="313" r:id="rId17"/>
    <p:sldId id="311" r:id="rId18"/>
    <p:sldId id="312" r:id="rId19"/>
    <p:sldId id="304" r:id="rId20"/>
    <p:sldId id="316" r:id="rId21"/>
    <p:sldId id="270" r:id="rId22"/>
    <p:sldId id="282" r:id="rId23"/>
    <p:sldId id="283" r:id="rId24"/>
    <p:sldId id="275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2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4.xml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7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9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image" Target="../media/image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image" Target="../media/image2.png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8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0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6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6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8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tags" Target="../tags/tag6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71.xml"/><Relationship Id="rId2" Type="http://schemas.openxmlformats.org/officeDocument/2006/relationships/image" Target="../media/image2.png"/><Relationship Id="rId1" Type="http://schemas.openxmlformats.org/officeDocument/2006/relationships/tags" Target="../tags/tag70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3.xml"/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tags" Target="../tags/tag7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tags" Target="../tags/tag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54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火眼金睛 —— 光电传感器探秘与数黑线</a:t>
            </a:r>
            <a:endParaRPr lang="zh-CN" altLang="en-US" sz="54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理解 5 路光电传感器原理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掌握数值读取与终端调试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 能编写数黑线联动蜂鸣器程序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685165" y="122174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机器人的" 眼睛"：传感器探秘</a:t>
            </a:r>
            <a:endParaRPr lang="en-US" sz="28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270000" y="4984115"/>
            <a:ext cx="9652000" cy="1079500"/>
          </a:xfrm>
          <a:prstGeom prst="roundRect">
            <a:avLst>
              <a:gd name="adj" fmla="val 18823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524000" y="5111115"/>
            <a:ext cx="914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想一想，讨论一下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524000" y="5492115"/>
            <a:ext cx="914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机器人怎么"看见"东西？如果让机器人沿着黑线走，它需要什么样的" 眼睛 "？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028190"/>
            <a:ext cx="9652000" cy="27762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206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认识 5 路光电传感器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1971675"/>
            <a:ext cx="1066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传感器安装在机器人底部，5 个通道从左到右依次排列</a:t>
            </a:r>
            <a:endParaRPr lang="en-US" sz="16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16000" y="2511425"/>
            <a:ext cx="7620000" cy="1524000"/>
          </a:xfrm>
          <a:prstGeom prst="roundRect">
            <a:avLst>
              <a:gd name="adj" fmla="val 16666"/>
            </a:avLst>
          </a:prstGeom>
          <a:solidFill>
            <a:srgbClr val="5B3A8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638425"/>
            <a:ext cx="762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机器人底部（仰视图）</a:t>
            </a:r>
            <a:endParaRPr lang="en-US" sz="1100"/>
          </a:p>
        </p:txBody>
      </p:sp>
      <p:sp>
        <p:nvSpPr>
          <p:cNvPr id="2" name="AutoShape 8"/>
          <p:cNvSpPr/>
          <p:nvPr/>
        </p:nvSpPr>
        <p:spPr>
          <a:xfrm>
            <a:off x="1524000" y="3146425"/>
            <a:ext cx="889000" cy="635000"/>
          </a:xfrm>
          <a:prstGeom prst="roundRect">
            <a:avLst>
              <a:gd name="adj" fmla="val 20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524000" y="3146425"/>
            <a:ext cx="88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通道5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667000" y="3146425"/>
            <a:ext cx="889000" cy="635000"/>
          </a:xfrm>
          <a:prstGeom prst="roundRect">
            <a:avLst>
              <a:gd name="adj" fmla="val 2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2667000" y="3146425"/>
            <a:ext cx="88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通道4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810000" y="3146425"/>
            <a:ext cx="889000" cy="635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3810000" y="3146425"/>
            <a:ext cx="88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953000" y="3146425"/>
            <a:ext cx="889000" cy="635000"/>
          </a:xfrm>
          <a:prstGeom prst="roundRect">
            <a:avLst>
              <a:gd name="adj" fmla="val 20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953000" y="3146425"/>
            <a:ext cx="88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096000" y="3146425"/>
            <a:ext cx="889000" cy="635000"/>
          </a:xfrm>
          <a:prstGeom prst="roundRect">
            <a:avLst>
              <a:gd name="adj" fmla="val 20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096000" y="3146425"/>
            <a:ext cx="88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通道1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239000" y="3146425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← 左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 →</a:t>
            </a:r>
            <a:endParaRPr lang="en-US" sz="1200" b="0" i="0" u="none" strike="noStrike">
              <a:solidFill>
                <a:srgbClr val="C8C8C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016000" y="4314825"/>
            <a:ext cx="4826000" cy="1778000"/>
          </a:xfrm>
          <a:prstGeom prst="roundRect">
            <a:avLst>
              <a:gd name="adj" fmla="val 11428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1206500" y="4505325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每个通道独立工作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206500" y="4949825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5个传感器各自测量下方地面的反射值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通道5测最左边，通道1测最右边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通道3在正中间，是巡线的主力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可以同时读取5个通道的数值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350000" y="4314825"/>
            <a:ext cx="4826000" cy="1778000"/>
          </a:xfrm>
          <a:prstGeom prst="roundRect">
            <a:avLst>
              <a:gd name="adj" fmla="val 11428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540500" y="4505325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为什么要5个通道？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540500" y="4949825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1个通道只能知道"有没有黑线"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5个通道能知道"黑线在哪个位置"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黑线偏左还是偏右，一目了然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为后面的巡线课程打下基础！</a:t>
            </a:r>
            <a:endParaRPr lang="en-US" sz="1300" b="0" i="0" u="none" strike="noStrike">
              <a:solidFill>
                <a:srgbClr val="6B4C9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1496695"/>
            <a:ext cx="2729865" cy="26003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25793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光电传感器的工作原理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016125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079625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发射红外线 → 地面反射 → 接收反射光 → 测量反射强度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反射值越大 = 反射光越强 = 地面越亮（白底）</a:t>
            </a:r>
            <a:endParaRPr lang="en-US" sz="16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485" y="3208655"/>
            <a:ext cx="5621020" cy="28638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" y="3810000"/>
            <a:ext cx="3514725" cy="14192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25793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光电传感器的工作原理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016125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079625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发射红外线 → 地面反射 → 接收反射光 → 测量反射强度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反射值越大 = 反射光越强 = 地面越亮（白底）</a:t>
            </a:r>
            <a:endParaRPr lang="en-US" sz="16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3286125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1016000" y="3476625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白底：反射强，数值高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524000" y="4048125"/>
            <a:ext cx="3810000" cy="381000"/>
          </a:xfrm>
          <a:prstGeom prst="roundRect">
            <a:avLst>
              <a:gd name="adj" fmla="val 20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524000" y="4048125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9696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白色地面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270000" y="4619625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发射↑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18000" y="4619625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60AB7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↓接收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651000" y="5191125"/>
            <a:ext cx="3556000" cy="635000"/>
          </a:xfrm>
          <a:prstGeom prst="roundRect">
            <a:avLst>
              <a:gd name="adj" fmla="val 20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651000" y="5191125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反射值：高（约95+）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3286125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350000" y="3476625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黑线：反射弱，数值低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858000" y="4048125"/>
            <a:ext cx="3810000" cy="381000"/>
          </a:xfrm>
          <a:prstGeom prst="roundRect">
            <a:avLst>
              <a:gd name="adj" fmla="val 20000"/>
            </a:avLst>
          </a:prstGeom>
          <a:solidFill>
            <a:srgbClr val="1E1E1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858000" y="4048125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C8C8C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黑色线条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604000" y="4619625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发射↑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652000" y="4619625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吸收！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985000" y="5191125"/>
            <a:ext cx="3556000" cy="635000"/>
          </a:xfrm>
          <a:prstGeom prst="roundRect">
            <a:avLst>
              <a:gd name="adj" fmla="val 20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985000" y="5191125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反射值：低（约 40 以下）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80110" y="121285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第一步：读取传感器数值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2023110" y="2228850"/>
            <a:ext cx="8382000" cy="1016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277110" y="2292350"/>
            <a:ext cx="787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获取光电传感器数值 通道(1~5) [ 1 ]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↑ 选择通道号，就能读取对应传感器的反射值</a:t>
            </a:r>
            <a:endParaRPr lang="en-US" sz="18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134110" y="3416300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1134110" y="36068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通道号怎么选？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24610" y="4114800"/>
            <a:ext cx="4445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 5→ 最左边的传感器</a:t>
            </a:r>
            <a:endParaRPr lang="en-US" sz="1100"/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 4 → 左边的传感器</a:t>
            </a:r>
            <a:endParaRPr lang="en-US" sz="14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 3 → 正中间的传感器</a:t>
            </a:r>
            <a:endParaRPr lang="en-US" sz="14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 2 → 右边的传感器</a:t>
            </a:r>
            <a:endParaRPr lang="en-US" sz="14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通道1 → 最右边的传感器</a:t>
            </a:r>
            <a:endParaRPr lang="en-US" sz="14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68110" y="3416300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68110" y="36068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读到的数值是什么？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58610" y="4114800"/>
            <a:ext cx="4445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就是地面的反射值！</a:t>
            </a:r>
            <a:endParaRPr lang="en-US" sz="1100"/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数值大（95+）→ 白底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数值小（40下）→ 黑线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可以直接用，也可以存到变量里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还可以输出到终端观察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19761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终端输出：实时观察传感器数值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1016000" y="2095500"/>
            <a:ext cx="4826000" cy="1778000"/>
          </a:xfrm>
          <a:prstGeom prst="roundRect">
            <a:avLst>
              <a:gd name="adj" fmla="val 11428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2860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 输出内容到终端 " 积木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06500" y="27305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把传感器数值显示在电脑屏幕上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就能实时看到数值变化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白底数值高，黑线数值低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一目了然！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8"/>
          <p:cNvSpPr/>
          <p:nvPr/>
        </p:nvSpPr>
        <p:spPr>
          <a:xfrm>
            <a:off x="6350000" y="2095500"/>
            <a:ext cx="4826000" cy="1778000"/>
          </a:xfrm>
          <a:prstGeom prst="roundRect">
            <a:avLst>
              <a:gd name="adj" fmla="val 11428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350000" y="22860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无限循环结构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540500" y="27305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"当条件满足时重复 true"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程序一直运行，不断读取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并输出传感器最新数值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数值实时更新！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016000" y="4068445"/>
            <a:ext cx="10160000" cy="2032000"/>
          </a:xfrm>
          <a:prstGeom prst="roundRect">
            <a:avLst>
              <a:gd name="adj" fmla="val 10000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70000" y="4258945"/>
            <a:ext cx="965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调试小技巧：对比白底和黑线的数值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524000" y="4766945"/>
            <a:ext cx="4318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651000" y="4893945"/>
            <a:ext cx="406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60AB7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放在白底上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651000" y="5274945"/>
            <a:ext cx="4064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终端显示数值：90-99（反射强，数值高）</a:t>
            </a:r>
            <a:endParaRPr lang="en-US" sz="13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350000" y="4766945"/>
            <a:ext cx="4318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77000" y="4893945"/>
            <a:ext cx="406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放在黑线上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5274945"/>
            <a:ext cx="4064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终端显示数值：30-40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（反射弱，数值低）</a:t>
            </a:r>
            <a:endParaRPr lang="en-US" sz="13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85495" y="1254125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完整程序 1：传感器数值输出到终端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85495" y="2043430"/>
            <a:ext cx="6378575" cy="381127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530" y="2044065"/>
            <a:ext cx="3388995" cy="38106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380" y="2435225"/>
            <a:ext cx="4914900" cy="30289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1365" y="133731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第二步：数黑线程序逻辑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920" y="2180590"/>
            <a:ext cx="9153525" cy="3707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1695" y="2688590"/>
            <a:ext cx="1640840" cy="11645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035925" y="2797810"/>
            <a:ext cx="2414905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1200">
                <a:solidFill>
                  <a:schemeClr val="bg1"/>
                </a:solidFill>
              </a:rPr>
              <a:t>如果 通道3数值&lt;</a:t>
            </a:r>
            <a:r>
              <a:rPr lang="en-US" altLang="zh-CN" sz="1200">
                <a:solidFill>
                  <a:schemeClr val="bg1"/>
                </a:solidFill>
              </a:rPr>
              <a:t>40</a:t>
            </a:r>
            <a:r>
              <a:rPr lang="zh-CN" altLang="en-US" sz="1200">
                <a:solidFill>
                  <a:schemeClr val="bg1"/>
                </a:solidFill>
              </a:rPr>
              <a:t>(检测到黑线)就执行计数和响铃</a:t>
            </a:r>
            <a:endParaRPr lang="zh-CN" altLang="en-US" sz="120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zh-CN" altLang="en-US" sz="1200">
                <a:solidFill>
                  <a:schemeClr val="bg1"/>
                </a:solidFill>
              </a:rPr>
              <a:t>阈值</a:t>
            </a:r>
            <a:r>
              <a:rPr lang="en-US" altLang="zh-CN" sz="1200">
                <a:solidFill>
                  <a:schemeClr val="bg1"/>
                </a:solidFill>
              </a:rPr>
              <a:t>40</a:t>
            </a:r>
            <a:r>
              <a:rPr lang="zh-CN" altLang="en-US" sz="1200">
                <a:solidFill>
                  <a:schemeClr val="bg1"/>
                </a:solidFill>
              </a:rPr>
              <a:t>可根据实际调整</a:t>
            </a:r>
            <a:endParaRPr lang="zh-CN" altLang="en-US" sz="1200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324610" y="12827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完整程序 2：数黑线程序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325245" y="2054860"/>
            <a:ext cx="5913755" cy="3941445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55" y="2020570"/>
            <a:ext cx="3536315" cy="39757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905" y="4235450"/>
            <a:ext cx="394970" cy="2070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940165" y="421005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等线 Light" panose="02010600030101010101" charset="-122"/>
                <a:ea typeface="等线 Light" panose="02010600030101010101" charset="-122"/>
              </a:rPr>
              <a:t>40</a:t>
            </a:r>
            <a:endParaRPr lang="en-US" altLang="zh-CN" sz="1200" b="1">
              <a:latin typeface="等线 Light" panose="02010600030101010101" charset="-122"/>
              <a:ea typeface="等线 Light" panose="0201060003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890" y="2233930"/>
            <a:ext cx="4455160" cy="35839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705" y="5261610"/>
            <a:ext cx="1039495" cy="55626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115695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关键技巧：为什么要等待 0.5 秒？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1868170"/>
            <a:ext cx="4826000" cy="2032000"/>
          </a:xfrm>
          <a:prstGeom prst="roundRect">
            <a:avLst>
              <a:gd name="adj" fmla="val 10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05867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不等待会怎样？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206500" y="2503170"/>
            <a:ext cx="4445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机器人经过黑线时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传感器会在黑线上停留一段时间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程序循环很快，可能多次触发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一条黑线被数成 3~5 条！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8"/>
          <p:cNvSpPr/>
          <p:nvPr/>
        </p:nvSpPr>
        <p:spPr>
          <a:xfrm>
            <a:off x="6350000" y="1868170"/>
            <a:ext cx="4826000" cy="2032000"/>
          </a:xfrm>
          <a:prstGeom prst="roundRect">
            <a:avLst>
              <a:gd name="adj" fmla="val 10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350000" y="205867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 0.5 秒的作用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540500" y="2503170"/>
            <a:ext cx="4445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检测到黑线后暂停 0.5 秒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让机器人完全通过这条黑线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再继续检测下一条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每条黑线只数一次！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1016000" y="4090670"/>
            <a:ext cx="10160000" cy="1968500"/>
          </a:xfrm>
          <a:prstGeom prst="roundRect">
            <a:avLst>
              <a:gd name="adj" fmla="val 10322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70000" y="4281170"/>
            <a:ext cx="965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调试小技巧：等待时间要根据机器人速度调整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524000" y="4789170"/>
            <a:ext cx="2794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651000" y="491617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等待太短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651000" y="523367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机器人还没通过黑线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会重复计数</a:t>
            </a:r>
            <a:endParaRPr lang="en-US" sz="11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699000" y="4789170"/>
            <a:ext cx="2794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826000" y="491617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0AB7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等待合适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826000" y="523367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刚好通过黑线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计数准确！</a:t>
            </a:r>
            <a:endParaRPr lang="en-US" sz="11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7874000" y="4789170"/>
            <a:ext cx="2794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001000" y="491617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6BBFE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等待太长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001000" y="523367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可能错过下一条黑线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1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会漏数</a:t>
            </a:r>
            <a:endParaRPr lang="en-US" sz="11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参考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77596"/>
          <a:stretch>
            <a:fillRect/>
          </a:stretch>
        </p:blipFill>
        <p:spPr>
          <a:xfrm>
            <a:off x="3319145" y="1671320"/>
            <a:ext cx="1568450" cy="446722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3477260" y="3216275"/>
            <a:ext cx="6838950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95" y="1728470"/>
            <a:ext cx="3286125" cy="1190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595" y="3315970"/>
            <a:ext cx="3220720" cy="28225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2500" y="103949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本课小结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96850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光电传感器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6035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5路通道从</a:t>
            </a:r>
            <a:r>
              <a:rPr lang="zh-CN" alt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</a:t>
            </a: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到</a:t>
            </a:r>
            <a:r>
              <a:rPr lang="zh-CN" alt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</a:t>
            </a: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排列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测量反射值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白底反射强，数值高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黑线吸收强，数值低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阈值约40区分黑白</a:t>
            </a:r>
            <a:endParaRPr lang="en-US" sz="13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81500" y="196850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381500" y="215900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终端输出调试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72000" y="26035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"输出内容到终端"积木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把传感器数值显示在屏幕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无限循环实时更新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对比白底和黑线数值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确定合适的判断阈值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001000" y="196850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8001000" y="215900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数黑线程序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91500" y="26035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变量初始化：黑线数量=0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条件判断：通道3&lt;40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变量自增：数量+1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蜂鸣器联动响一声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等待0.5秒防重复计数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905000" y="4699000"/>
            <a:ext cx="8128000" cy="1397000"/>
          </a:xfrm>
          <a:prstGeom prst="roundRect">
            <a:avLst>
              <a:gd name="adj" fmla="val 14545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2159000" y="4889500"/>
            <a:ext cx="762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分享与讨论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59000" y="5334000"/>
            <a:ext cx="762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你的机器人数黑线准确吗？遇到了什么问题？怎么解决的？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4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除了数黑线，光电传感器还能用来做什么有趣的事情？</a:t>
            </a:r>
            <a:endParaRPr lang="en-US" sz="14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450975" y="116713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课后拓展任务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975" y="2033905"/>
            <a:ext cx="9290050" cy="39490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1741</Words>
  <Application>WPS 演示</Application>
  <PresentationFormat>宽屏</PresentationFormat>
  <Paragraphs>280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苹方-简</vt:lpstr>
      <vt:lpstr>KSOFF858BB8C</vt:lpstr>
      <vt:lpstr>黑体</vt:lpstr>
      <vt:lpstr>Arial Unicode MS</vt:lpstr>
      <vt:lpstr>等线 Light</vt:lpstr>
      <vt:lpstr>Times New Roman</vt:lpstr>
      <vt:lpstr>Archivo</vt:lpstr>
      <vt:lpstr>仓迹高德国妙黑</vt:lpstr>
      <vt:lpstr>仓耳趣黑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205</cp:revision>
  <dcterms:created xsi:type="dcterms:W3CDTF">2026-03-06T10:42:00Z</dcterms:created>
  <dcterms:modified xsi:type="dcterms:W3CDTF">2026-09-30T08:40:00Z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