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84" r:id="rId3"/>
    <p:sldId id="260" r:id="rId5"/>
    <p:sldId id="257" r:id="rId6"/>
    <p:sldId id="258" r:id="rId7"/>
    <p:sldId id="259" r:id="rId8"/>
    <p:sldId id="308" r:id="rId9"/>
    <p:sldId id="262" r:id="rId10"/>
    <p:sldId id="287" r:id="rId11"/>
    <p:sldId id="309" r:id="rId12"/>
    <p:sldId id="297" r:id="rId13"/>
    <p:sldId id="310" r:id="rId14"/>
    <p:sldId id="298" r:id="rId15"/>
    <p:sldId id="303" r:id="rId16"/>
    <p:sldId id="311" r:id="rId17"/>
    <p:sldId id="305" r:id="rId18"/>
    <p:sldId id="306" r:id="rId19"/>
    <p:sldId id="312" r:id="rId20"/>
    <p:sldId id="307" r:id="rId21"/>
    <p:sldId id="313" r:id="rId22"/>
    <p:sldId id="315" r:id="rId23"/>
    <p:sldId id="270" r:id="rId24"/>
    <p:sldId id="282" r:id="rId25"/>
    <p:sldId id="283" r:id="rId26"/>
    <p:sldId id="27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F"/>
    <a:srgbClr val="E9E9E9"/>
    <a:srgbClr val="E5E1FE"/>
    <a:srgbClr val="F8F9FE"/>
    <a:srgbClr val="E6E5FF"/>
    <a:srgbClr val="180D3A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4.xml"/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46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tags" Target="../tags/tag4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4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1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2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4.xml"/><Relationship Id="rId2" Type="http://schemas.openxmlformats.org/officeDocument/2006/relationships/image" Target="../media/image2.png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6.xml"/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8.xml"/><Relationship Id="rId2" Type="http://schemas.openxmlformats.org/officeDocument/2006/relationships/image" Target="../media/image2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0.xml"/><Relationship Id="rId2" Type="http://schemas.openxmlformats.org/officeDocument/2006/relationships/image" Target="../media/image2.png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6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6.xml"/><Relationship Id="rId2" Type="http://schemas.openxmlformats.org/officeDocument/2006/relationships/image" Target="../media/image2.png"/><Relationship Id="rId1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8.xml"/><Relationship Id="rId2" Type="http://schemas.openxmlformats.org/officeDocument/2006/relationships/image" Target="../media/image2.png"/><Relationship Id="rId1" Type="http://schemas.openxmlformats.org/officeDocument/2006/relationships/tags" Target="../tags/tag67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70.xml"/><Relationship Id="rId2" Type="http://schemas.openxmlformats.org/officeDocument/2006/relationships/image" Target="../media/image2.png"/><Relationship Id="rId1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2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tags" Target="../tags/tag7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75.xml"/><Relationship Id="rId2" Type="http://schemas.openxmlformats.org/officeDocument/2006/relationships/image" Target="../media/image2.png"/><Relationship Id="rId1" Type="http://schemas.openxmlformats.org/officeDocument/2006/relationships/tags" Target="../tags/tag74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7.xml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tags" Target="../tags/tag76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9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tags" Target="../tags/tag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悬崖勒马 —— 边缘检测与紧急制动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掌握边缘识别方法（反射值突变）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理解条件判断在安全控制中的应用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 能编写紧急停止与避险程序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1039495" y="134048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什么是" 悬崖勒马 " ？</a:t>
            </a:r>
            <a:endParaRPr lang="en-US" sz="1100"/>
          </a:p>
        </p:txBody>
      </p:sp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998220" y="2257425"/>
            <a:ext cx="4693285" cy="3355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419850" y="2257425"/>
            <a:ext cx="406400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800"/>
              <a:t>悬崖勒马比喻到了危险的边缘及时清醒回头。出自清·纪昀《阅微草堂笔记》：“此书生悬崖勒马,可谓大智矣。”</a:t>
            </a:r>
            <a:endParaRPr lang="zh-CN" altLang="en-US" sz="2800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1137285" y="122999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</a:t>
            </a: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 悬崖勒马 "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85" y="3429000"/>
            <a:ext cx="9563735" cy="25095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285" y="2124075"/>
            <a:ext cx="9425940" cy="105981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63600" y="159575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边缘的反射值为什么会突变？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570" y="2830195"/>
            <a:ext cx="9623425" cy="21920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700" y="4430395"/>
            <a:ext cx="527685" cy="2120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23310" y="435229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90</a:t>
            </a:r>
            <a:endParaRPr lang="en-US" altLang="zh-CN" sz="200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335" y="4430395"/>
            <a:ext cx="498475" cy="2768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700770" y="4352290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10</a:t>
            </a:r>
            <a:endParaRPr lang="en-US" altLang="zh-CN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85335" y="3047365"/>
            <a:ext cx="1511300" cy="2800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>
                <a:solidFill>
                  <a:schemeClr val="bg1"/>
                </a:solidFill>
              </a:rPr>
              <a:t>（白色桌面）</a:t>
            </a:r>
            <a:endParaRPr lang="zh-CN" altLang="en-US" sz="1400">
              <a:solidFill>
                <a:schemeClr val="bg1"/>
              </a:solidFill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110" y="3238500"/>
            <a:ext cx="9677400" cy="157416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863600" y="159575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边缘的反射值为什么会突变？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60" y="4336415"/>
            <a:ext cx="445770" cy="2495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31260" y="42595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40</a:t>
            </a:r>
            <a:endParaRPr lang="en-US" altLang="zh-CN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84580" y="134747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第一步：单传感器检测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1016000" y="2381250"/>
            <a:ext cx="10160000" cy="1016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6" name="AutoShape 6"/>
          <p:cNvSpPr/>
          <p:nvPr/>
        </p:nvSpPr>
        <p:spPr>
          <a:xfrm>
            <a:off x="1270000" y="2508250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无限循环 → 机器人前进 → 如果通道3数值 &lt; 40 → 立即停止</a:t>
            </a:r>
            <a:endParaRPr lang="en-US" sz="1400"/>
          </a:p>
          <a:p>
            <a:pPr marL="0" indent="0" algn="ctr">
              <a:lnSpc>
                <a:spcPct val="133000"/>
              </a:lnSpc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（只用中间的通道3检测边缘，最基础的版本）</a:t>
            </a:r>
            <a:endParaRPr lang="en-US" sz="20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84580" y="4034155"/>
            <a:ext cx="3175000" cy="1270000"/>
          </a:xfrm>
          <a:prstGeom prst="roundRect">
            <a:avLst>
              <a:gd name="adj" fmla="val 12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3" name="AutoShape 8"/>
          <p:cNvSpPr/>
          <p:nvPr/>
        </p:nvSpPr>
        <p:spPr>
          <a:xfrm>
            <a:off x="1084580" y="4224655"/>
            <a:ext cx="317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无限循环</a:t>
            </a:r>
            <a:endParaRPr lang="en-US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211580" y="4605655"/>
            <a:ext cx="292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程序一直运行</a:t>
            </a:r>
            <a:endParaRPr lang="en-US" sz="1400"/>
          </a:p>
          <a:p>
            <a:pPr marL="0" indent="0" algn="ctr">
              <a:lnSpc>
                <a:spcPct val="125000"/>
              </a:lnSpc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不断检测传感器</a:t>
            </a:r>
            <a:endParaRPr lang="en-US" sz="16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577080" y="4034155"/>
            <a:ext cx="3175000" cy="1270000"/>
          </a:xfrm>
          <a:prstGeom prst="roundRect">
            <a:avLst>
              <a:gd name="adj" fmla="val 12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1" name="AutoShape 11"/>
          <p:cNvSpPr/>
          <p:nvPr/>
        </p:nvSpPr>
        <p:spPr>
          <a:xfrm>
            <a:off x="4577080" y="4224655"/>
            <a:ext cx="317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机器人前进</a:t>
            </a:r>
            <a:endParaRPr lang="en-US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704080" y="4605655"/>
            <a:ext cx="292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控制小车 行进速度50</a:t>
            </a:r>
            <a:endParaRPr lang="en-US" sz="1400"/>
          </a:p>
          <a:p>
            <a:pPr marL="0" indent="0" algn="ctr">
              <a:lnSpc>
                <a:spcPct val="125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转向速度0，一直往前走</a:t>
            </a:r>
            <a:endParaRPr lang="en-US" sz="16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69580" y="4034155"/>
            <a:ext cx="3175000" cy="1270000"/>
          </a:xfrm>
          <a:prstGeom prst="roundRect">
            <a:avLst>
              <a:gd name="adj" fmla="val 12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4" name="AutoShape 14"/>
          <p:cNvSpPr/>
          <p:nvPr/>
        </p:nvSpPr>
        <p:spPr>
          <a:xfrm>
            <a:off x="8069580" y="4224655"/>
            <a:ext cx="3175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检测到边缘就停止</a:t>
            </a:r>
            <a:endParaRPr lang="en-US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96580" y="4605655"/>
            <a:ext cx="292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如果 通道3 &lt; 40控制小车 速度0，停止！</a:t>
            </a:r>
            <a:endParaRPr lang="en-US" sz="16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1084580" y="134747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第一步：单传感器检测</a:t>
            </a:r>
            <a:endParaRPr lang="en-US" sz="110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10" y="2983230"/>
            <a:ext cx="10279380" cy="16084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93548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逻辑运算 " 或"：一个满足就触发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1016000" y="3196590"/>
            <a:ext cx="10160000" cy="1016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270000" y="3323590"/>
            <a:ext cx="965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条件A 或 条件B → 只要 A、B 中有一个为真，整体就为真</a:t>
            </a:r>
            <a:endParaRPr lang="en-US" sz="1400"/>
          </a:p>
          <a:p>
            <a:pPr marL="0" indent="0" algn="ctr">
              <a:lnSpc>
                <a:spcPct val="133000"/>
              </a:lnSpc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就像生活中：下雨 或 下雪 → 只要下了其中一种，就带伞！</a:t>
            </a:r>
            <a:endParaRPr lang="en-US" sz="20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28016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逻辑运算 " 或"：一个满足就触发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49325" y="25654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8"/>
          <p:cNvSpPr/>
          <p:nvPr/>
        </p:nvSpPr>
        <p:spPr>
          <a:xfrm>
            <a:off x="949325" y="27559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"或"的真值表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203325" y="3200400"/>
            <a:ext cx="4318000" cy="444500"/>
          </a:xfrm>
          <a:prstGeom prst="roundRect">
            <a:avLst>
              <a:gd name="adj" fmla="val 11428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203325" y="32004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条件A 条件B A 或 B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203325" y="3708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假 假 假（都没检测到，不停止）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203325" y="4127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真 假 真（A检测到，停止！）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203325" y="45466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假 真 真（B检测到，停止！）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203325" y="49657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真 真 真（都检测到，停止！）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83325" y="2565400"/>
            <a:ext cx="4826000" cy="2794000"/>
          </a:xfrm>
          <a:prstGeom prst="roundRect">
            <a:avLst>
              <a:gd name="adj" fmla="val 7272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283325" y="27559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在悬崖勒马中的应用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73825" y="3200400"/>
            <a:ext cx="4445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8000"/>
              </a:lnSpc>
              <a:defRPr/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通道1检测到边缘</a:t>
            </a:r>
            <a:endParaRPr lang="en-US" sz="1100"/>
          </a:p>
          <a:p>
            <a:pPr marL="0" indent="0" algn="ctr">
              <a:lnSpc>
                <a:spcPct val="158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或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通道3检测到边缘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或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通道5检测到边缘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→ 只要有一个检测到，就立即停止！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左、中、右全覆盖，大大增加成功率</a:t>
            </a:r>
            <a:endParaRPr lang="en-US" sz="13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53465" y="1370965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完整程序：多传感器联合判断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53465" y="2647315"/>
            <a:ext cx="5671820" cy="2086610"/>
          </a:xfrm>
          <a:prstGeom prst="roundRect">
            <a:avLst>
              <a:gd name="adj" fmla="val 3333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7450" y="2028190"/>
            <a:ext cx="3438525" cy="386588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2675" y="3324225"/>
            <a:ext cx="264160" cy="2089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3885" y="3277235"/>
            <a:ext cx="264160" cy="208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3980" y="3324225"/>
            <a:ext cx="264160" cy="2089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667750" y="3277235"/>
            <a:ext cx="407035" cy="311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40</a:t>
            </a:r>
            <a:endParaRPr lang="en-US" altLang="zh-CN" sz="1200"/>
          </a:p>
        </p:txBody>
      </p:sp>
      <p:sp>
        <p:nvSpPr>
          <p:cNvPr id="10" name="文本框 9"/>
          <p:cNvSpPr txBox="1"/>
          <p:nvPr/>
        </p:nvSpPr>
        <p:spPr>
          <a:xfrm>
            <a:off x="9406890" y="3277235"/>
            <a:ext cx="407035" cy="311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40</a:t>
            </a:r>
            <a:endParaRPr lang="en-US" altLang="zh-CN" sz="1200"/>
          </a:p>
        </p:txBody>
      </p:sp>
      <p:sp>
        <p:nvSpPr>
          <p:cNvPr id="11" name="文本框 10"/>
          <p:cNvSpPr txBox="1"/>
          <p:nvPr/>
        </p:nvSpPr>
        <p:spPr>
          <a:xfrm>
            <a:off x="10194925" y="3277235"/>
            <a:ext cx="407035" cy="3117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/>
              <a:t>40</a:t>
            </a:r>
            <a:endParaRPr lang="en-US" altLang="zh-CN" sz="120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165" y="3195320"/>
            <a:ext cx="5403215" cy="95758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67740" y="14732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为什么选择通道 1、3、5？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967740" y="2569845"/>
            <a:ext cx="4826000" cy="2540000"/>
          </a:xfrm>
          <a:prstGeom prst="roundRect">
            <a:avLst>
              <a:gd name="adj" fmla="val 8000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67740" y="2760345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只用通道3（中间）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872740" y="3331845"/>
            <a:ext cx="1016000" cy="635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2872740" y="3331845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158240" y="4157345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检测范围只有中间一小块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机器人偏左或偏右驶向边缘时</a:t>
            </a:r>
            <a:endParaRPr lang="en-US" sz="12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可能检测不到，会掉下去！</a:t>
            </a:r>
            <a:endParaRPr lang="en-US" sz="12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301740" y="2569845"/>
            <a:ext cx="4826000" cy="2540000"/>
          </a:xfrm>
          <a:prstGeom prst="roundRect">
            <a:avLst>
              <a:gd name="adj" fmla="val 8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301740" y="2760345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用通道1、3、5（左中右）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809740" y="3331845"/>
            <a:ext cx="762000" cy="635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809740" y="3331845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通道1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333740" y="3331845"/>
            <a:ext cx="762000" cy="635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8333740" y="3331845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857740" y="3331845"/>
            <a:ext cx="762000" cy="635000"/>
          </a:xfrm>
          <a:prstGeom prst="roundRect">
            <a:avLst>
              <a:gd name="adj" fmla="val 2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9857740" y="3331845"/>
            <a:ext cx="76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通道5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92240" y="4157345"/>
            <a:ext cx="444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左、中、右全覆盖！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不管从哪个角度驶向边缘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2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都有传感器能检测到，安全！</a:t>
            </a:r>
            <a:endParaRPr lang="en-US" sz="12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967740" y="3290570"/>
            <a:ext cx="10160000" cy="1397000"/>
          </a:xfrm>
          <a:prstGeom prst="roundRect">
            <a:avLst>
              <a:gd name="adj" fmla="val 14545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1221740" y="3455670"/>
            <a:ext cx="965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多传感器冗余设计 = 安全编程思维</a:t>
            </a:r>
            <a:endParaRPr lang="en-US" sz="2000" b="1" i="0" u="none" strike="noStrike">
              <a:solidFill>
                <a:srgbClr val="F7D75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221740" y="3862070"/>
            <a:ext cx="965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用多个传感器做同一件事，一个传感器没检测到或出故障，其他传感器还能继续工作。</a:t>
            </a:r>
            <a:endParaRPr lang="en-US" sz="1400"/>
          </a:p>
          <a:p>
            <a:pPr marL="0" indent="0" algn="ctr">
              <a:lnSpc>
                <a:spcPct val="133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就像飞机有多个发动机、汽车有多个刹车系统一样，冗余设计是保障安全的重要方法！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4"/>
          <p:cNvSpPr/>
          <p:nvPr/>
        </p:nvSpPr>
        <p:spPr>
          <a:xfrm>
            <a:off x="967740" y="14732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为什么选择通道 1、3、5？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03910" y="150876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调试技巧与注意事项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803910" y="2832100"/>
            <a:ext cx="3429000" cy="2032000"/>
          </a:xfrm>
          <a:prstGeom prst="roundRect">
            <a:avLst>
              <a:gd name="adj" fmla="val 75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803910" y="2997200"/>
            <a:ext cx="3429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7D7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阈值要实际测试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30910" y="3378200"/>
            <a:ext cx="3175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40只是参考值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先用终端输出程序</a:t>
            </a:r>
            <a:endParaRPr lang="en-US" sz="11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测量桌面和边缘的实际数值</a:t>
            </a:r>
            <a:endParaRPr lang="en-US" sz="11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取中间值作为判断阈值</a:t>
            </a:r>
            <a:endParaRPr lang="en-US" sz="11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不同桌面材质数值不同</a:t>
            </a:r>
            <a:endParaRPr lang="en-US" sz="11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Shape 8"/>
          <p:cNvSpPr/>
          <p:nvPr/>
        </p:nvSpPr>
        <p:spPr>
          <a:xfrm>
            <a:off x="4423410" y="2832100"/>
            <a:ext cx="3429000" cy="2032000"/>
          </a:xfrm>
          <a:prstGeom prst="roundRect">
            <a:avLst>
              <a:gd name="adj" fmla="val 75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4423410" y="2997200"/>
            <a:ext cx="3429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先低速再加速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50410" y="3378200"/>
            <a:ext cx="3175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1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第一次测试速度设为30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确认能安全停止后</a:t>
            </a:r>
            <a:endParaRPr lang="en-US" sz="11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再逐步提高到50、80</a:t>
            </a:r>
            <a:endParaRPr lang="en-US" sz="11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速度越快，停止距离越长</a:t>
            </a:r>
            <a:endParaRPr lang="en-US" sz="11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要预留足够的停止距离</a:t>
            </a:r>
            <a:endParaRPr lang="en-US" sz="11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042910" y="2832100"/>
            <a:ext cx="3429000" cy="2032000"/>
          </a:xfrm>
          <a:prstGeom prst="roundRect">
            <a:avLst>
              <a:gd name="adj" fmla="val 75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8042910" y="2997200"/>
            <a:ext cx="3429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测试步骤要安全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69910" y="3378200"/>
            <a:ext cx="3175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sz="11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第一步：平地测试程序</a:t>
            </a:r>
            <a:endParaRPr lang="en-US" sz="1100"/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用手遮挡传感器看是否停止</a:t>
            </a:r>
            <a:endParaRPr lang="en-US" sz="11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第二步：低平台边缘测试</a:t>
            </a:r>
            <a:endParaRPr lang="en-US" sz="11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有人在旁边保护</a:t>
            </a:r>
            <a:endParaRPr lang="en-US" sz="11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33000"/>
              </a:lnSpc>
            </a:pPr>
            <a:r>
              <a:rPr lang="en-US" sz="11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第三步：确认安全后正式测试</a:t>
            </a:r>
            <a:endParaRPr lang="en-US" sz="11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16000" y="3133725"/>
            <a:ext cx="10160000" cy="1905000"/>
          </a:xfrm>
          <a:prstGeom prst="roundRect">
            <a:avLst>
              <a:gd name="adj" fmla="val 10666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1270000" y="3298825"/>
            <a:ext cx="965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常见问题排查</a:t>
            </a:r>
            <a:endParaRPr lang="en-US" sz="20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270000" y="3705225"/>
            <a:ext cx="9652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停得太早（还没到边缘就停）→ 阈值设太低了，把1000调大一些</a:t>
            </a:r>
            <a:endParaRPr lang="en-US" sz="1400"/>
          </a:p>
          <a:p>
            <a:pPr marL="0" indent="0" algn="ctr">
              <a:lnSpc>
                <a:spcPct val="150000"/>
              </a:lnSpc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停得太晚（到边缘还不停）→ 阈值设太高了，把1000调小一些，或降低速度</a:t>
            </a:r>
            <a:endParaRPr lang="en-US" sz="16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完全不停 → 检查程序是否在无限循环里，传感器是否正常工作，通道号是否正确</a:t>
            </a:r>
            <a:endParaRPr lang="en-US" sz="16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1016000" y="150876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调试技巧与注意事项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8172450" y="3613150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795770" y="5269230"/>
            <a:ext cx="3088640" cy="73850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91660" y="5311140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565275"/>
            <a:ext cx="6410325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⚠如果修改程序请先关闭机器人和断开数据线连接，重新连线后再重启开关连接电脑，程序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就可以下载运行。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58520" y="115633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本课小结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817245" y="1936750"/>
            <a:ext cx="3429000" cy="2540000"/>
          </a:xfrm>
          <a:prstGeom prst="roundRect">
            <a:avLst>
              <a:gd name="adj" fmla="val 8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6" name="AutoShape 6"/>
          <p:cNvSpPr/>
          <p:nvPr/>
        </p:nvSpPr>
        <p:spPr>
          <a:xfrm>
            <a:off x="817245" y="2127250"/>
            <a:ext cx="342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边缘检测原理</a:t>
            </a:r>
            <a:endParaRPr lang="en-US" sz="20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44245" y="2571750"/>
            <a:ext cx="3175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桌面上：反射值高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边缘处：红外线射向空中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没有反射，数值骤降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反射值 &lt; 1000 = 到边缘了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和黑线识别原理相同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436745" y="1936750"/>
            <a:ext cx="3429000" cy="2540000"/>
          </a:xfrm>
          <a:prstGeom prst="roundRect">
            <a:avLst>
              <a:gd name="adj" fmla="val 8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9" name="AutoShape 9"/>
          <p:cNvSpPr/>
          <p:nvPr/>
        </p:nvSpPr>
        <p:spPr>
          <a:xfrm>
            <a:off x="4436745" y="2127250"/>
            <a:ext cx="342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逻辑运算"或"</a:t>
            </a:r>
            <a:endParaRPr lang="en-US" sz="20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563745" y="2571750"/>
            <a:ext cx="3175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多个条件只要一个满足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整体就为真</a:t>
            </a:r>
            <a:endParaRPr lang="en-US" sz="16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通道1 或 通道3 或 通道5</a:t>
            </a:r>
            <a:endParaRPr lang="en-US" sz="16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任意一个检测到边缘</a:t>
            </a:r>
            <a:endParaRPr lang="en-US" sz="16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就触发停止</a:t>
            </a:r>
            <a:endParaRPr lang="en-US" sz="16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056245" y="1936750"/>
            <a:ext cx="3429000" cy="2540000"/>
          </a:xfrm>
          <a:prstGeom prst="roundRect">
            <a:avLst>
              <a:gd name="adj" fmla="val 8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2" name="AutoShape 12"/>
          <p:cNvSpPr/>
          <p:nvPr/>
        </p:nvSpPr>
        <p:spPr>
          <a:xfrm>
            <a:off x="8056245" y="2127250"/>
            <a:ext cx="342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安全编程思维</a:t>
            </a:r>
            <a:endParaRPr lang="en-US" sz="20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83245" y="2571750"/>
            <a:ext cx="3175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多传感器冗余设计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左中右全覆盖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一个失效其他还能工作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先低速测试，有人保护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安全永远是第一位！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960245" y="4699000"/>
            <a:ext cx="8128000" cy="1397000"/>
          </a:xfrm>
          <a:prstGeom prst="roundRect">
            <a:avLst>
              <a:gd name="adj" fmla="val 14545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5" name="AutoShape 15"/>
          <p:cNvSpPr/>
          <p:nvPr/>
        </p:nvSpPr>
        <p:spPr>
          <a:xfrm>
            <a:off x="2214245" y="4889500"/>
            <a:ext cx="762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分享与讨论</a:t>
            </a:r>
            <a:endParaRPr lang="en-US" sz="20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2214245" y="5334000"/>
            <a:ext cx="762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000"/>
              </a:lnSpc>
              <a:defRPr/>
            </a:pPr>
            <a:r>
              <a:rPr lang="en-US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你的机器人能在悬崖边安全停下吗？调试时遇到了什么问题？怎么解决的？</a:t>
            </a:r>
            <a:endParaRPr lang="en-US" sz="1400"/>
          </a:p>
          <a:p>
            <a:pPr marL="0" indent="0" algn="ctr">
              <a:lnSpc>
                <a:spcPct val="133000"/>
              </a:lnSpc>
            </a:pPr>
            <a:r>
              <a:rPr lang="en-US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除了防止坠落，多传感器联合判断还能用在哪些安全场景中？</a:t>
            </a:r>
            <a:endParaRPr lang="en-US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362075" y="114808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课后拓展任务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75" y="1995170"/>
            <a:ext cx="9354185" cy="39757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1708</Words>
  <Application>WPS 演示</Application>
  <PresentationFormat>宽屏</PresentationFormat>
  <Paragraphs>260</Paragraphs>
  <Slides>24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0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Noto Sans SC</vt:lpstr>
      <vt:lpstr>苹方-简</vt:lpstr>
      <vt:lpstr>KSOFF858BB8C</vt:lpstr>
      <vt:lpstr>黑体</vt:lpstr>
      <vt:lpstr>Arial Unicode MS</vt:lpstr>
      <vt:lpstr>Times New Roman</vt:lpstr>
      <vt:lpstr>Archivo</vt:lpstr>
      <vt:lpstr>仓迹高德国妙黑</vt:lpstr>
      <vt:lpstr>仓耳趣黑</vt:lpstr>
      <vt:lpstr>苹方护眼艺术黑体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198</cp:revision>
  <dcterms:created xsi:type="dcterms:W3CDTF">2026-03-06T10:42:00Z</dcterms:created>
  <dcterms:modified xsi:type="dcterms:W3CDTF">2026-09-30T08:51:50Z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