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5"/>
  </p:handoutMasterIdLst>
  <p:sldIdLst>
    <p:sldId id="284" r:id="rId3"/>
    <p:sldId id="260" r:id="rId5"/>
    <p:sldId id="257" r:id="rId6"/>
    <p:sldId id="258" r:id="rId7"/>
    <p:sldId id="259" r:id="rId8"/>
    <p:sldId id="299" r:id="rId9"/>
    <p:sldId id="262" r:id="rId10"/>
    <p:sldId id="287" r:id="rId11"/>
    <p:sldId id="301" r:id="rId12"/>
    <p:sldId id="305" r:id="rId13"/>
    <p:sldId id="297" r:id="rId14"/>
    <p:sldId id="298" r:id="rId15"/>
    <p:sldId id="308" r:id="rId16"/>
    <p:sldId id="309" r:id="rId17"/>
    <p:sldId id="310" r:id="rId18"/>
    <p:sldId id="311" r:id="rId19"/>
    <p:sldId id="312" r:id="rId20"/>
    <p:sldId id="270" r:id="rId21"/>
    <p:sldId id="282" r:id="rId22"/>
    <p:sldId id="313" r:id="rId23"/>
    <p:sldId id="275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8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4FF"/>
    <a:srgbClr val="E9E9E9"/>
    <a:srgbClr val="E5E1FE"/>
    <a:srgbClr val="F8F9FE"/>
    <a:srgbClr val="E6E5FF"/>
    <a:srgbClr val="180D3A"/>
    <a:srgbClr val="7030A0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38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4.xml"/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6.xml"/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tags" Target="../tags/tag4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49.xml"/><Relationship Id="rId2" Type="http://schemas.openxmlformats.org/officeDocument/2006/relationships/image" Target="../media/image2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1.xml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3.xml"/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54.xml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6.xml"/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8.xml"/><Relationship Id="rId2" Type="http://schemas.openxmlformats.org/officeDocument/2006/relationships/image" Target="../media/image2.png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0.xml"/><Relationship Id="rId3" Type="http://schemas.openxmlformats.org/officeDocument/2006/relationships/image" Target="../media/image27.png"/><Relationship Id="rId2" Type="http://schemas.openxmlformats.org/officeDocument/2006/relationships/image" Target="../media/image2.png"/><Relationship Id="rId1" Type="http://schemas.openxmlformats.org/officeDocument/2006/relationships/tags" Target="../tags/tag59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2.xml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tags" Target="../tags/tag61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tags" Target="../tags/tag63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66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tags" Target="../tags/tag6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7.xml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9.xml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tags" Target="../tags/tag68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71.xml"/><Relationship Id="rId2" Type="http://schemas.openxmlformats.org/officeDocument/2006/relationships/image" Target="../media/image2.png"/><Relationship Id="rId1" Type="http://schemas.openxmlformats.org/officeDocument/2006/relationships/tags" Target="../tags/tag70.xml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73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tags" Target="../tags/tag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全自动对决 —— 光电相扑大赛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4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63995" y="569595"/>
            <a:ext cx="5120005" cy="51200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563995" y="5348605"/>
            <a:ext cx="5080000" cy="101600"/>
          </a:xfrm>
          <a:prstGeom prst="roundRect">
            <a:avLst>
              <a:gd name="adj" fmla="val 50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 掌握自动相扑策略设计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 理解边界检测与搜索攻击逻辑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 能编写全自动相扑程序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1389380" y="130048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从人类相扑到机器人相扑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5429250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1270000" y="5530850"/>
            <a:ext cx="9652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想一想：人类相扑靠眼睛看对手、靠大脑决策，机器人没有眼睛和大脑，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它靠什么"看见"对手？靠什么"决定"什么时候攻击、什么时候后退？</a:t>
            </a:r>
            <a:endParaRPr lang="en-US" sz="14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9380" y="2073910"/>
            <a:ext cx="9606915" cy="32162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762000" y="128587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相扑文化与比赛规则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585" y="2107565"/>
            <a:ext cx="9344025" cy="387540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32524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自动相扑的三大挑战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159000"/>
            <a:ext cx="3302000" cy="3556000"/>
          </a:xfrm>
          <a:prstGeom prst="roundRect">
            <a:avLst>
              <a:gd name="adj" fmla="val 6153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349500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43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怎么搜索对手？</a:t>
            </a:r>
            <a:endParaRPr lang="en-US" sz="1100"/>
          </a:p>
        </p:txBody>
      </p:sp>
      <p:sp>
        <p:nvSpPr>
          <p:cNvPr id="2" name="AutoShape 8"/>
          <p:cNvSpPr/>
          <p:nvPr/>
        </p:nvSpPr>
        <p:spPr>
          <a:xfrm>
            <a:off x="1143000" y="3302000"/>
            <a:ext cx="304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机器人没有"眼睛"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不能直接看见对手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解决方案：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用"旋转扫描"策略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原地旋转一段时间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然后前进一段时间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循环往复，增加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遇到对手的概率</a:t>
            </a:r>
            <a:endParaRPr lang="en-US" sz="1300" b="0" i="0" u="none" strike="noStrike">
              <a:solidFill>
                <a:srgbClr val="FFE6E6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572000" y="2159000"/>
            <a:ext cx="3302000" cy="3556000"/>
          </a:xfrm>
          <a:prstGeom prst="roundRect">
            <a:avLst>
              <a:gd name="adj" fmla="val 6153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572000" y="2349500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99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怎么防止出界？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699000" y="3302000"/>
            <a:ext cx="304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相扑台边缘有黑色胶带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机器人出界就输了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解决方案：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用光电传感器检测边界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1、3、5号传感器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检测到黑色就后退转向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回到台内继续比赛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优先级最高，随时检测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128000" y="2159000"/>
            <a:ext cx="3302000" cy="3556000"/>
          </a:xfrm>
          <a:prstGeom prst="roundRect">
            <a:avLst>
              <a:gd name="adj" fmla="val 6153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128000" y="2349500"/>
            <a:ext cx="330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255000" y="27940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怎么切换行为？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55000" y="3302000"/>
            <a:ext cx="3048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机器人需要多种行为</a:t>
            </a:r>
            <a:endParaRPr lang="en-US" sz="1100"/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搜索、前进、后退、转向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什么时候做什么动作？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解决方案：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多状态机编程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用变量记录当前状态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根据传感器和时间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切换不同的行为状态</a:t>
            </a:r>
            <a:endParaRPr lang="en-US" sz="13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27317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相扑台搭建与边界检测原理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610" y="2112010"/>
            <a:ext cx="9958705" cy="393382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93165" y="120713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状态4：边界回退——生命防线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5" y="2113280"/>
            <a:ext cx="9878060" cy="391604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16000" y="157543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自动相扑四状态策略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1016000" y="4886325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21" name="AutoShape 21"/>
          <p:cNvSpPr/>
          <p:nvPr/>
        </p:nvSpPr>
        <p:spPr>
          <a:xfrm>
            <a:off x="1270000" y="5013325"/>
            <a:ext cx="965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状态1→2→3 循环执行（搜索→接近→推进→再搜索...）</a:t>
            </a:r>
            <a:endParaRPr lang="en-US" sz="1400"/>
          </a:p>
          <a:p>
            <a:pPr marL="0" indent="0" algn="ctr">
              <a:lnSpc>
                <a:spcPct val="125000"/>
              </a:lnSpc>
            </a:pPr>
            <a:r>
              <a:rPr lang="en-US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状态4 优先级最高，任何时候检测到边界都立即执行，执行完回到状态1</a:t>
            </a:r>
            <a:endParaRPr lang="en-US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660" y="2717165"/>
            <a:ext cx="10264140" cy="14236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206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状态1搜索 + 状态2/3接近与推进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95500"/>
            <a:ext cx="5207000" cy="3856355"/>
          </a:xfrm>
          <a:prstGeom prst="roundRect">
            <a:avLst>
              <a:gd name="adj" fmla="val 4848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6" name="AutoShape 6"/>
          <p:cNvSpPr/>
          <p:nvPr/>
        </p:nvSpPr>
        <p:spPr>
          <a:xfrm>
            <a:off x="762000" y="2286000"/>
            <a:ext cx="5207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状态1：搜索对手（旋转扫描）</a:t>
            </a:r>
            <a:endParaRPr lang="en-US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52500" y="2368550"/>
            <a:ext cx="48260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8000"/>
              </a:lnSpc>
              <a:defRPr/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动作：原地旋转</a:t>
            </a:r>
            <a:endParaRPr lang="en-US" sz="1200"/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左电机50，右电机-50（或相反）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持续时间：1-2秒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作用：扫描周围，改变朝向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为什么用旋转搜索？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APM-mini没有距离传感器,不能直接"看见"对手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用旋转+前进的组合运动,增加遇到对手的概率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就像盲人用拐杖探路，先转再走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旋转结束后 → 切换到状态2（接近）</a:t>
            </a:r>
            <a:endParaRPr lang="en-US" sz="1400" b="0" i="0" u="none" strike="noStrike">
              <a:solidFill>
                <a:srgbClr val="E1F2FC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AutoShape 8"/>
          <p:cNvSpPr/>
          <p:nvPr/>
        </p:nvSpPr>
        <p:spPr>
          <a:xfrm>
            <a:off x="6223000" y="2095500"/>
            <a:ext cx="5207000" cy="3882390"/>
          </a:xfrm>
          <a:prstGeom prst="roundRect">
            <a:avLst>
              <a:gd name="adj" fmla="val 4848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/>
          </a:p>
        </p:txBody>
      </p:sp>
      <p:sp>
        <p:nvSpPr>
          <p:cNvPr id="9" name="AutoShape 9"/>
          <p:cNvSpPr/>
          <p:nvPr/>
        </p:nvSpPr>
        <p:spPr>
          <a:xfrm>
            <a:off x="6223000" y="2274570"/>
            <a:ext cx="5207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状态2/3：接近与推进</a:t>
            </a:r>
            <a:endParaRPr lang="en-US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13500" y="2522855"/>
            <a:ext cx="4826000" cy="342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8000"/>
              </a:lnSpc>
              <a:defRPr/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状态2（接近）：中速前进</a:t>
            </a:r>
            <a:endParaRPr lang="en-US" sz="1200"/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左右电机都是50，持续2-3秒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作用：朝搜索到的方向靠近对手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状态3（推进）：全速前进.左右电机都是100，持续推进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作用：撞到对手后全力推出去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简化设计：接近和推进可以合并直接用全速前进，撞到就推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前进结束后 → 切换回状态1（搜索）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形成"搜索→前进→再搜索"的循环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8000"/>
              </a:lnSpc>
            </a:pPr>
            <a:r>
              <a:rPr lang="en-US" sz="14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不断在台上移动，寻找攻击机会</a:t>
            </a:r>
            <a:endParaRPr lang="en-US" sz="14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85495" y="127317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三种攻击策略对比</a:t>
            </a:r>
            <a:endParaRPr lang="en-US" sz="11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165" y="2143125"/>
            <a:ext cx="10030460" cy="380492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04875" y="126365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zh-CN" alt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</a:t>
            </a:r>
            <a:r>
              <a:rPr lang="zh-CN" alt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案例</a:t>
            </a:r>
            <a:endParaRPr lang="zh-CN" altLang="en-US" sz="32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066925"/>
            <a:ext cx="10389235" cy="37528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206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自动相扑联赛规则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095500"/>
            <a:ext cx="5207000" cy="1905000"/>
          </a:xfrm>
          <a:prstGeom prst="roundRect">
            <a:avLst>
              <a:gd name="adj" fmla="val 10666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6" name="AutoShape 6"/>
          <p:cNvSpPr/>
          <p:nvPr/>
        </p:nvSpPr>
        <p:spPr>
          <a:xfrm>
            <a:off x="952500" y="22860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比赛流程</a:t>
            </a:r>
            <a:endParaRPr lang="en-US" sz="20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952500" y="2730500"/>
            <a:ext cx="482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小组赛：4人一组，循环对战，每组前2名出线</a:t>
            </a:r>
            <a:endParaRPr lang="en-US" sz="1400"/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淘汰赛：出线选手两两对战，胜者晋级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决赛：最后2台机器人争夺冠军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每场比赛3局2胜，每局限时60秒</a:t>
            </a:r>
            <a:endParaRPr lang="en-US" sz="16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AutoShape 8"/>
          <p:cNvSpPr/>
          <p:nvPr/>
        </p:nvSpPr>
        <p:spPr>
          <a:xfrm>
            <a:off x="6223000" y="2095500"/>
            <a:ext cx="5207000" cy="1905000"/>
          </a:xfrm>
          <a:prstGeom prst="roundRect">
            <a:avLst>
              <a:gd name="adj" fmla="val 10666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9" name="AutoShape 9"/>
          <p:cNvSpPr/>
          <p:nvPr/>
        </p:nvSpPr>
        <p:spPr>
          <a:xfrm>
            <a:off x="6413500" y="22860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获胜判定</a:t>
            </a:r>
            <a:endParaRPr lang="en-US" sz="20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413500" y="2730500"/>
            <a:ext cx="482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把对方推出黑色边界 → 获胜</a:t>
            </a:r>
            <a:endParaRPr lang="en-US" sz="1400"/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自己先出界 → 对方获胜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60秒内都没出界 → 离中心近的获胜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④ 两台都出界 → 判平局，加赛一局</a:t>
            </a:r>
            <a:endParaRPr lang="en-US" sz="16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62000" y="4318000"/>
            <a:ext cx="5207000" cy="1905000"/>
          </a:xfrm>
          <a:prstGeom prst="roundRect">
            <a:avLst>
              <a:gd name="adj" fmla="val 10666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12" name="AutoShape 12"/>
          <p:cNvSpPr/>
          <p:nvPr/>
        </p:nvSpPr>
        <p:spPr>
          <a:xfrm>
            <a:off x="952500" y="4508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比赛礼仪</a:t>
            </a:r>
            <a:endParaRPr lang="en-US" sz="2000" b="1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952500" y="4953000"/>
            <a:ext cx="482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赛前：双方把机器人放在台内，互相鞠躬</a:t>
            </a:r>
            <a:endParaRPr lang="en-US" sz="1400"/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赛中：同时启动程序，不能用手触碰机器人</a:t>
            </a:r>
            <a:endParaRPr lang="en-US" sz="16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赛后：无论胜负，握手祝贺，友谊第一</a:t>
            </a:r>
            <a:endParaRPr lang="en-US" sz="16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④ 尊重裁判、尊重对手、尊重规则</a:t>
            </a:r>
            <a:endParaRPr lang="en-US" sz="1600" b="0" i="0" u="none" strike="noStrike">
              <a:solidFill>
                <a:srgbClr val="E4F8E8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223000" y="4318000"/>
            <a:ext cx="5207000" cy="1905000"/>
          </a:xfrm>
          <a:prstGeom prst="roundRect">
            <a:avLst>
              <a:gd name="adj" fmla="val 10666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15" name="AutoShape 15"/>
          <p:cNvSpPr/>
          <p:nvPr/>
        </p:nvSpPr>
        <p:spPr>
          <a:xfrm>
            <a:off x="6413500" y="45085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调试时间</a:t>
            </a:r>
            <a:endParaRPr lang="en-US" sz="20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413500" y="4953000"/>
            <a:ext cx="482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defRPr/>
            </a:pPr>
            <a:r>
              <a:rPr lang="en-US" sz="16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① 赛前给15分钟调试时间</a:t>
            </a:r>
            <a:endParaRPr lang="en-US" sz="1400"/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② 可以调整旋转时间、前进速度、边界阈值</a:t>
            </a:r>
            <a:endParaRPr lang="en-US" sz="16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③ 小组赛之间有5分钟调整时间</a:t>
            </a:r>
            <a:endParaRPr lang="en-US" sz="16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42000"/>
              </a:lnSpc>
            </a:pPr>
            <a:r>
              <a:rPr lang="en-US" sz="16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④ 比赛开始后不能修改程序</a:t>
            </a:r>
            <a:endParaRPr lang="en-US" sz="16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上传程序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3185" y="1902460"/>
            <a:ext cx="607314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1. 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连接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APMmini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智能编程机器人，点击上传，将程序上传至机器人主控器。需要重启才能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离线运行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程序文件。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2. 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点击【运行】在线运行程序；数据线需要连接机器人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与电脑。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rcRect t="10610"/>
          <a:stretch>
            <a:fillRect/>
          </a:stretch>
        </p:blipFill>
        <p:spPr>
          <a:xfrm>
            <a:off x="7740015" y="3240405"/>
            <a:ext cx="2959100" cy="26454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6363335" y="4896485"/>
            <a:ext cx="3088640" cy="1053465"/>
          </a:xfrm>
          <a:custGeom>
            <a:avLst/>
            <a:gdLst>
              <a:gd name="connisteX0" fmla="*/ 3088640 w 3088640"/>
              <a:gd name="connsiteY0" fmla="*/ 0 h 1053465"/>
              <a:gd name="connisteX1" fmla="*/ 3088640 w 3088640"/>
              <a:gd name="connsiteY1" fmla="*/ 1053465 h 1053465"/>
              <a:gd name="connisteX2" fmla="*/ 0 w 3088640"/>
              <a:gd name="connsiteY2" fmla="*/ 1053465 h 1053465"/>
              <a:gd name="connisteX3" fmla="*/ 0 w 3088640"/>
              <a:gd name="connsiteY3" fmla="*/ 937895 h 10534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88640" h="1053465">
                <a:moveTo>
                  <a:pt x="3088640" y="0"/>
                </a:moveTo>
                <a:lnTo>
                  <a:pt x="3088640" y="1053465"/>
                </a:lnTo>
                <a:lnTo>
                  <a:pt x="0" y="1053465"/>
                </a:lnTo>
                <a:lnTo>
                  <a:pt x="0" y="937895"/>
                </a:lnTo>
              </a:path>
            </a:pathLst>
          </a:cu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449445" y="5060315"/>
            <a:ext cx="390588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多功能</a:t>
            </a:r>
            <a:r>
              <a:rPr lang="en-US" altLang="zh-CN"/>
              <a:t>Type-C</a:t>
            </a:r>
            <a:r>
              <a:rPr lang="zh-CN" altLang="en-US"/>
              <a:t>接口</a:t>
            </a:r>
            <a:r>
              <a:rPr lang="en-US" altLang="zh-CN"/>
              <a:t> </a:t>
            </a:r>
            <a:endParaRPr lang="en-US" altLang="zh-CN"/>
          </a:p>
          <a:p>
            <a:pPr algn="ctr"/>
            <a:r>
              <a:rPr lang="zh-CN" altLang="en-US"/>
              <a:t>充电</a:t>
            </a:r>
            <a:r>
              <a:rPr lang="en-US" altLang="zh-CN"/>
              <a:t>\</a:t>
            </a:r>
            <a:r>
              <a:rPr lang="zh-CN" altLang="en-US"/>
              <a:t>下载</a:t>
            </a:r>
            <a:r>
              <a:rPr lang="zh-CN" altLang="en-US"/>
              <a:t>程序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091055"/>
            <a:ext cx="1539240" cy="4055745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2202180" y="2546350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202180" y="6007735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27425" y="2387600"/>
            <a:ext cx="175831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保存程序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到机器人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8225" y="5524500"/>
            <a:ext cx="121602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在线运行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程序</a:t>
            </a:r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37895" y="1635125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本课小结与拓展挑战</a:t>
            </a:r>
            <a:endParaRPr lang="en-US" sz="1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95" y="2905760"/>
            <a:ext cx="10316210" cy="201866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1192530" y="2745740"/>
            <a:ext cx="9784080" cy="2032000"/>
          </a:xfrm>
          <a:prstGeom prst="roundRect">
            <a:avLst>
              <a:gd name="adj" fmla="val 1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400"/>
          </a:p>
        </p:txBody>
      </p:sp>
      <p:sp>
        <p:nvSpPr>
          <p:cNvPr id="15" name="AutoShape 15"/>
          <p:cNvSpPr/>
          <p:nvPr/>
        </p:nvSpPr>
        <p:spPr>
          <a:xfrm>
            <a:off x="1041400" y="1682115"/>
            <a:ext cx="10541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课后拓展挑战</a:t>
            </a:r>
            <a:endParaRPr lang="en-US" sz="4000" b="1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89635" y="3039745"/>
            <a:ext cx="10541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50000"/>
              </a:lnSpc>
              <a:defRPr/>
            </a:pPr>
            <a:r>
              <a:rPr lang="en-US" sz="20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挑战1：设计"迂回战术"——先绕到对手侧面再攻击，用弧线前进代替直线</a:t>
            </a:r>
            <a:endParaRPr lang="en-US"/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挑战2：增加"假动作"逻辑——假装前进突然转向，迷惑对手后再发起攻击</a:t>
            </a:r>
            <a:endParaRPr lang="en-US" sz="20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挑战3：为机器人编写"性格"——激进型/防守型/狡猾型，不同性格不同参数组合</a:t>
            </a:r>
            <a:endParaRPr lang="en-US" sz="20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50000"/>
              </a:lnSpc>
            </a:pPr>
            <a:r>
              <a:rPr lang="en-US" sz="2000" b="0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挑战4：2v2团队相扑赛——两台机器人一组，配合攻击对手，考验团队策略</a:t>
            </a:r>
            <a:endParaRPr lang="en-US" sz="2000" b="0" i="0" u="none" strike="noStrike">
              <a:solidFill>
                <a:srgbClr val="5B3A8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5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1568</Words>
  <Application>WPS 演示</Application>
  <PresentationFormat>宽屏</PresentationFormat>
  <Paragraphs>208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46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SWAstro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Noto Sans SC</vt:lpstr>
      <vt:lpstr>苹方-简</vt:lpstr>
      <vt:lpstr>KSOFF858BB8C</vt:lpstr>
      <vt:lpstr>黑体</vt:lpstr>
      <vt:lpstr>Arial Unicode MS</vt:lpstr>
      <vt:lpstr>Times New Roman</vt:lpstr>
      <vt:lpstr>Archivo</vt:lpstr>
      <vt:lpstr>仓迹高德国妙黑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191</cp:revision>
  <dcterms:created xsi:type="dcterms:W3CDTF">2026-03-06T10:42:00Z</dcterms:created>
  <dcterms:modified xsi:type="dcterms:W3CDTF">2026-09-30T05:29:49Z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8D651CAF27E942C2B25F3929C04FFD7B_13</vt:lpwstr>
  </property>
</Properties>
</file>